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21"/>
  </p:notesMasterIdLst>
  <p:sldIdLst>
    <p:sldId id="31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368" r:id="rId13"/>
    <p:sldId id="269" r:id="rId14"/>
    <p:sldId id="351" r:id="rId15"/>
    <p:sldId id="342" r:id="rId16"/>
    <p:sldId id="352" r:id="rId17"/>
    <p:sldId id="343" r:id="rId18"/>
    <p:sldId id="357" r:id="rId19"/>
    <p:sldId id="367" r:id="rId20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36" userDrawn="1">
          <p15:clr>
            <a:srgbClr val="A4A3A4"/>
          </p15:clr>
        </p15:guide>
        <p15:guide id="4" pos="7344" userDrawn="1">
          <p15:clr>
            <a:srgbClr val="A4A3A4"/>
          </p15:clr>
        </p15:guide>
        <p15:guide id="5" pos="7128" userDrawn="1">
          <p15:clr>
            <a:srgbClr val="A4A3A4"/>
          </p15:clr>
        </p15:guide>
        <p15:guide id="6" pos="552" userDrawn="1">
          <p15:clr>
            <a:srgbClr val="A4A3A4"/>
          </p15:clr>
        </p15:guide>
        <p15:guide id="7" orient="horz" pos="3888" userDrawn="1">
          <p15:clr>
            <a:srgbClr val="A4A3A4"/>
          </p15:clr>
        </p15:guide>
        <p15:guide id="8" orient="horz" pos="1080" userDrawn="1">
          <p15:clr>
            <a:srgbClr val="A4A3A4"/>
          </p15:clr>
        </p15:guide>
        <p15:guide id="9" pos="264" userDrawn="1">
          <p15:clr>
            <a:srgbClr val="A4A3A4"/>
          </p15:clr>
        </p15:guide>
        <p15:guide id="10" pos="7416" userDrawn="1">
          <p15:clr>
            <a:srgbClr val="A4A3A4"/>
          </p15:clr>
        </p15:guide>
        <p15:guide id="11" orient="horz" pos="2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CF0F1"/>
    <a:srgbClr val="95A5A6"/>
    <a:srgbClr val="34495E"/>
    <a:srgbClr val="CC0000"/>
    <a:srgbClr val="D11C00"/>
    <a:srgbClr val="E74C3C"/>
    <a:srgbClr val="3498DB"/>
    <a:srgbClr val="F39C12"/>
    <a:srgbClr val="92D050"/>
    <a:srgbClr val="1ABC9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172DF3-E254-4E96-9119-881455B9D020}" v="1" dt="2019-04-16T00:59:38.8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98" autoAdjust="0"/>
    <p:restoredTop sz="94660"/>
  </p:normalViewPr>
  <p:slideViewPr>
    <p:cSldViewPr snapToGrid="0" showGuides="1">
      <p:cViewPr varScale="1">
        <p:scale>
          <a:sx n="54" d="100"/>
          <a:sy n="54" d="100"/>
        </p:scale>
        <p:origin x="-90" y="-846"/>
      </p:cViewPr>
      <p:guideLst>
        <p:guide orient="horz" pos="2160"/>
        <p:guide orient="horz" pos="3888"/>
        <p:guide orient="horz" pos="1080"/>
        <p:guide orient="horz" pos="240"/>
        <p:guide pos="3840"/>
        <p:guide pos="336"/>
        <p:guide pos="7344"/>
        <p:guide pos="7128"/>
        <p:guide pos="552"/>
        <p:guide pos="264"/>
        <p:guide pos="74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1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10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07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eg Byrd" userId="791d9a9b-5a46-47b3-90c0-4b514499704f" providerId="ADAL" clId="{3F172DF3-E254-4E96-9119-881455B9D020}"/>
    <pc:docChg chg="addSld delSld modSld">
      <pc:chgData name="Greg Byrd" userId="791d9a9b-5a46-47b3-90c0-4b514499704f" providerId="ADAL" clId="{3F172DF3-E254-4E96-9119-881455B9D020}" dt="2019-04-16T01:00:08.328" v="2" actId="2696"/>
      <pc:docMkLst>
        <pc:docMk/>
      </pc:docMkLst>
      <pc:sldChg chg="modSp add">
        <pc:chgData name="Greg Byrd" userId="791d9a9b-5a46-47b3-90c0-4b514499704f" providerId="ADAL" clId="{3F172DF3-E254-4E96-9119-881455B9D020}" dt="2019-04-16T01:00:03.197" v="1" actId="20577"/>
        <pc:sldMkLst>
          <pc:docMk/>
          <pc:sldMk cId="1725546274" sldId="274"/>
        </pc:sldMkLst>
        <pc:spChg chg="mod">
          <ac:chgData name="Greg Byrd" userId="791d9a9b-5a46-47b3-90c0-4b514499704f" providerId="ADAL" clId="{3F172DF3-E254-4E96-9119-881455B9D020}" dt="2019-04-16T01:00:03.197" v="1" actId="20577"/>
          <ac:spMkLst>
            <pc:docMk/>
            <pc:sldMk cId="1725546274" sldId="274"/>
            <ac:spMk id="4" creationId="{E850D4A6-2F99-4D7B-B7D8-A98D1172DB58}"/>
          </ac:spMkLst>
        </pc:spChg>
      </pc:sldChg>
      <pc:sldChg chg="add del">
        <pc:chgData name="Greg Byrd" userId="791d9a9b-5a46-47b3-90c0-4b514499704f" providerId="ADAL" clId="{3F172DF3-E254-4E96-9119-881455B9D020}" dt="2019-04-16T01:00:08.328" v="2" actId="2696"/>
        <pc:sldMkLst>
          <pc:docMk/>
          <pc:sldMk cId="798741719" sldId="313"/>
        </pc:sldMkLst>
      </pc:sldChg>
      <pc:sldChg chg="add">
        <pc:chgData name="Greg Byrd" userId="791d9a9b-5a46-47b3-90c0-4b514499704f" providerId="ADAL" clId="{3F172DF3-E254-4E96-9119-881455B9D020}" dt="2019-04-16T00:59:38.875" v="0"/>
        <pc:sldMkLst>
          <pc:docMk/>
          <pc:sldMk cId="1345922655" sldId="314"/>
        </pc:sldMkLst>
      </pc:sldChg>
      <pc:sldChg chg="add">
        <pc:chgData name="Greg Byrd" userId="791d9a9b-5a46-47b3-90c0-4b514499704f" providerId="ADAL" clId="{3F172DF3-E254-4E96-9119-881455B9D020}" dt="2019-04-16T00:59:38.875" v="0"/>
        <pc:sldMkLst>
          <pc:docMk/>
          <pc:sldMk cId="145391394" sldId="315"/>
        </pc:sldMkLst>
      </pc:sldChg>
      <pc:sldChg chg="add">
        <pc:chgData name="Greg Byrd" userId="791d9a9b-5a46-47b3-90c0-4b514499704f" providerId="ADAL" clId="{3F172DF3-E254-4E96-9119-881455B9D020}" dt="2019-04-16T00:59:38.875" v="0"/>
        <pc:sldMkLst>
          <pc:docMk/>
          <pc:sldMk cId="3781670951" sldId="316"/>
        </pc:sldMkLst>
      </pc:sldChg>
      <pc:sldChg chg="add setBg">
        <pc:chgData name="Greg Byrd" userId="791d9a9b-5a46-47b3-90c0-4b514499704f" providerId="ADAL" clId="{3F172DF3-E254-4E96-9119-881455B9D020}" dt="2019-04-16T00:59:38.875" v="0"/>
        <pc:sldMkLst>
          <pc:docMk/>
          <pc:sldMk cId="3126639225" sldId="358"/>
        </pc:sldMkLst>
      </pc:sldChg>
      <pc:sldChg chg="add">
        <pc:chgData name="Greg Byrd" userId="791d9a9b-5a46-47b3-90c0-4b514499704f" providerId="ADAL" clId="{3F172DF3-E254-4E96-9119-881455B9D020}" dt="2019-04-16T00:59:38.875" v="0"/>
        <pc:sldMkLst>
          <pc:docMk/>
          <pc:sldMk cId="1353185565" sldId="359"/>
        </pc:sldMkLst>
      </pc:sldChg>
      <pc:sldChg chg="add">
        <pc:chgData name="Greg Byrd" userId="791d9a9b-5a46-47b3-90c0-4b514499704f" providerId="ADAL" clId="{3F172DF3-E254-4E96-9119-881455B9D020}" dt="2019-04-16T00:59:38.875" v="0"/>
        <pc:sldMkLst>
          <pc:docMk/>
          <pc:sldMk cId="4025429458" sldId="360"/>
        </pc:sldMkLst>
      </pc:sldChg>
      <pc:sldChg chg="add">
        <pc:chgData name="Greg Byrd" userId="791d9a9b-5a46-47b3-90c0-4b514499704f" providerId="ADAL" clId="{3F172DF3-E254-4E96-9119-881455B9D020}" dt="2019-04-16T00:59:38.875" v="0"/>
        <pc:sldMkLst>
          <pc:docMk/>
          <pc:sldMk cId="3412097841" sldId="3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529CDA7B-E053-4789-92EF-4E45DBE07825}" type="datetimeFigureOut">
              <a:rPr lang="en-US" smtClean="0"/>
              <a:pPr/>
              <a:t>9/9/2020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64778CF-D08E-41F7-907B-ECEFBA1846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69030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bg1">
            <a:lumMod val="95000"/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528888" y="3790127"/>
            <a:ext cx="6660995" cy="478225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/>
          </a:p>
        </p:txBody>
      </p:sp>
      <p:sp>
        <p:nvSpPr>
          <p:cNvPr id="8" name="Rectangle 7"/>
          <p:cNvSpPr/>
          <p:nvPr userDrawn="1"/>
        </p:nvSpPr>
        <p:spPr>
          <a:xfrm>
            <a:off x="5531004" y="1413865"/>
            <a:ext cx="6660995" cy="2194456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 hasCustomPrompt="1"/>
          </p:nvPr>
        </p:nvSpPr>
        <p:spPr>
          <a:xfrm>
            <a:off x="5670631" y="1534479"/>
            <a:ext cx="6181845" cy="1997185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TITLE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670550" y="3833078"/>
            <a:ext cx="6181725" cy="479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bg1"/>
                </a:solidFill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buNone/>
              <a:defRPr sz="1600">
                <a:solidFill>
                  <a:schemeClr val="bg1"/>
                </a:solidFill>
              </a:defRPr>
            </a:lvl4pPr>
            <a:lvl5pPr marL="1828800" indent="0"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772486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876300" y="1714500"/>
            <a:ext cx="1717675" cy="17176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6095631" y="1714500"/>
            <a:ext cx="1717675" cy="17176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095630" y="3953499"/>
            <a:ext cx="1717675" cy="17176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875561" y="3953499"/>
            <a:ext cx="1717675" cy="17176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2770188" y="1889125"/>
            <a:ext cx="2927350" cy="1370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5"/>
          </p:nvPr>
        </p:nvSpPr>
        <p:spPr>
          <a:xfrm>
            <a:off x="2770188" y="4127328"/>
            <a:ext cx="2927350" cy="1370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6"/>
          </p:nvPr>
        </p:nvSpPr>
        <p:spPr>
          <a:xfrm>
            <a:off x="8148523" y="1889125"/>
            <a:ext cx="2927350" cy="1370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7"/>
          </p:nvPr>
        </p:nvSpPr>
        <p:spPr>
          <a:xfrm>
            <a:off x="8147666" y="4127328"/>
            <a:ext cx="2927350" cy="13700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0" y="226581"/>
            <a:ext cx="9080339" cy="942744"/>
          </a:xfrm>
          <a:prstGeom prst="rect">
            <a:avLst/>
          </a:prstGeom>
          <a:solidFill>
            <a:srgbClr val="CC0000"/>
          </a:solidFill>
        </p:spPr>
        <p:txBody>
          <a:bodyPr lIns="731520" anchor="ctr" anchorCtr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9062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876300" y="1752600"/>
            <a:ext cx="3121025" cy="21288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7"/>
          <p:cNvSpPr>
            <a:spLocks noGrp="1"/>
          </p:cNvSpPr>
          <p:nvPr>
            <p:ph type="pic" sz="quarter" idx="11"/>
          </p:nvPr>
        </p:nvSpPr>
        <p:spPr>
          <a:xfrm>
            <a:off x="4535488" y="1752600"/>
            <a:ext cx="3121025" cy="21288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Picture Placeholder 9"/>
          <p:cNvSpPr>
            <a:spLocks noGrp="1"/>
          </p:cNvSpPr>
          <p:nvPr>
            <p:ph type="pic" sz="quarter" idx="12"/>
          </p:nvPr>
        </p:nvSpPr>
        <p:spPr>
          <a:xfrm>
            <a:off x="8194675" y="1752600"/>
            <a:ext cx="3121025" cy="212883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6581"/>
            <a:ext cx="9080339" cy="942744"/>
          </a:xfrm>
          <a:prstGeom prst="rect">
            <a:avLst/>
          </a:prstGeom>
          <a:solidFill>
            <a:srgbClr val="CC0000"/>
          </a:solidFill>
        </p:spPr>
        <p:txBody>
          <a:bodyPr lIns="731520" anchor="ctr" anchorCtr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876300" y="4065588"/>
            <a:ext cx="3121025" cy="1208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7"/>
          <p:cNvSpPr>
            <a:spLocks noGrp="1"/>
          </p:cNvSpPr>
          <p:nvPr>
            <p:ph sz="quarter" idx="14"/>
          </p:nvPr>
        </p:nvSpPr>
        <p:spPr>
          <a:xfrm>
            <a:off x="4535488" y="4065587"/>
            <a:ext cx="3121025" cy="1208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7"/>
          <p:cNvSpPr>
            <a:spLocks noGrp="1"/>
          </p:cNvSpPr>
          <p:nvPr>
            <p:ph sz="quarter" idx="15"/>
          </p:nvPr>
        </p:nvSpPr>
        <p:spPr>
          <a:xfrm>
            <a:off x="8194675" y="4065586"/>
            <a:ext cx="3121025" cy="12080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17584486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de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0BE2E571-F80F-4BD8-BC35-DE303EC028F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30238" y="382588"/>
            <a:ext cx="11142662" cy="6029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>
                <a:latin typeface="Lucida Sans Typewriter" panose="020B0509030504030204" pitchFamily="49" charset="0"/>
              </a:defRPr>
            </a:lvl1pPr>
          </a:lstStyle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6228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bg1">
            <a:lumMod val="95000"/>
            <a:alpha val="1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543244" y="2086725"/>
            <a:ext cx="7648755" cy="898015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1"/>
          <p:cNvSpPr>
            <a:spLocks noGrp="1"/>
          </p:cNvSpPr>
          <p:nvPr>
            <p:ph type="title" hasCustomPrompt="1"/>
          </p:nvPr>
        </p:nvSpPr>
        <p:spPr>
          <a:xfrm>
            <a:off x="4753923" y="2207340"/>
            <a:ext cx="7098554" cy="682414"/>
          </a:xfrm>
          <a:prstGeom prst="rect">
            <a:avLst/>
          </a:prstGeom>
        </p:spPr>
        <p:txBody>
          <a:bodyPr anchor="ctr" anchorCtr="0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xmlns="" val="597421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bg>
      <p:bgPr>
        <a:solidFill>
          <a:schemeClr val="bg1">
            <a:lumMod val="95000"/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6581"/>
            <a:ext cx="9080339" cy="942744"/>
          </a:xfrm>
          <a:prstGeom prst="rect">
            <a:avLst/>
          </a:prstGeom>
          <a:solidFill>
            <a:srgbClr val="CC0000"/>
          </a:solidFill>
        </p:spPr>
        <p:txBody>
          <a:bodyPr lIns="731520" anchor="ctr" anchorCtr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838200" y="1762125"/>
            <a:ext cx="10515600" cy="36639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805857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6062663" y="1589088"/>
            <a:ext cx="5519737" cy="366871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838200" y="1895475"/>
            <a:ext cx="4968875" cy="3236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26581"/>
            <a:ext cx="9080339" cy="942744"/>
          </a:xfrm>
          <a:prstGeom prst="rect">
            <a:avLst/>
          </a:prstGeom>
          <a:solidFill>
            <a:srgbClr val="CC0000"/>
          </a:solidFill>
        </p:spPr>
        <p:txBody>
          <a:bodyPr lIns="731520" anchor="ctr" anchorCtr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677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57912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xmlns="" val="2580626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584323" y="558108"/>
            <a:ext cx="2302372" cy="230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16"/>
          <p:cNvSpPr>
            <a:spLocks noGrp="1"/>
          </p:cNvSpPr>
          <p:nvPr>
            <p:ph type="pic" sz="quarter" idx="11"/>
          </p:nvPr>
        </p:nvSpPr>
        <p:spPr>
          <a:xfrm>
            <a:off x="3012231" y="558108"/>
            <a:ext cx="2302372" cy="230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3012231" y="2993968"/>
            <a:ext cx="2302372" cy="230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584323" y="2993968"/>
            <a:ext cx="2302372" cy="23023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>
          <a:xfrm>
            <a:off x="6256338" y="974725"/>
            <a:ext cx="5397500" cy="3813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29159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box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6"/>
          <p:cNvSpPr>
            <a:spLocks noGrp="1"/>
          </p:cNvSpPr>
          <p:nvPr>
            <p:ph type="pic" sz="quarter" idx="10"/>
          </p:nvPr>
        </p:nvSpPr>
        <p:spPr>
          <a:xfrm>
            <a:off x="717170" y="2098879"/>
            <a:ext cx="1719072" cy="17190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16"/>
          <p:cNvSpPr>
            <a:spLocks noGrp="1"/>
          </p:cNvSpPr>
          <p:nvPr>
            <p:ph type="pic" sz="quarter" idx="11"/>
          </p:nvPr>
        </p:nvSpPr>
        <p:spPr>
          <a:xfrm>
            <a:off x="2526894" y="2098879"/>
            <a:ext cx="1719072" cy="17190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16"/>
          <p:cNvSpPr>
            <a:spLocks noGrp="1"/>
          </p:cNvSpPr>
          <p:nvPr>
            <p:ph type="pic" sz="quarter" idx="12"/>
          </p:nvPr>
        </p:nvSpPr>
        <p:spPr>
          <a:xfrm>
            <a:off x="4336618" y="2098879"/>
            <a:ext cx="1719072" cy="17190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6146342" y="2098879"/>
            <a:ext cx="1719072" cy="17190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7956066" y="2098879"/>
            <a:ext cx="1719072" cy="17190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16"/>
          <p:cNvSpPr>
            <a:spLocks noGrp="1"/>
          </p:cNvSpPr>
          <p:nvPr>
            <p:ph type="pic" sz="quarter" idx="15"/>
          </p:nvPr>
        </p:nvSpPr>
        <p:spPr>
          <a:xfrm>
            <a:off x="9765790" y="2098879"/>
            <a:ext cx="1719072" cy="171907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226581"/>
            <a:ext cx="9080339" cy="942744"/>
          </a:xfrm>
          <a:prstGeom prst="rect">
            <a:avLst/>
          </a:prstGeom>
          <a:solidFill>
            <a:srgbClr val="CC0000"/>
          </a:solidFill>
        </p:spPr>
        <p:txBody>
          <a:bodyPr lIns="731520" anchor="ctr" anchorCtr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8418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sa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4422371" y="0"/>
            <a:ext cx="7769629" cy="3429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11"/>
          <p:cNvSpPr>
            <a:spLocks noGrp="1"/>
          </p:cNvSpPr>
          <p:nvPr>
            <p:ph type="pic" sz="quarter" idx="13"/>
          </p:nvPr>
        </p:nvSpPr>
        <p:spPr>
          <a:xfrm>
            <a:off x="8307185" y="3429000"/>
            <a:ext cx="3884815" cy="23677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4422370" y="3429000"/>
            <a:ext cx="3884815" cy="23677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5"/>
          </p:nvPr>
        </p:nvSpPr>
        <p:spPr>
          <a:xfrm>
            <a:off x="0" y="-1"/>
            <a:ext cx="4422370" cy="191747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6"/>
          </p:nvPr>
        </p:nvSpPr>
        <p:spPr>
          <a:xfrm>
            <a:off x="0" y="1917470"/>
            <a:ext cx="4422370" cy="19340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0" y="3851565"/>
            <a:ext cx="4422370" cy="194517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xmlns="" val="426882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11"/>
          <p:cNvSpPr>
            <a:spLocks noGrp="1"/>
          </p:cNvSpPr>
          <p:nvPr>
            <p:ph type="pic" sz="quarter" idx="10"/>
          </p:nvPr>
        </p:nvSpPr>
        <p:spPr>
          <a:xfrm>
            <a:off x="899558" y="1752599"/>
            <a:ext cx="3471863" cy="22129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4371421" y="1752600"/>
            <a:ext cx="3471863" cy="22129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7843284" y="1752599"/>
            <a:ext cx="3471863" cy="22129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/>
          <a:lstStyle>
            <a:lvl1pPr>
              <a:defRPr sz="10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26581"/>
            <a:ext cx="9080339" cy="942744"/>
          </a:xfrm>
          <a:prstGeom prst="rect">
            <a:avLst/>
          </a:prstGeom>
          <a:solidFill>
            <a:srgbClr val="CC0000"/>
          </a:solidFill>
        </p:spPr>
        <p:txBody>
          <a:bodyPr lIns="731520" anchor="ctr" anchorCtr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063925" y="4030663"/>
            <a:ext cx="3134458" cy="15541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4540123" y="4030663"/>
            <a:ext cx="3134458" cy="15541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8016321" y="4030663"/>
            <a:ext cx="3134458" cy="15541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4188737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F0F1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5796742"/>
            <a:ext cx="12192000" cy="1061258"/>
          </a:xfrm>
          <a:prstGeom prst="rect">
            <a:avLst/>
          </a:pr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5006" y="5911075"/>
            <a:ext cx="4003525" cy="841228"/>
          </a:xfrm>
          <a:prstGeom prst="rect">
            <a:avLst/>
          </a:prstGeom>
        </p:spPr>
      </p:pic>
      <p:sp>
        <p:nvSpPr>
          <p:cNvPr id="5" name="Text Placeholder 15"/>
          <p:cNvSpPr txBox="1">
            <a:spLocks/>
          </p:cNvSpPr>
          <p:nvPr userDrawn="1"/>
        </p:nvSpPr>
        <p:spPr>
          <a:xfrm>
            <a:off x="8463411" y="5796742"/>
            <a:ext cx="3478212" cy="1061258"/>
          </a:xfrm>
          <a:prstGeom prst="rect">
            <a:avLst/>
          </a:prstGeom>
        </p:spPr>
        <p:txBody>
          <a:bodyPr anchor="ctr"/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i="0" kern="1200">
                <a:solidFill>
                  <a:schemeClr val="bg1"/>
                </a:solidFill>
                <a:latin typeface="+mj-lt"/>
                <a:ea typeface="Arial Black" charset="0"/>
                <a:cs typeface="Arial Black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Arial" charset="0"/>
                <a:ea typeface="Arial" charset="0"/>
                <a:cs typeface="Arial" charset="0"/>
              </a:rPr>
              <a:t>@</a:t>
            </a:r>
            <a:r>
              <a:rPr lang="en-US" sz="2000" dirty="0" err="1">
                <a:latin typeface="Arial" charset="0"/>
                <a:ea typeface="Arial" charset="0"/>
                <a:cs typeface="Arial" charset="0"/>
              </a:rPr>
              <a:t>NCStateECE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2000" dirty="0">
                <a:latin typeface="Arial" charset="0"/>
                <a:ea typeface="Arial" charset="0"/>
                <a:cs typeface="Arial" charset="0"/>
              </a:rPr>
              <a:t>@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cscncsuc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90A8A31-E9A6-4E1E-B605-1F0867B183D4}"/>
              </a:ext>
            </a:extLst>
          </p:cNvPr>
          <p:cNvSpPr txBox="1"/>
          <p:nvPr userDrawn="1"/>
        </p:nvSpPr>
        <p:spPr>
          <a:xfrm>
            <a:off x="4178531" y="5988817"/>
            <a:ext cx="134642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" b="1" baseline="0" dirty="0">
                <a:solidFill>
                  <a:schemeClr val="bg1"/>
                </a:solidFill>
                <a:latin typeface="Univers Condensed" panose="020B0604020202020204" pitchFamily="34" charset="0"/>
              </a:rPr>
              <a:t>Computer</a:t>
            </a:r>
          </a:p>
          <a:p>
            <a:r>
              <a:rPr lang="en-US" sz="1900" b="1" baseline="0" dirty="0">
                <a:solidFill>
                  <a:schemeClr val="bg1"/>
                </a:solidFill>
                <a:latin typeface="Univers Condensed" panose="020B0604020202020204" pitchFamily="34" charset="0"/>
              </a:rPr>
              <a:t>Science</a:t>
            </a:r>
          </a:p>
        </p:txBody>
      </p:sp>
    </p:spTree>
    <p:extLst>
      <p:ext uri="{BB962C8B-B14F-4D97-AF65-F5344CB8AC3E}">
        <p14:creationId xmlns:p14="http://schemas.microsoft.com/office/powerpoint/2010/main" xmlns="" val="2946650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4" r:id="rId3"/>
    <p:sldLayoutId id="2147483650" r:id="rId4"/>
    <p:sldLayoutId id="2147483651" r:id="rId5"/>
    <p:sldLayoutId id="2147483652" r:id="rId6"/>
    <p:sldLayoutId id="2147483653" r:id="rId7"/>
    <p:sldLayoutId id="2147483656" r:id="rId8"/>
    <p:sldLayoutId id="2147483657" r:id="rId9"/>
    <p:sldLayoutId id="2147483658" r:id="rId10"/>
    <p:sldLayoutId id="2147483663" r:id="rId11"/>
    <p:sldLayoutId id="2147483666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rgbClr val="00B0F0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C5BB85-E4AD-4B98-AF1D-24332B99A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 to Qiskit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B97A68DF-E5F3-4129-8411-0CC0C29D4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5940" y="827832"/>
            <a:ext cx="4247238" cy="424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08701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733BD8-1D8A-4640-8B81-785975DF9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6FE177-8600-4409-8FBB-52DE39BA575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8262" y="1784027"/>
            <a:ext cx="10515600" cy="3663950"/>
          </a:xfrm>
        </p:spPr>
        <p:txBody>
          <a:bodyPr/>
          <a:lstStyle/>
          <a:p>
            <a:r>
              <a:rPr lang="en-US"/>
              <a:t>To compile/execute a circuit, must specify a backend.</a:t>
            </a:r>
          </a:p>
          <a:p>
            <a:r>
              <a:rPr lang="en-US"/>
              <a:t>Simulators:</a:t>
            </a:r>
          </a:p>
          <a:p>
            <a:pPr lvl="1"/>
            <a:r>
              <a:rPr lang="en-US"/>
              <a:t>Local (Aer):</a:t>
            </a:r>
            <a:br>
              <a:rPr lang="en-US"/>
            </a:br>
            <a:r>
              <a:rPr lang="en-US" b="1"/>
              <a:t>qasm_simulator</a:t>
            </a:r>
            <a:r>
              <a:rPr lang="en-US"/>
              <a:t>  -- emulates a machine with/without noise, multi-shot</a:t>
            </a:r>
            <a:br>
              <a:rPr lang="en-US"/>
            </a:br>
            <a:r>
              <a:rPr lang="en-US" b="1"/>
              <a:t>statevector_simulator </a:t>
            </a:r>
            <a:r>
              <a:rPr lang="en-US"/>
              <a:t>-- single shot, returns state vector</a:t>
            </a:r>
            <a:br>
              <a:rPr lang="en-US"/>
            </a:br>
            <a:r>
              <a:rPr lang="en-US" b="1"/>
              <a:t>unitary_simulator </a:t>
            </a:r>
            <a:r>
              <a:rPr lang="en-US"/>
              <a:t>-- returns unitary matrix represented by circuit</a:t>
            </a:r>
          </a:p>
          <a:p>
            <a:pPr lvl="1"/>
            <a:r>
              <a:rPr lang="en-US"/>
              <a:t>IBMQ: ibm_qasm_simulator</a:t>
            </a:r>
          </a:p>
          <a:p>
            <a:r>
              <a:rPr lang="en-US"/>
              <a:t>Hardware:</a:t>
            </a:r>
          </a:p>
          <a:p>
            <a:pPr lvl="1"/>
            <a:r>
              <a:rPr lang="en-US"/>
              <a:t>IBMQ provider -- to be discussed later</a:t>
            </a:r>
          </a:p>
        </p:txBody>
      </p:sp>
    </p:spTree>
    <p:extLst>
      <p:ext uri="{BB962C8B-B14F-4D97-AF65-F5344CB8AC3E}">
        <p14:creationId xmlns:p14="http://schemas.microsoft.com/office/powerpoint/2010/main" xmlns="" val="2176972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EA3917-D67F-4888-95D9-50C10B714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Job Operations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0143C012-8933-4042-AC11-9775ED4BED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18652394"/>
              </p:ext>
            </p:extLst>
          </p:nvPr>
        </p:nvGraphicFramePr>
        <p:xfrm>
          <a:off x="219626" y="1699771"/>
          <a:ext cx="9651205" cy="3876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5749">
                  <a:extLst>
                    <a:ext uri="{9D8B030D-6E8A-4147-A177-3AD203B41FA5}">
                      <a16:colId xmlns:a16="http://schemas.microsoft.com/office/drawing/2014/main" xmlns="" val="2534375387"/>
                    </a:ext>
                  </a:extLst>
                </a:gridCol>
                <a:gridCol w="5605456">
                  <a:extLst>
                    <a:ext uri="{9D8B030D-6E8A-4147-A177-3AD203B41FA5}">
                      <a16:colId xmlns:a16="http://schemas.microsoft.com/office/drawing/2014/main" xmlns="" val="2975584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3319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job.status()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Returns current status.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552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job.done()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Returns True if done, False if not.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129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job.id()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Identifier (remote provider only)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6140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job.result()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Results from completed job.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63372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latin typeface="Lucida Sans Typewriter" panose="020B05090305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6767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job.result().get_counts()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Instances of various measured states, e.g.</a:t>
                      </a:r>
                      <a:br>
                        <a:rPr lang="en-US">
                          <a:latin typeface="+mn-lt"/>
                        </a:rPr>
                      </a:br>
                      <a:r>
                        <a:rPr lang="en-US">
                          <a:latin typeface="Lucida Sans Typewriter" panose="020B0509030504030204" pitchFamily="49" charset="0"/>
                        </a:rPr>
                        <a:t>{'111': 512, '000': 512}</a:t>
                      </a:r>
                      <a:endParaRPr lang="en-US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2367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>
                        <a:latin typeface="Lucida Sans Typewriter" panose="020B05090305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86923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job_monitor(job)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Loop that waits for job to complete, periodically printing the job status.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64953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67319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One: </a:t>
            </a:r>
            <a:r>
              <a:rPr lang="en-US" dirty="0" err="1" smtClean="0"/>
              <a:t>Entaglement</a:t>
            </a:r>
            <a:r>
              <a:rPr lang="en-US" dirty="0" smtClean="0"/>
              <a:t> / Bell Pair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Write </a:t>
            </a:r>
            <a:r>
              <a:rPr lang="en-US" dirty="0" err="1" smtClean="0"/>
              <a:t>Qiskit</a:t>
            </a:r>
            <a:r>
              <a:rPr lang="en-US" dirty="0" smtClean="0"/>
              <a:t> program to</a:t>
            </a:r>
            <a:br>
              <a:rPr lang="en-US" dirty="0" smtClean="0"/>
            </a:br>
            <a:r>
              <a:rPr lang="en-US" dirty="0" smtClean="0"/>
              <a:t>create Bell State</a:t>
            </a:r>
          </a:p>
          <a:p>
            <a:r>
              <a:rPr lang="en-US" dirty="0" err="1" smtClean="0"/>
              <a:t>Jupyter</a:t>
            </a:r>
            <a:r>
              <a:rPr lang="en-US" dirty="0" smtClean="0"/>
              <a:t> notebook example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0B4A63B7-5B51-41BE-9146-9F4D4DE00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9185" y="1852731"/>
            <a:ext cx="5500936" cy="18542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1A547EC6-9EC8-45D7-B30A-203693ACEDF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/>
              <a:t>from qiskit import QuantumRegister, ClassicalRegister, QuantumCircuit</a:t>
            </a:r>
          </a:p>
          <a:p>
            <a:r>
              <a:rPr lang="en-US"/>
              <a:t>from qiskit import Aer, execute</a:t>
            </a:r>
          </a:p>
          <a:p>
            <a:r>
              <a:rPr lang="en-US"/>
              <a:t>from qiskit.tools.visualization import plot_histogram</a:t>
            </a:r>
          </a:p>
          <a:p>
            <a:endParaRPr lang="en-US"/>
          </a:p>
          <a:p>
            <a:r>
              <a:rPr lang="en-US"/>
              <a:t># ... deleted circuit building commands...</a:t>
            </a:r>
          </a:p>
          <a:p>
            <a:r>
              <a:rPr lang="en-US"/>
              <a:t>qc.measure(q,c)</a:t>
            </a:r>
          </a:p>
          <a:p>
            <a:endParaRPr lang="en-US"/>
          </a:p>
          <a:p>
            <a:r>
              <a:rPr lang="en-US"/>
              <a:t>backend = Aer.</a:t>
            </a:r>
            <a:r>
              <a:rPr lang="en-US">
                <a:solidFill>
                  <a:schemeClr val="tx2"/>
                </a:solidFill>
              </a:rPr>
              <a:t>get_backend</a:t>
            </a:r>
            <a:r>
              <a:rPr lang="en-US"/>
              <a:t>(</a:t>
            </a:r>
            <a:r>
              <a:rPr lang="en-US">
                <a:solidFill>
                  <a:schemeClr val="accent2"/>
                </a:solidFill>
              </a:rPr>
              <a:t>'qasm_simulator'</a:t>
            </a:r>
            <a:r>
              <a:rPr lang="en-US"/>
              <a:t>)</a:t>
            </a:r>
          </a:p>
          <a:p>
            <a:r>
              <a:rPr lang="en-US"/>
              <a:t>job = </a:t>
            </a:r>
            <a:r>
              <a:rPr lang="en-US" b="1"/>
              <a:t>execute</a:t>
            </a:r>
            <a:r>
              <a:rPr lang="en-US"/>
              <a:t>(qc, backend, shots=512)  # shots default = 1024</a:t>
            </a:r>
          </a:p>
          <a:p>
            <a:r>
              <a:rPr lang="en-US"/>
              <a:t>result = </a:t>
            </a:r>
            <a:r>
              <a:rPr lang="en-US">
                <a:solidFill>
                  <a:schemeClr val="accent1"/>
                </a:solidFill>
              </a:rPr>
              <a:t>job.result()</a:t>
            </a:r>
          </a:p>
          <a:p>
            <a:r>
              <a:rPr lang="en-US"/>
              <a:t>print(result.get_counts())</a:t>
            </a:r>
          </a:p>
          <a:p>
            <a:r>
              <a:rPr lang="en-US"/>
              <a:t>plot_histogram(result.get_counts())</a:t>
            </a:r>
          </a:p>
        </p:txBody>
      </p:sp>
    </p:spTree>
    <p:extLst>
      <p:ext uri="{BB962C8B-B14F-4D97-AF65-F5344CB8AC3E}">
        <p14:creationId xmlns:p14="http://schemas.microsoft.com/office/powerpoint/2010/main" xmlns="" val="3898997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1A547EC6-9EC8-45D7-B30A-203693ACEDF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from </a:t>
            </a:r>
            <a:r>
              <a:rPr lang="en-US" dirty="0" err="1"/>
              <a:t>qiskit</a:t>
            </a:r>
            <a:r>
              <a:rPr lang="en-US" dirty="0"/>
              <a:t> import </a:t>
            </a:r>
            <a:r>
              <a:rPr lang="en-US" dirty="0" err="1"/>
              <a:t>QuantumRegister</a:t>
            </a:r>
            <a:r>
              <a:rPr lang="en-US" dirty="0"/>
              <a:t>, </a:t>
            </a:r>
            <a:r>
              <a:rPr lang="en-US" dirty="0" err="1"/>
              <a:t>ClassicalRegister</a:t>
            </a:r>
            <a:r>
              <a:rPr lang="en-US" dirty="0"/>
              <a:t>, </a:t>
            </a:r>
            <a:r>
              <a:rPr lang="en-US" dirty="0" err="1"/>
              <a:t>QuantumCircuit</a:t>
            </a:r>
            <a:endParaRPr lang="en-US" dirty="0"/>
          </a:p>
          <a:p>
            <a:r>
              <a:rPr lang="en-US" dirty="0"/>
              <a:t>from </a:t>
            </a:r>
            <a:r>
              <a:rPr lang="en-US" dirty="0" err="1"/>
              <a:t>qiskit</a:t>
            </a:r>
            <a:r>
              <a:rPr lang="en-US" dirty="0"/>
              <a:t> import </a:t>
            </a:r>
            <a:r>
              <a:rPr lang="en-US" dirty="0" err="1"/>
              <a:t>Aer</a:t>
            </a:r>
            <a:r>
              <a:rPr lang="en-US" dirty="0"/>
              <a:t>, execute</a:t>
            </a:r>
          </a:p>
          <a:p>
            <a:r>
              <a:rPr lang="en-US" dirty="0"/>
              <a:t>from </a:t>
            </a:r>
            <a:r>
              <a:rPr lang="en-US" dirty="0" err="1"/>
              <a:t>qiskit.tools.visualization</a:t>
            </a:r>
            <a:r>
              <a:rPr lang="en-US" dirty="0"/>
              <a:t> import </a:t>
            </a:r>
            <a:r>
              <a:rPr lang="en-US" dirty="0" err="1"/>
              <a:t>plot_histogram</a:t>
            </a:r>
            <a:endParaRPr lang="en-US" dirty="0"/>
          </a:p>
          <a:p>
            <a:endParaRPr lang="en-US" dirty="0"/>
          </a:p>
          <a:p>
            <a:r>
              <a:rPr lang="en-US" dirty="0"/>
              <a:t># ... deleted circuit building commands...</a:t>
            </a:r>
          </a:p>
          <a:p>
            <a:r>
              <a:rPr lang="en-US" dirty="0" err="1"/>
              <a:t>qc.measure</a:t>
            </a:r>
            <a:r>
              <a:rPr lang="en-US" dirty="0"/>
              <a:t>(</a:t>
            </a:r>
            <a:r>
              <a:rPr lang="en-US" dirty="0" err="1"/>
              <a:t>q,c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backend = </a:t>
            </a:r>
            <a:r>
              <a:rPr lang="en-US" dirty="0" err="1"/>
              <a:t>Aer.</a:t>
            </a:r>
            <a:r>
              <a:rPr lang="en-US" dirty="0" err="1">
                <a:solidFill>
                  <a:schemeClr val="tx2"/>
                </a:solidFill>
              </a:rPr>
              <a:t>get_backend</a:t>
            </a:r>
            <a:r>
              <a:rPr lang="en-US" dirty="0"/>
              <a:t>(</a:t>
            </a:r>
            <a:r>
              <a:rPr lang="en-US" dirty="0">
                <a:solidFill>
                  <a:schemeClr val="accent2"/>
                </a:solidFill>
              </a:rPr>
              <a:t>'</a:t>
            </a:r>
            <a:r>
              <a:rPr lang="en-US" dirty="0" err="1">
                <a:solidFill>
                  <a:schemeClr val="accent2"/>
                </a:solidFill>
              </a:rPr>
              <a:t>qasm_simulator</a:t>
            </a:r>
            <a:r>
              <a:rPr lang="en-US" dirty="0">
                <a:solidFill>
                  <a:schemeClr val="accent2"/>
                </a:solidFill>
              </a:rPr>
              <a:t>'</a:t>
            </a:r>
            <a:r>
              <a:rPr lang="en-US" dirty="0"/>
              <a:t>)</a:t>
            </a:r>
          </a:p>
          <a:p>
            <a:r>
              <a:rPr lang="en-US" dirty="0"/>
              <a:t>job = </a:t>
            </a:r>
            <a:r>
              <a:rPr lang="en-US" b="1" dirty="0"/>
              <a:t>execute</a:t>
            </a:r>
            <a:r>
              <a:rPr lang="en-US" dirty="0"/>
              <a:t>(qc, backend, shots=512)  # shots default = 1024</a:t>
            </a:r>
          </a:p>
          <a:p>
            <a:r>
              <a:rPr lang="en-US" dirty="0"/>
              <a:t>result = </a:t>
            </a:r>
            <a:r>
              <a:rPr lang="en-US" dirty="0" err="1">
                <a:solidFill>
                  <a:schemeClr val="accent1"/>
                </a:solidFill>
              </a:rPr>
              <a:t>job.result</a:t>
            </a:r>
            <a:r>
              <a:rPr lang="en-US" dirty="0">
                <a:solidFill>
                  <a:schemeClr val="accent1"/>
                </a:solidFill>
              </a:rPr>
              <a:t>()</a:t>
            </a:r>
          </a:p>
          <a:p>
            <a:r>
              <a:rPr lang="en-US" dirty="0"/>
              <a:t>print(</a:t>
            </a:r>
            <a:r>
              <a:rPr lang="en-US" dirty="0" err="1"/>
              <a:t>result.get_counts</a:t>
            </a:r>
            <a:r>
              <a:rPr lang="en-US" dirty="0"/>
              <a:t>())</a:t>
            </a:r>
          </a:p>
          <a:p>
            <a:r>
              <a:rPr lang="en-US" dirty="0" err="1"/>
              <a:t>plot_histogram</a:t>
            </a:r>
            <a:r>
              <a:rPr lang="en-US" dirty="0"/>
              <a:t>(</a:t>
            </a:r>
            <a:r>
              <a:rPr lang="en-US" dirty="0" err="1"/>
              <a:t>result.get_counts</a:t>
            </a:r>
            <a:r>
              <a:rPr lang="en-US" dirty="0"/>
              <a:t>())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F6B23AFF-FF00-440F-B2F6-AFB4E7E11EF2}"/>
              </a:ext>
            </a:extLst>
          </p:cNvPr>
          <p:cNvSpPr/>
          <p:nvPr/>
        </p:nvSpPr>
        <p:spPr>
          <a:xfrm>
            <a:off x="5872050" y="2240177"/>
            <a:ext cx="327544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en-US" sz="2800" b="1"/>
              <a:t>{'00': 269, '11': 243}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xmlns="" id="{A9D00690-11C7-4056-B313-DDEF963C855E}"/>
              </a:ext>
            </a:extLst>
          </p:cNvPr>
          <p:cNvCxnSpPr/>
          <p:nvPr/>
        </p:nvCxnSpPr>
        <p:spPr>
          <a:xfrm flipV="1">
            <a:off x="4678587" y="2804908"/>
            <a:ext cx="1178061" cy="16436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6B0B2A8-A03C-45F9-8ED3-8276893FC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9645" y="3023591"/>
            <a:ext cx="4662117" cy="319479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3C6AB380-CAA8-4BD9-9D9A-B19EC5F4E499}"/>
              </a:ext>
            </a:extLst>
          </p:cNvPr>
          <p:cNvCxnSpPr>
            <a:cxnSpLocks/>
          </p:cNvCxnSpPr>
          <p:nvPr/>
        </p:nvCxnSpPr>
        <p:spPr>
          <a:xfrm flipV="1">
            <a:off x="5292356" y="4257850"/>
            <a:ext cx="1562839" cy="51049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028392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7BD7A21E-79B1-4084-81EF-3BB0853AA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6EBFC03-7DB1-46DE-98D1-8092BFBFD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20" y="1733443"/>
            <a:ext cx="5388145" cy="352856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C75B8C79-56EA-43CA-BD90-C4ECE69D3CB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473728" y="1784027"/>
            <a:ext cx="4420134" cy="366395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What is the result of this measurement?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After the Toffoli gate, are the qubits entangled?</a:t>
            </a:r>
          </a:p>
        </p:txBody>
      </p:sp>
    </p:spTree>
    <p:extLst>
      <p:ext uri="{BB962C8B-B14F-4D97-AF65-F5344CB8AC3E}">
        <p14:creationId xmlns:p14="http://schemas.microsoft.com/office/powerpoint/2010/main" xmlns="" val="3022481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xmlns="" id="{7BD7A21E-79B1-4084-81EF-3BB0853AA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16EBFC03-7DB1-46DE-98D1-8092BFBFDB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20" y="1733443"/>
            <a:ext cx="5388145" cy="352856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C75B8C79-56EA-43CA-BD90-C4ECE69D3CB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473728" y="1784027"/>
            <a:ext cx="4420134" cy="3663950"/>
          </a:xfrm>
        </p:spPr>
        <p:txBody>
          <a:bodyPr/>
          <a:lstStyle/>
          <a:p>
            <a:pPr marL="0" indent="0">
              <a:buNone/>
            </a:pPr>
            <a:r>
              <a:rPr lang="en-US"/>
              <a:t>What is the result of this measurement?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After the Toffoli gate, are the qubits entangled?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9845D856-73CA-4707-A367-0715E4500A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2345" y="2774671"/>
            <a:ext cx="5704563" cy="385674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3640232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5B3DC0-FE9C-4062-A604-B3D3B1177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A79A3A-44EC-42FB-96D6-7B5E9C3B4FB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Implement a quantum circuit that checks whether two qubits are equal (in the computational basis).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Use qiskit to demonstrate that your circuit works.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z="2000" i="1"/>
              <a:t>Would this circuit work to test whether two qubits in arbitrary states are equal?  </a:t>
            </a:r>
          </a:p>
        </p:txBody>
      </p:sp>
    </p:spTree>
    <p:extLst>
      <p:ext uri="{BB962C8B-B14F-4D97-AF65-F5344CB8AC3E}">
        <p14:creationId xmlns:p14="http://schemas.microsoft.com/office/powerpoint/2010/main" xmlns="" val="1598018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F460DC-7D80-46E2-A0A9-3BCF4F52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Qiskit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5C828DD-295F-4B0D-AEDA-69320DDC496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/>
              <a:t>Create quantum and classical registers.</a:t>
            </a:r>
          </a:p>
          <a:p>
            <a:r>
              <a:rPr lang="en-US"/>
              <a:t>Create quantum circuit, adding registers.</a:t>
            </a:r>
          </a:p>
          <a:p>
            <a:r>
              <a:rPr lang="en-US"/>
              <a:t>Add gates and measurements to circuits.</a:t>
            </a:r>
          </a:p>
          <a:p>
            <a:endParaRPr lang="en-US"/>
          </a:p>
          <a:p>
            <a:r>
              <a:rPr lang="en-US"/>
              <a:t>Choose backend from provider.</a:t>
            </a:r>
          </a:p>
          <a:p>
            <a:r>
              <a:rPr lang="en-US"/>
              <a:t>Execute circuit -- compiles circuit to match specifics of backend.</a:t>
            </a:r>
          </a:p>
          <a:p>
            <a:r>
              <a:rPr lang="en-US"/>
              <a:t>Get results from job.</a:t>
            </a:r>
          </a:p>
        </p:txBody>
      </p:sp>
    </p:spTree>
    <p:extLst>
      <p:ext uri="{BB962C8B-B14F-4D97-AF65-F5344CB8AC3E}">
        <p14:creationId xmlns:p14="http://schemas.microsoft.com/office/powerpoint/2010/main" xmlns="" val="25816364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FC12606-1AD2-4086-9174-375B82486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Limited Connectivity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032E5F0-E6E7-4030-AC08-A425418953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3485" y="1375223"/>
            <a:ext cx="4562408" cy="525619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7E159E2-3299-44F3-97FA-056FAAEE4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3119" y="1496666"/>
            <a:ext cx="3276624" cy="25812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690E570-1FFB-4C95-BB6F-0D1115961F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406" y="5329233"/>
            <a:ext cx="5181638" cy="122873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F3BD758-148E-4CE9-923D-B0A18D42D955}"/>
              </a:ext>
            </a:extLst>
          </p:cNvPr>
          <p:cNvSpPr txBox="1"/>
          <p:nvPr/>
        </p:nvSpPr>
        <p:spPr>
          <a:xfrm>
            <a:off x="1840991" y="4405301"/>
            <a:ext cx="27408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IBM Q systems</a:t>
            </a:r>
          </a:p>
        </p:txBody>
      </p:sp>
    </p:spTree>
    <p:extLst>
      <p:ext uri="{BB962C8B-B14F-4D97-AF65-F5344CB8AC3E}">
        <p14:creationId xmlns:p14="http://schemas.microsoft.com/office/powerpoint/2010/main" xmlns="" val="3843071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B20928-5922-45C0-8B10-82439BFBF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Qiskit</a:t>
            </a:r>
            <a:r>
              <a:rPr lang="en-US"/>
              <a:t> = IBM QC Dev Platform</a:t>
            </a:r>
          </a:p>
        </p:txBody>
      </p:sp>
      <p:pic>
        <p:nvPicPr>
          <p:cNvPr id="5122" name="Picture 2" descr="Qiskit architecture">
            <a:extLst>
              <a:ext uri="{FF2B5EF4-FFF2-40B4-BE49-F238E27FC236}">
                <a16:creationId xmlns:a16="http://schemas.microsoft.com/office/drawing/2014/main" xmlns="" id="{D9DB3B0A-896A-4D27-B811-69F65D1C9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059747"/>
            <a:ext cx="6625430" cy="387682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32CC8E9-A5F2-44A9-A7DE-91CACB2CC8E6}"/>
              </a:ext>
            </a:extLst>
          </p:cNvPr>
          <p:cNvSpPr txBox="1"/>
          <p:nvPr/>
        </p:nvSpPr>
        <p:spPr>
          <a:xfrm>
            <a:off x="6872069" y="1997612"/>
            <a:ext cx="5319932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/>
              <a:t>Terra</a:t>
            </a:r>
            <a:r>
              <a:rPr lang="en-US" sz="2800"/>
              <a:t>: Composing programs</a:t>
            </a:r>
            <a:br>
              <a:rPr lang="en-US" sz="2800"/>
            </a:br>
            <a:r>
              <a:rPr lang="en-US" sz="2800"/>
              <a:t>using circuits and pulses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/>
              <a:t>Aqua</a:t>
            </a:r>
            <a:r>
              <a:rPr lang="en-US" sz="2800"/>
              <a:t>: Building algorithms and applications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/>
              <a:t>Aer: </a:t>
            </a:r>
            <a:r>
              <a:rPr lang="en-US" sz="2800"/>
              <a:t>Simulators, emulators, and debuggers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/>
              <a:t>Ignis: </a:t>
            </a:r>
            <a:r>
              <a:rPr lang="en-US" sz="2800"/>
              <a:t>Addressing errors and noise</a:t>
            </a:r>
          </a:p>
        </p:txBody>
      </p:sp>
    </p:spTree>
    <p:extLst>
      <p:ext uri="{BB962C8B-B14F-4D97-AF65-F5344CB8AC3E}">
        <p14:creationId xmlns:p14="http://schemas.microsoft.com/office/powerpoint/2010/main" xmlns="" val="1185111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F9D88DE-D51E-4192-85BC-8558CA224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/>
              <a:t>Qiskit</a:t>
            </a:r>
            <a:r>
              <a:rPr lang="en-US"/>
              <a:t> Terra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278C6B-9B42-49CC-8C11-8FE9DC4A551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/>
              <a:t>Build</a:t>
            </a:r>
          </a:p>
          <a:p>
            <a:pPr lvl="1"/>
            <a:r>
              <a:rPr lang="en-US"/>
              <a:t>Create circuit out of registers, gates</a:t>
            </a:r>
          </a:p>
          <a:p>
            <a:r>
              <a:rPr lang="en-US"/>
              <a:t>Compile</a:t>
            </a:r>
          </a:p>
          <a:p>
            <a:pPr lvl="1"/>
            <a:r>
              <a:rPr lang="en-US"/>
              <a:t>Translate to QASM, then to backend instructions</a:t>
            </a:r>
          </a:p>
          <a:p>
            <a:r>
              <a:rPr lang="en-US"/>
              <a:t>Execute</a:t>
            </a:r>
          </a:p>
          <a:p>
            <a:pPr lvl="1"/>
            <a:r>
              <a:rPr lang="en-US"/>
              <a:t>Backends = simulators (Aer), hardware</a:t>
            </a:r>
          </a:p>
        </p:txBody>
      </p:sp>
    </p:spTree>
    <p:extLst>
      <p:ext uri="{BB962C8B-B14F-4D97-AF65-F5344CB8AC3E}">
        <p14:creationId xmlns:p14="http://schemas.microsoft.com/office/powerpoint/2010/main" xmlns="" val="2909377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557A66-36C9-475F-97B0-56E4A5E82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Circuit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716BB2F-3917-4271-8239-906AE036223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8200" y="1762124"/>
            <a:ext cx="10515600" cy="5095875"/>
          </a:xfrm>
        </p:spPr>
        <p:txBody>
          <a:bodyPr/>
          <a:lstStyle/>
          <a:p>
            <a:pPr marL="0" indent="0">
              <a:buNone/>
            </a:pPr>
            <a:r>
              <a:rPr lang="en-US" b="1" err="1"/>
              <a:t>QuantumRegister</a:t>
            </a:r>
            <a:endParaRPr lang="en-US" b="1"/>
          </a:p>
          <a:p>
            <a:pPr lvl="1"/>
            <a:r>
              <a:rPr lang="en-US"/>
              <a:t>Collection of qubits</a:t>
            </a:r>
          </a:p>
          <a:p>
            <a:pPr lvl="1"/>
            <a:r>
              <a:rPr lang="en-US"/>
              <a:t>Indexed to reference individual qubit: q[0]</a:t>
            </a:r>
          </a:p>
          <a:p>
            <a:pPr marL="0" indent="0">
              <a:buNone/>
            </a:pPr>
            <a:r>
              <a:rPr lang="en-US" b="1" err="1"/>
              <a:t>ClassicalRegister</a:t>
            </a:r>
            <a:endParaRPr lang="en-US" b="1"/>
          </a:p>
          <a:p>
            <a:pPr lvl="1"/>
            <a:r>
              <a:rPr lang="en-US"/>
              <a:t>Collection of bits</a:t>
            </a:r>
          </a:p>
          <a:p>
            <a:pPr lvl="1"/>
            <a:r>
              <a:rPr lang="en-US"/>
              <a:t>Used as the receiver of measurements on qubits</a:t>
            </a:r>
          </a:p>
          <a:p>
            <a:pPr lvl="1"/>
            <a:endParaRPr lang="en-US"/>
          </a:p>
          <a:p>
            <a:pPr marL="0" indent="0">
              <a:buNone/>
            </a:pPr>
            <a:r>
              <a:rPr lang="en-US" b="1" err="1"/>
              <a:t>QuantumCircuit</a:t>
            </a:r>
            <a:endParaRPr lang="en-US" b="1"/>
          </a:p>
          <a:p>
            <a:pPr marL="457200" lvl="1" indent="0">
              <a:buNone/>
            </a:pPr>
            <a:r>
              <a:rPr lang="en-US"/>
              <a:t>Starts with set of registers</a:t>
            </a:r>
          </a:p>
          <a:p>
            <a:pPr marL="457200" lvl="1" indent="0">
              <a:buNone/>
            </a:pPr>
            <a:r>
              <a:rPr lang="en-US"/>
              <a:t>Add gates specifying registers/qubits as arguments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367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44EBE65-E47A-48D7-A1C5-DC88E8D487E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/>
              <a:t>from qiskit import QuantumRegister, ClassicalRegister, QuantumCircuit</a:t>
            </a:r>
          </a:p>
          <a:p>
            <a:endParaRPr lang="en-US"/>
          </a:p>
          <a:p>
            <a:r>
              <a:rPr lang="en-US"/>
              <a:t>qreg = </a:t>
            </a:r>
            <a:r>
              <a:rPr lang="en-US">
                <a:solidFill>
                  <a:schemeClr val="accent2"/>
                </a:solidFill>
              </a:rPr>
              <a:t>QuantumRegister</a:t>
            </a:r>
            <a:r>
              <a:rPr lang="en-US"/>
              <a:t>(3)  # a 3-qubit register</a:t>
            </a:r>
          </a:p>
          <a:p>
            <a:r>
              <a:rPr lang="en-US"/>
              <a:t>creg = </a:t>
            </a:r>
            <a:r>
              <a:rPr lang="en-US">
                <a:solidFill>
                  <a:schemeClr val="accent1"/>
                </a:solidFill>
              </a:rPr>
              <a:t>ClassicalRegister</a:t>
            </a:r>
            <a:r>
              <a:rPr lang="en-US"/>
              <a:t>(3)  # a 3-bit classical register</a:t>
            </a:r>
          </a:p>
          <a:p>
            <a:r>
              <a:rPr lang="en-US"/>
              <a:t>qc = </a:t>
            </a:r>
            <a:r>
              <a:rPr lang="en-US">
                <a:solidFill>
                  <a:srgbClr val="C00000"/>
                </a:solidFill>
              </a:rPr>
              <a:t>QuantumCircuit</a:t>
            </a:r>
            <a:r>
              <a:rPr lang="en-US"/>
              <a:t>(qreg,creg)   # create a circuit</a:t>
            </a:r>
          </a:p>
          <a:p>
            <a:endParaRPr lang="en-US"/>
          </a:p>
          <a:p>
            <a:r>
              <a:rPr lang="en-US"/>
              <a:t>qc.</a:t>
            </a:r>
            <a:r>
              <a:rPr lang="en-US" b="1"/>
              <a:t>measure</a:t>
            </a:r>
            <a:r>
              <a:rPr lang="en-US"/>
              <a:t>(qreg,creg)  # measure all qubits in qr, put results in cr</a:t>
            </a:r>
          </a:p>
        </p:txBody>
      </p:sp>
    </p:spTree>
    <p:extLst>
      <p:ext uri="{BB962C8B-B14F-4D97-AF65-F5344CB8AC3E}">
        <p14:creationId xmlns:p14="http://schemas.microsoft.com/office/powerpoint/2010/main" xmlns="" val="2184635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EA3917-D67F-4888-95D9-50C10B714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Basic Gates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0143C012-8933-4042-AC11-9775ED4BED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3769377"/>
              </p:ext>
            </p:extLst>
          </p:nvPr>
        </p:nvGraphicFramePr>
        <p:xfrm>
          <a:off x="219626" y="1699771"/>
          <a:ext cx="10473926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2559">
                  <a:extLst>
                    <a:ext uri="{9D8B030D-6E8A-4147-A177-3AD203B41FA5}">
                      <a16:colId xmlns:a16="http://schemas.microsoft.com/office/drawing/2014/main" xmlns="" val="1254506849"/>
                    </a:ext>
                  </a:extLst>
                </a:gridCol>
                <a:gridCol w="5232002">
                  <a:extLst>
                    <a:ext uri="{9D8B030D-6E8A-4147-A177-3AD203B41FA5}">
                      <a16:colId xmlns:a16="http://schemas.microsoft.com/office/drawing/2014/main" xmlns="" val="2534375387"/>
                    </a:ext>
                  </a:extLst>
                </a:gridCol>
                <a:gridCol w="2929365">
                  <a:extLst>
                    <a:ext uri="{9D8B030D-6E8A-4147-A177-3AD203B41FA5}">
                      <a16:colId xmlns:a16="http://schemas.microsoft.com/office/drawing/2014/main" xmlns="" val="2975584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Quantum Gate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...on qubits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...on register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3319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X (NOT)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qc.x(qreg[0])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qc.x(qreg)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552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Hadamard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qc.h(qreg[0])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qc.h(qreg)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129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CNOT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qc.cx(qreg[0],qreq[1])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6140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Toffoli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qc.ccx(qreg[0], qreg[1], qreg[2])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15229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Phase shift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qc.u1(angle,qreq[0])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qc.u1(angle,qreg)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633729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Swap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qc.swap(qreg[0],qreg[1])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--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695978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Measure (not a gate)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qc.measure(qreg[0],creg[0])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qc.measure(qreg)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1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Reset (not a gate)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qc.reset(qreg[0])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qc.reset(qreg)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830525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0FE7B6F-6604-4F04-92CE-A96A7B8244D1}"/>
              </a:ext>
            </a:extLst>
          </p:cNvPr>
          <p:cNvSpPr txBox="1"/>
          <p:nvPr/>
        </p:nvSpPr>
        <p:spPr>
          <a:xfrm>
            <a:off x="284723" y="6187257"/>
            <a:ext cx="4116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summary_of_quantum_operations.ipynb</a:t>
            </a:r>
          </a:p>
        </p:txBody>
      </p:sp>
    </p:spTree>
    <p:extLst>
      <p:ext uri="{BB962C8B-B14F-4D97-AF65-F5344CB8AC3E}">
        <p14:creationId xmlns:p14="http://schemas.microsoft.com/office/powerpoint/2010/main" xmlns="" val="38435061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EA3917-D67F-4888-95D9-50C10B714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Circuit Operations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0143C012-8933-4042-AC11-9775ED4BEDA8}"/>
              </a:ext>
            </a:extLst>
          </p:cNvPr>
          <p:cNvGraphicFramePr>
            <a:graphicFrameLocks noGrp="1"/>
          </p:cNvGraphicFramePr>
          <p:nvPr/>
        </p:nvGraphicFramePr>
        <p:xfrm>
          <a:off x="219626" y="1699771"/>
          <a:ext cx="9651205" cy="276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42552">
                  <a:extLst>
                    <a:ext uri="{9D8B030D-6E8A-4147-A177-3AD203B41FA5}">
                      <a16:colId xmlns:a16="http://schemas.microsoft.com/office/drawing/2014/main" xmlns="" val="2534375387"/>
                    </a:ext>
                  </a:extLst>
                </a:gridCol>
                <a:gridCol w="6508653">
                  <a:extLst>
                    <a:ext uri="{9D8B030D-6E8A-4147-A177-3AD203B41FA5}">
                      <a16:colId xmlns:a16="http://schemas.microsoft.com/office/drawing/2014/main" xmlns="" val="29755845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Operation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33191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qc.barrier()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Completes operations before proceeding.  Can specify registers, qubits.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55295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qc.add(</a:t>
                      </a:r>
                      <a:r>
                        <a:rPr lang="en-US" i="1">
                          <a:latin typeface="Lucida Sans Typewriter" panose="020B0509030504030204" pitchFamily="49" charset="0"/>
                        </a:rPr>
                        <a:t>regs</a:t>
                      </a:r>
                      <a:r>
                        <a:rPr lang="en-US">
                          <a:latin typeface="Lucida Sans Typewriter" panose="020B0509030504030204" pitchFamily="49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Add register(s) to circuit.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1129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qc.combine(</a:t>
                      </a:r>
                      <a:r>
                        <a:rPr lang="en-US" i="1">
                          <a:latin typeface="Lucida Sans Typewriter" panose="020B0509030504030204" pitchFamily="49" charset="0"/>
                        </a:rPr>
                        <a:t>circuit</a:t>
                      </a:r>
                      <a:r>
                        <a:rPr lang="en-US">
                          <a:latin typeface="Lucida Sans Typewriter" panose="020B0509030504030204" pitchFamily="49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Appends circuit (if compatible).  Creates new circuit (qc + circuit) and returns it.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6140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qc.extend(</a:t>
                      </a:r>
                      <a:r>
                        <a:rPr lang="en-US" i="1">
                          <a:latin typeface="Lucida Sans Typewriter" panose="020B0509030504030204" pitchFamily="49" charset="0"/>
                        </a:rPr>
                        <a:t>circuit</a:t>
                      </a:r>
                      <a:r>
                        <a:rPr lang="en-US">
                          <a:latin typeface="Lucida Sans Typewriter" panose="020B0509030504030204" pitchFamily="49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Appends circuit (if compatible).  Modifies qc.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15229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latin typeface="Lucida Sans Typewriter" panose="020B0509030504030204" pitchFamily="49" charset="0"/>
                        </a:rPr>
                        <a:t>qc.qasm()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>
                          <a:latin typeface="+mn-lt"/>
                        </a:rPr>
                        <a:t>Returns a string containing the QASM representation of circuit.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633729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30525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1A547EC6-9EC8-45D7-B30A-203693ACEDF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from </a:t>
            </a:r>
            <a:r>
              <a:rPr lang="en-US" dirty="0" err="1"/>
              <a:t>qiskit</a:t>
            </a:r>
            <a:r>
              <a:rPr lang="en-US" dirty="0"/>
              <a:t> import </a:t>
            </a:r>
            <a:r>
              <a:rPr lang="en-US" dirty="0" err="1"/>
              <a:t>QuantumRegister</a:t>
            </a:r>
            <a:r>
              <a:rPr lang="en-US" dirty="0"/>
              <a:t>, </a:t>
            </a:r>
            <a:r>
              <a:rPr lang="en-US" dirty="0" err="1"/>
              <a:t>ClassicalRegister</a:t>
            </a:r>
            <a:r>
              <a:rPr lang="en-US" dirty="0"/>
              <a:t>, </a:t>
            </a:r>
            <a:r>
              <a:rPr lang="en-US" dirty="0" err="1"/>
              <a:t>QuantumCircuit</a:t>
            </a:r>
            <a:endParaRPr lang="en-US" dirty="0"/>
          </a:p>
          <a:p>
            <a:endParaRPr lang="en-US" dirty="0"/>
          </a:p>
          <a:p>
            <a:r>
              <a:rPr lang="en-US" dirty="0"/>
              <a:t>q = </a:t>
            </a:r>
            <a:r>
              <a:rPr lang="en-US" dirty="0" err="1"/>
              <a:t>QuantumRegister</a:t>
            </a:r>
            <a:r>
              <a:rPr lang="en-US" dirty="0"/>
              <a:t>(2)</a:t>
            </a:r>
          </a:p>
          <a:p>
            <a:r>
              <a:rPr lang="en-US" dirty="0"/>
              <a:t>c = </a:t>
            </a:r>
            <a:r>
              <a:rPr lang="en-US" dirty="0" err="1"/>
              <a:t>ClassicalRegister</a:t>
            </a:r>
            <a:r>
              <a:rPr lang="en-US" dirty="0"/>
              <a:t>(2)</a:t>
            </a:r>
          </a:p>
          <a:p>
            <a:r>
              <a:rPr lang="en-US" dirty="0"/>
              <a:t>qc = </a:t>
            </a:r>
            <a:r>
              <a:rPr lang="en-US" dirty="0" err="1"/>
              <a:t>QuantumCircuit</a:t>
            </a:r>
            <a:r>
              <a:rPr lang="en-US" dirty="0"/>
              <a:t>(q, c)</a:t>
            </a:r>
          </a:p>
          <a:p>
            <a:endParaRPr lang="en-US" dirty="0"/>
          </a:p>
          <a:p>
            <a:r>
              <a:rPr lang="en-US" dirty="0" err="1"/>
              <a:t>qc.h</a:t>
            </a:r>
            <a:r>
              <a:rPr lang="en-US" dirty="0"/>
              <a:t>(q[0])        # </a:t>
            </a:r>
            <a:r>
              <a:rPr lang="en-US" dirty="0" err="1"/>
              <a:t>Hadamard</a:t>
            </a:r>
            <a:r>
              <a:rPr lang="en-US" dirty="0"/>
              <a:t> on first </a:t>
            </a:r>
            <a:r>
              <a:rPr lang="en-US" dirty="0" err="1"/>
              <a:t>qubit</a:t>
            </a:r>
            <a:endParaRPr lang="en-US" dirty="0"/>
          </a:p>
          <a:p>
            <a:r>
              <a:rPr lang="en-US" dirty="0"/>
              <a:t>qc.cx(q[0],q[1])  # CNOT to entangle</a:t>
            </a:r>
          </a:p>
          <a:p>
            <a:r>
              <a:rPr lang="en-US" dirty="0"/>
              <a:t># creates a Bell state</a:t>
            </a:r>
          </a:p>
          <a:p>
            <a:endParaRPr lang="en-US" dirty="0"/>
          </a:p>
          <a:p>
            <a:r>
              <a:rPr lang="en-US" dirty="0" err="1"/>
              <a:t>qc.measure</a:t>
            </a:r>
            <a:r>
              <a:rPr lang="en-US" dirty="0"/>
              <a:t>(</a:t>
            </a:r>
            <a:r>
              <a:rPr lang="en-US" dirty="0" err="1"/>
              <a:t>q,c</a:t>
            </a:r>
            <a:r>
              <a:rPr lang="en-US" dirty="0"/>
              <a:t>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E51BA62F-94D0-4E03-BE2D-C44E0DA3D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0558" y="3297270"/>
            <a:ext cx="5005971" cy="2907478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779589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733BD8-1D8A-4640-8B81-785975DF9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Compiling and Running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36FE177-8600-4409-8FBB-52DE39BA575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78262" y="1246157"/>
            <a:ext cx="10515600" cy="5158842"/>
          </a:xfrm>
        </p:spPr>
        <p:txBody>
          <a:bodyPr/>
          <a:lstStyle/>
          <a:p>
            <a:r>
              <a:rPr lang="en-US" dirty="0"/>
              <a:t>Provider</a:t>
            </a:r>
          </a:p>
          <a:p>
            <a:pPr lvl="1"/>
            <a:r>
              <a:rPr lang="en-US" dirty="0"/>
              <a:t>Facilitates access to a selection of </a:t>
            </a:r>
            <a:r>
              <a:rPr lang="en-US" dirty="0" err="1"/>
              <a:t>backends</a:t>
            </a:r>
            <a:endParaRPr lang="en-US" dirty="0"/>
          </a:p>
          <a:p>
            <a:pPr lvl="1"/>
            <a:r>
              <a:rPr lang="en-US" dirty="0" err="1"/>
              <a:t>Aer</a:t>
            </a:r>
            <a:r>
              <a:rPr lang="en-US" dirty="0"/>
              <a:t> Provider</a:t>
            </a:r>
          </a:p>
          <a:p>
            <a:pPr lvl="2"/>
            <a:r>
              <a:rPr lang="en-US" dirty="0"/>
              <a:t>simulators, running locally on your machine</a:t>
            </a:r>
          </a:p>
          <a:p>
            <a:pPr lvl="1"/>
            <a:r>
              <a:rPr lang="en-US" dirty="0"/>
              <a:t>IBM Q Provider</a:t>
            </a:r>
          </a:p>
          <a:p>
            <a:pPr lvl="2"/>
            <a:r>
              <a:rPr lang="en-US" dirty="0"/>
              <a:t>hardware, remote simulator</a:t>
            </a:r>
          </a:p>
          <a:p>
            <a:r>
              <a:rPr lang="en-US" dirty="0"/>
              <a:t>Backend</a:t>
            </a:r>
          </a:p>
          <a:p>
            <a:pPr lvl="1"/>
            <a:r>
              <a:rPr lang="en-US" dirty="0"/>
              <a:t>Runs a compiled program (</a:t>
            </a:r>
            <a:r>
              <a:rPr lang="en-US" dirty="0" err="1"/>
              <a:t>Qobj</a:t>
            </a:r>
            <a:r>
              <a:rPr lang="en-US" dirty="0"/>
              <a:t>) and reports result</a:t>
            </a:r>
          </a:p>
          <a:p>
            <a:r>
              <a:rPr lang="en-US" dirty="0"/>
              <a:t>Job</a:t>
            </a:r>
          </a:p>
          <a:p>
            <a:pPr lvl="1"/>
            <a:r>
              <a:rPr lang="en-US" dirty="0"/>
              <a:t>The result of an execution</a:t>
            </a:r>
          </a:p>
          <a:p>
            <a:pPr lvl="1"/>
            <a:r>
              <a:rPr lang="en-US" dirty="0"/>
              <a:t>Asynchronous -- query job to see status</a:t>
            </a:r>
          </a:p>
          <a:p>
            <a:pPr lvl="1"/>
            <a:r>
              <a:rPr lang="en-US" dirty="0"/>
              <a:t>Get result when complete</a:t>
            </a:r>
          </a:p>
        </p:txBody>
      </p:sp>
    </p:spTree>
    <p:extLst>
      <p:ext uri="{BB962C8B-B14F-4D97-AF65-F5344CB8AC3E}">
        <p14:creationId xmlns:p14="http://schemas.microsoft.com/office/powerpoint/2010/main" xmlns="" val="3426728926"/>
      </p:ext>
    </p:extLst>
  </p:cSld>
  <p:clrMapOvr>
    <a:masterClrMapping/>
  </p:clrMapOvr>
</p:sld>
</file>

<file path=ppt/theme/theme1.xml><?xml version="1.0" encoding="utf-8"?>
<a:theme xmlns:a="http://schemas.openxmlformats.org/drawingml/2006/main" name="NCStateECE Theme">
  <a:themeElements>
    <a:clrScheme name="NCSU">
      <a:dk1>
        <a:srgbClr val="000000"/>
      </a:dk1>
      <a:lt1>
        <a:srgbClr val="FFFFFF"/>
      </a:lt1>
      <a:dk2>
        <a:srgbClr val="CB0000"/>
      </a:dk2>
      <a:lt2>
        <a:srgbClr val="FEFFFF"/>
      </a:lt2>
      <a:accent1>
        <a:srgbClr val="427E92"/>
      </a:accent1>
      <a:accent2>
        <a:srgbClr val="7C8B37"/>
      </a:accent2>
      <a:accent3>
        <a:srgbClr val="FBD624"/>
      </a:accent3>
      <a:accent4>
        <a:srgbClr val="CF4C27"/>
      </a:accent4>
      <a:accent5>
        <a:srgbClr val="990000"/>
      </a:accent5>
      <a:accent6>
        <a:srgbClr val="CB0000"/>
      </a:accent6>
      <a:hlink>
        <a:srgbClr val="CB0000"/>
      </a:hlink>
      <a:folHlink>
        <a:srgbClr val="990000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1" id="{4477F201-29AA-0B47-83FD-EF4B13410F69}" vid="{6F24B81B-579C-5B4C-8399-7FAAC8678D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NCStateECE-Template</Template>
  <TotalTime>23845</TotalTime>
  <Words>705</Words>
  <Application>Microsoft Office PowerPoint</Application>
  <PresentationFormat>Custom</PresentationFormat>
  <Paragraphs>171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Franklin Gothic Medium</vt:lpstr>
      <vt:lpstr>Franklin Gothic Book</vt:lpstr>
      <vt:lpstr>Lucida Sans Typewriter</vt:lpstr>
      <vt:lpstr>Univers Condensed</vt:lpstr>
      <vt:lpstr>Calibri</vt:lpstr>
      <vt:lpstr>NCStateECE Theme</vt:lpstr>
      <vt:lpstr>Intro to Qiskit</vt:lpstr>
      <vt:lpstr>Qiskit = IBM QC Dev Platform</vt:lpstr>
      <vt:lpstr>Qiskit Terra</vt:lpstr>
      <vt:lpstr>Building a Circuit</vt:lpstr>
      <vt:lpstr>Slide 5</vt:lpstr>
      <vt:lpstr>Basic Gates</vt:lpstr>
      <vt:lpstr>Other Circuit Operations</vt:lpstr>
      <vt:lpstr>Slide 8</vt:lpstr>
      <vt:lpstr>Compiling and Running</vt:lpstr>
      <vt:lpstr>Backends</vt:lpstr>
      <vt:lpstr>Job Operations</vt:lpstr>
      <vt:lpstr>Example One: Entaglement / Bell Pair</vt:lpstr>
      <vt:lpstr>Slide 13</vt:lpstr>
      <vt:lpstr>Slide 14</vt:lpstr>
      <vt:lpstr>Example 2</vt:lpstr>
      <vt:lpstr>Example 2</vt:lpstr>
      <vt:lpstr>Example 3</vt:lpstr>
      <vt:lpstr>Qiskit Summary</vt:lpstr>
      <vt:lpstr>Limited Connectivity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Quantum Computing</dc:title>
  <dc:creator>Greg Byrd</dc:creator>
  <cp:lastModifiedBy>mueller</cp:lastModifiedBy>
  <cp:revision>165</cp:revision>
  <dcterms:created xsi:type="dcterms:W3CDTF">2018-03-21T14:11:22Z</dcterms:created>
  <dcterms:modified xsi:type="dcterms:W3CDTF">2020-09-09T22:14:46Z</dcterms:modified>
</cp:coreProperties>
</file>