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319" r:id="rId3"/>
    <p:sldId id="257" r:id="rId4"/>
    <p:sldId id="320" r:id="rId5"/>
    <p:sldId id="321" r:id="rId6"/>
    <p:sldId id="322" r:id="rId7"/>
    <p:sldId id="323" r:id="rId8"/>
    <p:sldId id="352" r:id="rId9"/>
    <p:sldId id="353" r:id="rId10"/>
    <p:sldId id="324" r:id="rId11"/>
    <p:sldId id="325" r:id="rId12"/>
    <p:sldId id="326" r:id="rId13"/>
    <p:sldId id="327" r:id="rId14"/>
    <p:sldId id="354" r:id="rId15"/>
    <p:sldId id="355" r:id="rId16"/>
    <p:sldId id="356" r:id="rId17"/>
    <p:sldId id="345" r:id="rId18"/>
    <p:sldId id="346" r:id="rId19"/>
    <p:sldId id="347" r:id="rId20"/>
    <p:sldId id="348" r:id="rId21"/>
    <p:sldId id="349" r:id="rId22"/>
    <p:sldId id="329" r:id="rId23"/>
    <p:sldId id="330" r:id="rId24"/>
    <p:sldId id="331" r:id="rId25"/>
    <p:sldId id="350" r:id="rId26"/>
    <p:sldId id="332" r:id="rId27"/>
    <p:sldId id="333" r:id="rId28"/>
    <p:sldId id="328" r:id="rId29"/>
    <p:sldId id="334" r:id="rId30"/>
    <p:sldId id="335" r:id="rId31"/>
    <p:sldId id="336" r:id="rId32"/>
    <p:sldId id="351" r:id="rId33"/>
    <p:sldId id="337" r:id="rId34"/>
    <p:sldId id="338" r:id="rId35"/>
    <p:sldId id="339" r:id="rId36"/>
    <p:sldId id="34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7344" userDrawn="1">
          <p15:clr>
            <a:srgbClr val="A4A3A4"/>
          </p15:clr>
        </p15:guide>
        <p15:guide id="5" pos="7128" userDrawn="1">
          <p15:clr>
            <a:srgbClr val="A4A3A4"/>
          </p15:clr>
        </p15:guide>
        <p15:guide id="6" pos="552" userDrawn="1">
          <p15:clr>
            <a:srgbClr val="A4A3A4"/>
          </p15:clr>
        </p15:guide>
        <p15:guide id="7" orient="horz" pos="3888" userDrawn="1">
          <p15:clr>
            <a:srgbClr val="A4A3A4"/>
          </p15:clr>
        </p15:guide>
        <p15:guide id="8" orient="horz" pos="1080" userDrawn="1">
          <p15:clr>
            <a:srgbClr val="A4A3A4"/>
          </p15:clr>
        </p15:guide>
        <p15:guide id="9" pos="264" userDrawn="1">
          <p15:clr>
            <a:srgbClr val="A4A3A4"/>
          </p15:clr>
        </p15:guide>
        <p15:guide id="10" pos="7416" userDrawn="1">
          <p15:clr>
            <a:srgbClr val="A4A3A4"/>
          </p15:clr>
        </p15:guide>
        <p15:guide id="11" orient="horz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D11C00"/>
    <a:srgbClr val="E74C3C"/>
    <a:srgbClr val="ECF0F1"/>
    <a:srgbClr val="34495E"/>
    <a:srgbClr val="3498DB"/>
    <a:srgbClr val="F39C12"/>
    <a:srgbClr val="95A5A6"/>
    <a:srgbClr val="92D050"/>
    <a:srgbClr val="1ABC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8" autoAdjust="0"/>
    <p:restoredTop sz="91053" autoAdjust="0"/>
  </p:normalViewPr>
  <p:slideViewPr>
    <p:cSldViewPr snapToGrid="0" showGuides="1">
      <p:cViewPr varScale="1">
        <p:scale>
          <a:sx n="68" d="100"/>
          <a:sy n="68" d="100"/>
        </p:scale>
        <p:origin x="-852" y="-90"/>
      </p:cViewPr>
      <p:guideLst>
        <p:guide orient="horz" pos="2160"/>
        <p:guide orient="horz" pos="3888"/>
        <p:guide orient="horz" pos="1080"/>
        <p:guide orient="horz" pos="240"/>
        <p:guide pos="3840"/>
        <p:guide pos="336"/>
        <p:guide pos="7344"/>
        <p:guide pos="7128"/>
        <p:guide pos="552"/>
        <p:guide pos="264"/>
        <p:guide pos="7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Byrd" userId="791d9a9b-5a46-47b3-90c0-4b514499704f" providerId="ADAL" clId="{928F3EF8-B2CB-4DED-8434-08EBED8B152C}"/>
    <pc:docChg chg="modSld">
      <pc:chgData name="Greg Byrd" userId="791d9a9b-5a46-47b3-90c0-4b514499704f" providerId="ADAL" clId="{928F3EF8-B2CB-4DED-8434-08EBED8B152C}" dt="2019-01-31T00:05:04.990" v="0" actId="1036"/>
      <pc:docMkLst>
        <pc:docMk/>
      </pc:docMkLst>
      <pc:sldChg chg="modSp">
        <pc:chgData name="Greg Byrd" userId="791d9a9b-5a46-47b3-90c0-4b514499704f" providerId="ADAL" clId="{928F3EF8-B2CB-4DED-8434-08EBED8B152C}" dt="2019-01-31T00:05:04.990" v="0" actId="1036"/>
        <pc:sldMkLst>
          <pc:docMk/>
          <pc:sldMk cId="1282706682" sldId="331"/>
        </pc:sldMkLst>
        <pc:picChg chg="mod">
          <ac:chgData name="Greg Byrd" userId="791d9a9b-5a46-47b3-90c0-4b514499704f" providerId="ADAL" clId="{928F3EF8-B2CB-4DED-8434-08EBED8B152C}" dt="2019-01-31T00:05:04.990" v="0" actId="1036"/>
          <ac:picMkLst>
            <pc:docMk/>
            <pc:sldMk cId="1282706682" sldId="331"/>
            <ac:picMk id="2" creationId="{61C09C5C-3034-4695-A3A8-1A43A4E7FD28}"/>
          </ac:picMkLst>
        </pc:picChg>
      </pc:sldChg>
    </pc:docChg>
  </pc:docChgLst>
  <pc:docChgLst>
    <pc:chgData name="Greg Byrd" userId="791d9a9b-5a46-47b3-90c0-4b514499704f" providerId="ADAL" clId="{DE1BA6B2-8E85-438F-9046-E34EBA61E3C5}"/>
    <pc:docChg chg="modSld">
      <pc:chgData name="Greg Byrd" userId="791d9a9b-5a46-47b3-90c0-4b514499704f" providerId="ADAL" clId="{DE1BA6B2-8E85-438F-9046-E34EBA61E3C5}" dt="2019-09-12T00:51:04.095" v="1" actId="20577"/>
      <pc:docMkLst>
        <pc:docMk/>
      </pc:docMkLst>
      <pc:sldChg chg="modSp">
        <pc:chgData name="Greg Byrd" userId="791d9a9b-5a46-47b3-90c0-4b514499704f" providerId="ADAL" clId="{DE1BA6B2-8E85-438F-9046-E34EBA61E3C5}" dt="2019-09-12T00:51:04.095" v="1" actId="20577"/>
        <pc:sldMkLst>
          <pc:docMk/>
          <pc:sldMk cId="573237359" sldId="256"/>
        </pc:sldMkLst>
        <pc:spChg chg="mod">
          <ac:chgData name="Greg Byrd" userId="791d9a9b-5a46-47b3-90c0-4b514499704f" providerId="ADAL" clId="{DE1BA6B2-8E85-438F-9046-E34EBA61E3C5}" dt="2019-09-12T00:51:04.095" v="1" actId="20577"/>
          <ac:spMkLst>
            <pc:docMk/>
            <pc:sldMk cId="573237359" sldId="256"/>
            <ac:spMk id="4" creationId="{00000000-0000-0000-0000-000000000000}"/>
          </ac:spMkLst>
        </pc:spChg>
      </pc:sldChg>
    </pc:docChg>
  </pc:docChgLst>
  <pc:docChgLst>
    <pc:chgData name="Greg Byrd" userId="791d9a9b-5a46-47b3-90c0-4b514499704f" providerId="ADAL" clId="{2EA2D796-E577-4E24-89FF-FC02CAB6E2F7}"/>
  </pc:docChgLst>
  <pc:docChgLst>
    <pc:chgData name="Greg Byrd" userId="791d9a9b-5a46-47b3-90c0-4b514499704f" providerId="ADAL" clId="{81B4BF0E-101F-4265-80F3-2A227C1EDF62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CDA7B-E053-4789-92EF-4E45DBE07825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78CF-D08E-41F7-907B-ECEFBA1846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03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528888" y="3790127"/>
            <a:ext cx="6660995" cy="4782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 userDrawn="1"/>
        </p:nvSpPr>
        <p:spPr>
          <a:xfrm>
            <a:off x="5531004" y="1413865"/>
            <a:ext cx="6660995" cy="219445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670631" y="1534479"/>
            <a:ext cx="6181845" cy="199718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670550" y="3833078"/>
            <a:ext cx="6181725" cy="47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7248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99558" y="1752599"/>
            <a:ext cx="3471863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371421" y="1752600"/>
            <a:ext cx="3471863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843284" y="1752599"/>
            <a:ext cx="3471863" cy="2212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3925" y="4030663"/>
            <a:ext cx="3134458" cy="155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40123" y="4030663"/>
            <a:ext cx="3134458" cy="155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016321" y="4030663"/>
            <a:ext cx="3134458" cy="1554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87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6300" y="1714500"/>
            <a:ext cx="1717675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5631" y="1714500"/>
            <a:ext cx="1717675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5630" y="3953499"/>
            <a:ext cx="1717675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5561" y="3953499"/>
            <a:ext cx="1717675" cy="1717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770188" y="1889125"/>
            <a:ext cx="2927350" cy="137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/>
          </p:nvPr>
        </p:nvSpPr>
        <p:spPr>
          <a:xfrm>
            <a:off x="2770188" y="4127328"/>
            <a:ext cx="2927350" cy="137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8148523" y="1889125"/>
            <a:ext cx="2927350" cy="137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8147666" y="4127328"/>
            <a:ext cx="2927350" cy="137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906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6300" y="1752600"/>
            <a:ext cx="3121025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35488" y="1752600"/>
            <a:ext cx="3121025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194675" y="1752600"/>
            <a:ext cx="3121025" cy="2128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76300" y="4065588"/>
            <a:ext cx="3121025" cy="1208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535488" y="4065587"/>
            <a:ext cx="3121025" cy="1208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8194675" y="4065586"/>
            <a:ext cx="3121025" cy="1208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584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43244" y="2086725"/>
            <a:ext cx="7648755" cy="89801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1"/>
          <p:cNvSpPr>
            <a:spLocks noGrp="1"/>
          </p:cNvSpPr>
          <p:nvPr>
            <p:ph type="title" hasCustomPrompt="1"/>
          </p:nvPr>
        </p:nvSpPr>
        <p:spPr>
          <a:xfrm>
            <a:off x="4753923" y="2207340"/>
            <a:ext cx="7098554" cy="682414"/>
          </a:xfrm>
          <a:prstGeom prst="rect">
            <a:avLst/>
          </a:prstGeom>
        </p:spPr>
        <p:txBody>
          <a:bodyPr anchor="ctr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7421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762125"/>
            <a:ext cx="10515600" cy="3663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585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2915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62663" y="1589088"/>
            <a:ext cx="5519737" cy="3668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8200" y="1895475"/>
            <a:ext cx="4968875" cy="3236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67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58062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84323" y="558108"/>
            <a:ext cx="2302372" cy="230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012231" y="558108"/>
            <a:ext cx="2302372" cy="230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012231" y="2993968"/>
            <a:ext cx="2302372" cy="230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84323" y="2993968"/>
            <a:ext cx="2302372" cy="230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56338" y="974725"/>
            <a:ext cx="539750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159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box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17170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526894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336618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146342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956066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9765790" y="2098879"/>
            <a:ext cx="1719072" cy="171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6581"/>
            <a:ext cx="9080339" cy="942744"/>
          </a:xfrm>
          <a:prstGeom prst="rect">
            <a:avLst/>
          </a:prstGeom>
          <a:solidFill>
            <a:srgbClr val="CC0000"/>
          </a:solidFill>
        </p:spPr>
        <p:txBody>
          <a:bodyPr lIns="73152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41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422371" y="0"/>
            <a:ext cx="776962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07185" y="3429000"/>
            <a:ext cx="3884815" cy="23677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422370" y="3429000"/>
            <a:ext cx="3884815" cy="23677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422370" cy="19174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917470"/>
            <a:ext cx="4422370" cy="19340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851565"/>
            <a:ext cx="4422370" cy="1945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426882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96742"/>
            <a:ext cx="12192000" cy="1061258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6" y="5911075"/>
            <a:ext cx="4003525" cy="841228"/>
          </a:xfrm>
          <a:prstGeom prst="rect">
            <a:avLst/>
          </a:prstGeom>
        </p:spPr>
      </p:pic>
      <p:sp>
        <p:nvSpPr>
          <p:cNvPr id="5" name="Text Placeholder 15"/>
          <p:cNvSpPr txBox="1">
            <a:spLocks/>
          </p:cNvSpPr>
          <p:nvPr/>
        </p:nvSpPr>
        <p:spPr>
          <a:xfrm>
            <a:off x="8463411" y="5976200"/>
            <a:ext cx="3478212" cy="48599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NCStateECE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cscncsu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12261" y="5927849"/>
            <a:ext cx="14509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66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7" r:id="rId4"/>
    <p:sldLayoutId id="2147483650" r:id="rId5"/>
    <p:sldLayoutId id="2147483651" r:id="rId6"/>
    <p:sldLayoutId id="2147483652" r:id="rId7"/>
    <p:sldLayoutId id="2147483653" r:id="rId8"/>
    <p:sldLayoutId id="2147483656" r:id="rId9"/>
    <p:sldLayoutId id="2147483657" r:id="rId10"/>
    <p:sldLayoutId id="2147483658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qiskit.org/textbook/ch-gates/phase-kickback.html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qiskit.org/textbook/ch-algorithms/deutsch-josza.html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Gates, </a:t>
            </a:r>
            <a:br>
              <a:rPr lang="en-US" dirty="0"/>
            </a:br>
            <a:r>
              <a:rPr lang="en-US" dirty="0"/>
              <a:t>Circuits, and Algorithms</a:t>
            </a:r>
            <a:br>
              <a:rPr lang="en-US" dirty="0"/>
            </a:br>
            <a:r>
              <a:rPr lang="en-US" sz="2800" dirty="0"/>
              <a:t>(Part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Qunatum</a:t>
            </a:r>
            <a:r>
              <a:rPr lang="en-US" dirty="0" smtClean="0"/>
              <a:t> Computing– </a:t>
            </a:r>
            <a:r>
              <a:rPr lang="en-US" dirty="0"/>
              <a:t>Fall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97360D-5E2F-4446-99FA-05B7C6525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5" y="332642"/>
            <a:ext cx="4762500" cy="5067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32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8FCA0-E150-48DF-9062-81F28A8A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Quantum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CE2C06-50F8-47A7-A347-5FFD42AB80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Deutsch</a:t>
            </a:r>
          </a:p>
          <a:p>
            <a:r>
              <a:rPr lang="en-US" dirty="0"/>
              <a:t>Phase Change for a Subset of Basis Vectors</a:t>
            </a:r>
          </a:p>
          <a:p>
            <a:r>
              <a:rPr lang="en-US" dirty="0"/>
              <a:t>Deutsch-</a:t>
            </a:r>
            <a:r>
              <a:rPr lang="en-US" dirty="0" err="1"/>
              <a:t>Josza</a:t>
            </a:r>
            <a:endParaRPr lang="en-US" dirty="0"/>
          </a:p>
          <a:p>
            <a:r>
              <a:rPr lang="en-US" dirty="0"/>
              <a:t>Simon</a:t>
            </a:r>
          </a:p>
        </p:txBody>
      </p:sp>
    </p:spTree>
    <p:extLst>
      <p:ext uri="{BB962C8B-B14F-4D97-AF65-F5344CB8AC3E}">
        <p14:creationId xmlns="" xmlns:p14="http://schemas.microsoft.com/office/powerpoint/2010/main" val="32933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3ABB94-93CB-4DA4-8DDF-A6122640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Deutsch Algorithm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089089-5C99-4C98-804D-816157A7909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9704" y="1548582"/>
                <a:ext cx="10515600" cy="406153"/>
              </a:xfr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Franklin Gothic Heavy" panose="020B0903020102020204" pitchFamily="34" charset="0"/>
                  </a:rPr>
                  <a:t>Problem: </a:t>
                </a:r>
                <a:r>
                  <a:rPr lang="en-US" sz="2000" dirty="0"/>
                  <a:t>Given a Boolean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determine whether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constant.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089089-5C99-4C98-804D-816157A79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9704" y="1548582"/>
                <a:ext cx="10515600" cy="406153"/>
              </a:xfrm>
              <a:blipFill>
                <a:blip r:embed="rId2"/>
                <a:stretch>
                  <a:fillRect l="-579" t="-13043" b="-14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786AB1-50F0-4C48-B0EA-FE5F9A31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129" y="2247209"/>
            <a:ext cx="3229474" cy="110970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E42AC01-F358-45EB-B3FD-A3BC6071B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704" y="6367947"/>
                <a:ext cx="10515600" cy="35864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Requires only a single call to black box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while classical algorithm requires two calls.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E42AC01-F358-45EB-B3FD-A3BC6071B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4" y="6367947"/>
                <a:ext cx="10515600" cy="358642"/>
              </a:xfrm>
              <a:prstGeom prst="rect">
                <a:avLst/>
              </a:prstGeom>
              <a:blipFill>
                <a:blip r:embed="rId4"/>
                <a:stretch>
                  <a:fillRect l="-638" t="-172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017C26-58A5-4ADE-89F5-5EAD44141D58}"/>
                  </a:ext>
                </a:extLst>
              </p:cNvPr>
              <p:cNvSpPr txBox="1"/>
              <p:nvPr/>
            </p:nvSpPr>
            <p:spPr>
              <a:xfrm>
                <a:off x="325397" y="2606270"/>
                <a:ext cx="8768491" cy="3353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to the input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|+</m:t>
                        </m:r>
                      </m:e>
                    </m:d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|−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constant, then output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|+</m:t>
                        </m:r>
                      </m:e>
                    </m:d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|−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If not, output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|−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Apply Hadamard to first qubit and measure:  1 if constant, 0 if not.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(Details on next slides.)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B017C26-58A5-4ADE-89F5-5EAD44141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7" y="2606270"/>
                <a:ext cx="8768491" cy="3353610"/>
              </a:xfrm>
              <a:prstGeom prst="rect">
                <a:avLst/>
              </a:prstGeom>
              <a:blipFill>
                <a:blip r:embed="rId5"/>
                <a:stretch>
                  <a:fillRect l="-1042" t="-17818"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19800" y="4419600"/>
            <a:ext cx="3352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833360" y="4419600"/>
            <a:ext cx="3352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458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A5A96D-B6F0-4AFC-9DDD-2A1B0877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8" y="435034"/>
            <a:ext cx="10791804" cy="5987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5213" y="320682"/>
            <a:ext cx="3906982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 Denotes addition modulo 2 without carrying (same as bit-wise XOR), i.e.</a:t>
            </a:r>
          </a:p>
          <a:p>
            <a:r>
              <a:rPr lang="en-US" dirty="0" smtClean="0">
                <a:sym typeface="Symbol"/>
              </a:rPr>
              <a:t>f(x): |x&gt;|y&gt; </a:t>
            </a:r>
            <a:r>
              <a:rPr lang="en-US" dirty="0" smtClean="0">
                <a:sym typeface="Wingdings" pitchFamily="2" charset="2"/>
              </a:rPr>
              <a:t> |x&gt;|y </a:t>
            </a:r>
            <a:r>
              <a:rPr lang="en-US" dirty="0" smtClean="0">
                <a:sym typeface="Symbol"/>
              </a:rPr>
              <a:t> f(x)&gt;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36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35B5D8-0945-48AF-AAED-3C2A99FDD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17" y="4510986"/>
            <a:ext cx="7904967" cy="1826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35D3FE-C91D-43A9-A3AD-C46505ADF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56" y="540453"/>
            <a:ext cx="10554168" cy="3239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0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Deutsch’s Problem (V2)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6240" y="1762125"/>
            <a:ext cx="10515600" cy="3663950"/>
          </a:xfrm>
        </p:spPr>
        <p:txBody>
          <a:bodyPr/>
          <a:lstStyle/>
          <a:p>
            <a:r>
              <a:rPr lang="en-US" dirty="0" smtClean="0"/>
              <a:t>Consider f(x): Z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 Z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options: 2 constant, 2 not</a:t>
            </a:r>
          </a:p>
          <a:p>
            <a:r>
              <a:rPr lang="en-US" dirty="0" smtClean="0"/>
              <a:t>Assume unitary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 exist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(|x&gt;|y&gt;)=|x&gt;|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/>
              </a:rPr>
              <a:t>f</a:t>
            </a:r>
            <a:r>
              <a:rPr lang="en-US" dirty="0" smtClean="0">
                <a:sym typeface="Symbol"/>
              </a:rPr>
              <a:t>(x)&gt;</a:t>
            </a:r>
          </a:p>
          <a:p>
            <a:r>
              <a:rPr lang="en-US" dirty="0" smtClean="0">
                <a:sym typeface="Symbol"/>
              </a:rPr>
              <a:t>Could construct 4 different circuits</a:t>
            </a:r>
          </a:p>
          <a:p>
            <a:r>
              <a:rPr lang="en-US" dirty="0" smtClean="0">
                <a:sym typeface="Symbol"/>
              </a:rPr>
              <a:t>Could run 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on |0&gt;|0&gt; and |1&gt;|0&gt; </a:t>
            </a:r>
            <a:r>
              <a:rPr lang="en-US" dirty="0" smtClean="0">
                <a:sym typeface="Wingdings" pitchFamily="2" charset="2"/>
              </a:rPr>
              <a:t> same cost as classical</a:t>
            </a:r>
          </a:p>
          <a:p>
            <a:r>
              <a:rPr lang="en-US" dirty="0" smtClean="0">
                <a:sym typeface="Wingdings" pitchFamily="2" charset="2"/>
              </a:rPr>
              <a:t>Instead, create superposition to test “both states” at once: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U</a:t>
            </a:r>
            <a:r>
              <a:rPr lang="en-US" baseline="-25000" dirty="0" err="1" smtClean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(H</a:t>
            </a:r>
            <a:r>
              <a:rPr lang="en-US" dirty="0" smtClean="0">
                <a:sym typeface="Symbol"/>
              </a:rPr>
              <a:t>|1&gt;)(|0&gt;0&gt;)= 1/2|0&gt;|f(0)&gt; + 1/2|1&gt;|f(1)&gt;</a:t>
            </a:r>
          </a:p>
          <a:p>
            <a:r>
              <a:rPr lang="en-US" dirty="0" smtClean="0">
                <a:sym typeface="Symbol"/>
              </a:rPr>
              <a:t>But we need a single 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: So try NOT, then </a:t>
            </a:r>
            <a:r>
              <a:rPr lang="en-US" dirty="0" err="1" smtClean="0">
                <a:sym typeface="Symbol"/>
              </a:rPr>
              <a:t>Hadamard</a:t>
            </a:r>
            <a:r>
              <a:rPr lang="en-US" dirty="0" smtClean="0">
                <a:sym typeface="Symbol"/>
              </a:rPr>
              <a:t> on both </a:t>
            </a:r>
            <a:r>
              <a:rPr lang="en-US" dirty="0" err="1" smtClean="0">
                <a:sym typeface="Symbol"/>
              </a:rPr>
              <a:t>regs</a:t>
            </a:r>
            <a:r>
              <a:rPr lang="en-US" dirty="0" smtClean="0">
                <a:sym typeface="Symbol"/>
              </a:rPr>
              <a:t>:</a:t>
            </a:r>
            <a:r>
              <a:rPr lang="en-US" dirty="0">
                <a:sym typeface="Symbol"/>
              </a:rPr>
              <a:t/>
            </a:r>
            <a:br>
              <a:rPr lang="en-US" dirty="0">
                <a:sym typeface="Symbol"/>
              </a:rPr>
            </a:br>
            <a:r>
              <a:rPr lang="en-US" dirty="0" smtClean="0">
                <a:sym typeface="Symbol"/>
              </a:rPr>
              <a:t>(HH)(XX)(|0&gt;|0&gt;)=(HH)(|1&gt;|1&gt;)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= (1/2|0&gt;  1/2|1&gt;)(1/2|0&gt;  1/2|1&gt;)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= 1/2(|0&gt;||0&gt;  |0&gt;|1&gt;  |1&gt;|0&gt; + |1&gt;|1&gt;)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239" y="308186"/>
          <a:ext cx="2905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968587"/>
                <a:gridCol w="9685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0" name="AutoShape 10" descr="data:image/png;base64,iVBORw0KGgoAAAANSUhEUgAAAIwAAAB7CAYAAACmV2ifAAAABHNCSVQICAgIfAhkiAAAAAlwSFlzAAALEgAACxIB0t1+/AAAADh0RVh0U29mdHdhcmUAbWF0cGxvdGxpYiB2ZXJzaW9uMy4xLjIsIGh0dHA6Ly9tYXRwbG90bGliLm9yZy8li6FKAAAFaklEQVR4nO3dzUtUbRjH8d+YTTItAhssyxaJWThpUC2sqDFImBbhpsygwBAcF/UfVJtASFy4MKhduwmSIhdmtKgho40UhUUKRQ1BiyQJerOiu0VP82QvT10+ZzynOd8PzObMnOE+8OU+RxdzRZxzTsAfKvF7Afi7EAxMCAYmBAMTgoEJwcCEYGBCMDAhGJgQDEwIBiYEAxOCgQnBwIRgYEIwMCEYmBAMTAgGJgQDE4KBCcHAhGBgQjAwIRiYEAxMCAYmBAMTgoEJwcCEYGBCMDAhGJgQDEwIBiYE842XL1+qq6tLFRUVisVi2rJli0ZGRvxeVqAQzD+cc2ppadGFCxfU29urwcFBxeNxNTc36/bt234vLzgcnHPODQ4OOkluaGgof2x6etrV1NS4nTt3+riyYAnFDvPp0yf19vZq1apVKisr07p165TNZrV69Wp1dnZKki5evKjFixcrlUrlz4tGo2pra9OVK1f0+vVrv5YfKKEIpqOjQ8ePH1c6ndalS5fU2tqqffv26dGjR9qwYYMkaWxsTIlEQpFIZMa5a9eu1cePH/XgwQM/lh44pX4voNAymYzOnDmja9euKZlMSpK2b9+uW7du6fz581q/fr0k6cWLF6qrq/vh/PLy8vz7CMEO093drVQqlY/lq5qaGs2fP18NDQ2m73v8+LGSyaRqa2tVX1+v69eve7ncn4pEIgV//amiDubp06caGxvTnj17fngvl8spkUhowYIFkr7sJFNTUz987uvO8nWnSafT2rt3ryYmJnT69Gm1tbXp/fv3BbyKYCn6YCRp6dKlM46/fftW2Ww2fzuSpEQiofv378t9N3rh3r17Ki0t1Zo1azQ5OamRkRF1dHRIkjZv3qxly5bp6tWrBb0O51zBX3+qqIOJx+OSpImJiRnHe3p69OzZs/wDryS1tLRocnJSly9fzh/78OGDzp49qx07dmjhwoXK5XJasmRJfleSpJUrV+rJkycFvpLgKOqH3urqajU0NKi7u1vl5eVavny5BgYGNDQ0JEkzgtm1a5e2bt2qgwcPqqenR5WVlerv71cul1Mmk/HrEoJnrv7h45fx8XHX1NTkYrGYW7FihTty5Ig7ceKEmzdvnnvz5s2Mz05NTbnOzk4Xj8ddWVmZ27Rpk8tms/n3nz9/7mKxmHv37l3+2MaNG93w8PCcXY/fij6Yn9m/f7+rr6+f1bnNzc3u5MmTzjnnbty44SorK9309LSXywu0or4l/cro6KgaGxtnde6pU6fU3t6uvr4+RaNRZTIZRaNRj1cYXBHnwjWR7dWrV1q0aJH6+vp0+PBhv5fz1wldMPh/ivrPaniPYGBCMDAhGJgQDEwIBiYEAxOCgQnBwIRgYEIwMCEYmBAMTAgGJgQDE4KBCcHAhGBgQjAwIRiYEAxMCAYmBAMTgoEJwcCEYGBCMDAhGJgQDEwIBiYE8x0mmvw3gvmGY6LJ7/n6g2kBw0ST3wvNDsNEE2+EJhgmmngjFL+iyUQT74Rih/F6osmxY8dUW1urkpISDQwMeLnUn2KayRwqxESTVCql4eFhbdu2rYArD6ZQBCN5N9FE+jLFpLq6usAr/5djmsnc8XqiSdgV/UMvE008Nlf/8PGTlxNNvpVMJt25c+fm4hICI7Q/HX/gwAHduXNHd+/enfV3NDU16dChQ9q9e7eHKwu2on+G+ZXR0dEZtyOLo0ePqqqqSjdv3lQ6nVZVVZUePnzo8QqDKZQ7DBNNZi+UwWD2QntLwuwQDEwIBiYEAxOCgQnBwIRgYEIwMCEYmBAMTAgGJgQDE4KBCcHAhGBgQjAwIRiYEAxMCAYmBAMTgoEJwcCEYGBCMDAhGJh8BnqhwqrENv9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880" y="2333787"/>
            <a:ext cx="1491615" cy="43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5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Deutsch’s Problem (V2)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28600" y="1762125"/>
            <a:ext cx="11963400" cy="366395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We have: (HH)(XX)(|0&gt;|0&gt;)=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 		1/2(|0&gt;||0&gt;  |1&gt;|0&gt;  |0&gt;|1&gt; + |1&gt;|1&gt;)</a:t>
            </a:r>
          </a:p>
          <a:p>
            <a:r>
              <a:rPr lang="en-US" dirty="0" smtClean="0">
                <a:sym typeface="Symbol"/>
              </a:rPr>
              <a:t>Applied to 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, by linearity, we get: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 1/2(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|0&gt;||0&gt;  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|1&gt;|0&gt;  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|0&gt;|1&gt; + 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|1&gt;|1&gt;) =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 1/2(|0&gt;|f(0)&gt;  |1&gt;|f(1)&gt;  |0&gt;|f’(0)&gt; + |1&gt;|f’(1)&gt;)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since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(|x&gt;|y&gt;)=|x&gt;|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/>
              </a:rPr>
              <a:t>f</a:t>
            </a:r>
            <a:r>
              <a:rPr lang="en-US" dirty="0" smtClean="0">
                <a:sym typeface="Symbol"/>
              </a:rPr>
              <a:t>(x)&gt;, where f’(x)=1f(x)</a:t>
            </a:r>
          </a:p>
          <a:p>
            <a:r>
              <a:rPr lang="en-US" dirty="0" smtClean="0">
                <a:sym typeface="Symbol"/>
              </a:rPr>
              <a:t>constant f(0)=f(1): 1/2(|0&gt;  |1&gt;)(|f(0)&gt;  |f’(0)&gt;)</a:t>
            </a:r>
          </a:p>
          <a:p>
            <a:pPr lvl="1"/>
            <a:r>
              <a:rPr lang="en-US" dirty="0" smtClean="0">
                <a:sym typeface="Symbol"/>
              </a:rPr>
              <a:t>Apply H to input</a:t>
            </a:r>
            <a:r>
              <a:rPr lang="en-US" dirty="0" smtClean="0">
                <a:sym typeface="Wingdings" pitchFamily="2" charset="2"/>
              </a:rPr>
              <a:t> |1&gt;</a:t>
            </a:r>
            <a:r>
              <a:rPr lang="en-US" dirty="0" smtClean="0">
                <a:sym typeface="Symbol"/>
              </a:rPr>
              <a:t>1/2(|f(0)&gt;  |f’(0)&gt;)</a:t>
            </a:r>
          </a:p>
          <a:p>
            <a:r>
              <a:rPr lang="en-US" dirty="0" smtClean="0">
                <a:sym typeface="Symbol"/>
              </a:rPr>
              <a:t>not const  f(0)f(1): 1/2(|0&gt; + |1&gt;)(|f(0)&gt;  |f’(0)&gt;)</a:t>
            </a:r>
            <a:r>
              <a:rPr lang="en-US" sz="2400" dirty="0" smtClean="0">
                <a:sym typeface="Symbol"/>
              </a:rPr>
              <a:t> since</a:t>
            </a:r>
            <a:r>
              <a:rPr lang="en-US" dirty="0" smtClean="0">
                <a:sym typeface="Symbol"/>
              </a:rPr>
              <a:t> f(1)=f’(0),f(0)=f’(1)</a:t>
            </a:r>
          </a:p>
          <a:p>
            <a:pPr lvl="1"/>
            <a:r>
              <a:rPr lang="en-US" dirty="0" smtClean="0">
                <a:sym typeface="Symbol"/>
              </a:rPr>
              <a:t>Apply H to input</a:t>
            </a:r>
            <a:r>
              <a:rPr lang="en-US" dirty="0" smtClean="0">
                <a:sym typeface="Wingdings" pitchFamily="2" charset="2"/>
              </a:rPr>
              <a:t> |0&gt;</a:t>
            </a:r>
            <a:r>
              <a:rPr lang="en-US" dirty="0" smtClean="0">
                <a:sym typeface="Symbol"/>
              </a:rPr>
              <a:t>1/2(|f(0)&gt;  |f’(0)&gt;)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239" y="308186"/>
          <a:ext cx="2905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968587"/>
                <a:gridCol w="9685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0" name="AutoShape 10" descr="data:image/png;base64,iVBORw0KGgoAAAANSUhEUgAAAIwAAAB7CAYAAACmV2ifAAAABHNCSVQICAgIfAhkiAAAAAlwSFlzAAALEgAACxIB0t1+/AAAADh0RVh0U29mdHdhcmUAbWF0cGxvdGxpYiB2ZXJzaW9uMy4xLjIsIGh0dHA6Ly9tYXRwbG90bGliLm9yZy8li6FKAAAFaklEQVR4nO3dzUtUbRjH8d+YTTItAhssyxaJWThpUC2sqDFImBbhpsygwBAcF/UfVJtASFy4MKhduwmSIhdmtKgho40UhUUKRQ1BiyQJerOiu0VP82QvT10+ZzynOd8PzObMnOE+8OU+RxdzRZxzTsAfKvF7Afi7EAxMCAYmBAMTgoEJwcCEYGBCMDAhGJgQDEwIBiYEAxOCgQnBwIRgYEIwMCEYmBAMTAgGJgQDE4KBCcHAhGBgQjAwIRiYEAxMCAYmBAMTgoEJwcCEYGBCMDAhGJgQDEwIBiYE842XL1+qq6tLFRUVisVi2rJli0ZGRvxeVqAQzD+cc2ppadGFCxfU29urwcFBxeNxNTc36/bt234vLzgcnHPODQ4OOkluaGgof2x6etrV1NS4nTt3+riyYAnFDvPp0yf19vZq1apVKisr07p165TNZrV69Wp1dnZKki5evKjFixcrlUrlz4tGo2pra9OVK1f0+vVrv5YfKKEIpqOjQ8ePH1c6ndalS5fU2tqqffv26dGjR9qwYYMkaWxsTIlEQpFIZMa5a9eu1cePH/XgwQM/lh44pX4voNAymYzOnDmja9euKZlMSpK2b9+uW7du6fz581q/fr0k6cWLF6qrq/vh/PLy8vz7CMEO093drVQqlY/lq5qaGs2fP18NDQ2m73v8+LGSyaRqa2tVX1+v69eve7ncn4pEIgV//amiDubp06caGxvTnj17fngvl8spkUhowYIFkr7sJFNTUz987uvO8nWnSafT2rt3ryYmJnT69Gm1tbXp/fv3BbyKYCn6YCRp6dKlM46/fftW2Ww2fzuSpEQiofv378t9N3rh3r17Ki0t1Zo1azQ5OamRkRF1dHRIkjZv3qxly5bp6tWrBb0O51zBX3+qqIOJx+OSpImJiRnHe3p69OzZs/wDryS1tLRocnJSly9fzh/78OGDzp49qx07dmjhwoXK5XJasmRJfleSpJUrV+rJkycFvpLgKOqH3urqajU0NKi7u1vl5eVavny5BgYGNDQ0JEkzgtm1a5e2bt2qgwcPqqenR5WVlerv71cul1Mmk/HrEoJnrv7h45fx8XHX1NTkYrGYW7FihTty5Ig7ceKEmzdvnnvz5s2Mz05NTbnOzk4Xj8ddWVmZ27Rpk8tms/n3nz9/7mKxmHv37l3+2MaNG93w8PCcXY/fij6Yn9m/f7+rr6+f1bnNzc3u5MmTzjnnbty44SorK9309LSXywu0or4l/cro6KgaGxtnde6pU6fU3t6uvr4+RaNRZTIZRaNRj1cYXBHnwjWR7dWrV1q0aJH6+vp0+PBhv5fz1wldMPh/ivrPaniPYGBCMDAhGJgQDEwIBiYEAxOCgQnBwIRgYEIwMCEYmBAMTAgGJgQDE4KBCcHAhGBgQjAwIRiYEAxMCAYmBAMTgoEJwcCEYGBCMDAhGJgQDEwIBiYE8x0mmvw3gvmGY6LJ7/n6g2kBw0ST3wvNDsNEE2+EJhgmmngjFL+iyUQT74Rih/F6osmxY8dUW1urkpISDQwMeLnUn2KayRwqxESTVCql4eFhbdu2rYArD6ZQBCN5N9FE+jLFpLq6usAr/5djmsnc8XqiSdgV/UMvE008Nlf/8PGTlxNNvpVMJt25c+fm4hICI7Q/HX/gwAHduXNHd+/enfV3NDU16dChQ9q9e7eHKwu2on+G+ZXR0dEZtyOLo0ePqqqqSjdv3lQ6nVZVVZUePnzo8QqDKZQ7DBNNZi+UwWD2QntLwuwQDEwIBiYEAxOCgQnBwIRgYEIwMCEYmBAMTAgGJgQDE4KBCcHAhGBgQjAwIRiYEAxMCAYmBAMTgoEJwcCEYGBCMDAhGJh8BnqhwqrENv9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5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Deutsch’s Problem (V2)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6240" y="1762125"/>
            <a:ext cx="11795760" cy="366395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constant f(0)=f(1): 1/2(|0&gt;  |1&gt;)(|f(0)&gt;  |f’(0)&gt;)</a:t>
            </a:r>
          </a:p>
          <a:p>
            <a:pPr lvl="1"/>
            <a:r>
              <a:rPr lang="en-US" dirty="0" smtClean="0">
                <a:sym typeface="Symbol"/>
              </a:rPr>
              <a:t>Apply H to input</a:t>
            </a:r>
            <a:r>
              <a:rPr lang="en-US" dirty="0" smtClean="0">
                <a:sym typeface="Wingdings" pitchFamily="2" charset="2"/>
              </a:rPr>
              <a:t> |1&gt;</a:t>
            </a:r>
            <a:r>
              <a:rPr lang="en-US" dirty="0" smtClean="0">
                <a:sym typeface="Symbol"/>
              </a:rPr>
              <a:t>1/2(|f(0)&gt;  |f’(0)&gt;)</a:t>
            </a:r>
          </a:p>
          <a:p>
            <a:r>
              <a:rPr lang="en-US" dirty="0" smtClean="0">
                <a:sym typeface="Symbol"/>
              </a:rPr>
              <a:t>not const  f(0)f(1): 1/2(|0&gt; + |1&gt;)(|f(0)&gt;  |f’(0)&gt;)</a:t>
            </a:r>
            <a:r>
              <a:rPr lang="en-US" sz="2400" dirty="0" smtClean="0">
                <a:sym typeface="Symbol"/>
              </a:rPr>
              <a:t> since</a:t>
            </a:r>
            <a:r>
              <a:rPr lang="en-US" dirty="0" smtClean="0">
                <a:sym typeface="Symbol"/>
              </a:rPr>
              <a:t> f(1)=f’(0),f(0=f’(1)</a:t>
            </a:r>
          </a:p>
          <a:p>
            <a:pPr lvl="1"/>
            <a:r>
              <a:rPr lang="en-US" dirty="0" smtClean="0">
                <a:sym typeface="Symbol"/>
              </a:rPr>
              <a:t>Apply H to input</a:t>
            </a:r>
            <a:r>
              <a:rPr lang="en-US" dirty="0" smtClean="0">
                <a:sym typeface="Wingdings" pitchFamily="2" charset="2"/>
              </a:rPr>
              <a:t> |0&gt;</a:t>
            </a:r>
            <a:r>
              <a:rPr lang="en-US" dirty="0" smtClean="0">
                <a:sym typeface="Symbol"/>
              </a:rPr>
              <a:t>1/2(|f(0)&gt;  |f’(0)&gt;)</a:t>
            </a:r>
          </a:p>
          <a:p>
            <a:r>
              <a:rPr lang="en-US" dirty="0" smtClean="0">
                <a:sym typeface="Symbol"/>
              </a:rPr>
              <a:t>So </a:t>
            </a:r>
            <a:r>
              <a:rPr lang="en-US" dirty="0" smtClean="0">
                <a:sym typeface="Wingdings" pitchFamily="2" charset="2"/>
              </a:rPr>
              <a:t>(H</a:t>
            </a:r>
            <a:r>
              <a:rPr lang="en-US" dirty="0" smtClean="0">
                <a:sym typeface="Symbol"/>
              </a:rPr>
              <a:t>|1&gt;)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(HH)(XX)(|0&gt;|0&gt;)=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ym typeface="Wingdings" pitchFamily="2" charset="2"/>
              </a:rPr>
              <a:t> |1&gt;</a:t>
            </a:r>
            <a:r>
              <a:rPr lang="en-US" dirty="0" smtClean="0">
                <a:sym typeface="Symbol"/>
              </a:rPr>
              <a:t>1/2(|f(0)&gt;  |f’(0)&gt;) if f(0)=f(1)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ym typeface="Wingdings" pitchFamily="2" charset="2"/>
              </a:rPr>
              <a:t> |0&gt;</a:t>
            </a:r>
            <a:r>
              <a:rPr lang="en-US" dirty="0" smtClean="0">
                <a:sym typeface="Symbol"/>
              </a:rPr>
              <a:t>1/2(|f(0)&gt;  |f’(0)&gt;) if f(0)f(1)</a:t>
            </a:r>
          </a:p>
          <a:p>
            <a:r>
              <a:rPr lang="en-US" dirty="0" smtClean="0">
                <a:sym typeface="Symbol"/>
              </a:rPr>
              <a:t>This means measure input register to get |1&gt; or |0&gt; in this circuit: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239" y="308186"/>
          <a:ext cx="2905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968587"/>
                <a:gridCol w="9685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0" name="AutoShape 10" descr="data:image/png;base64,iVBORw0KGgoAAAANSUhEUgAAAIwAAAB7CAYAAACmV2ifAAAABHNCSVQICAgIfAhkiAAAAAlwSFlzAAALEgAACxIB0t1+/AAAADh0RVh0U29mdHdhcmUAbWF0cGxvdGxpYiB2ZXJzaW9uMy4xLjIsIGh0dHA6Ly9tYXRwbG90bGliLm9yZy8li6FKAAAFaklEQVR4nO3dzUtUbRjH8d+YTTItAhssyxaJWThpUC2sqDFImBbhpsygwBAcF/UfVJtASFy4MKhduwmSIhdmtKgho40UhUUKRQ1BiyQJerOiu0VP82QvT10+ZzynOd8PzObMnOE+8OU+RxdzRZxzTsAfKvF7Afi7EAxMCAYmBAMTgoEJwcCEYGBCMDAhGJgQDEwIBiYEAxOCgQnBwIRgYEIwMCEYmBAMTAgGJgQDE4KBCcHAhGBgQjAwIRiYEAxMCAYmBAMTgoEJwcCEYGBCMDAhGJgQDEwIBiYE842XL1+qq6tLFRUVisVi2rJli0ZGRvxeVqAQzD+cc2ppadGFCxfU29urwcFBxeNxNTc36/bt234vLzgcnHPODQ4OOkluaGgof2x6etrV1NS4nTt3+riyYAnFDvPp0yf19vZq1apVKisr07p165TNZrV69Wp1dnZKki5evKjFixcrlUrlz4tGo2pra9OVK1f0+vVrv5YfKKEIpqOjQ8ePH1c6ndalS5fU2tqqffv26dGjR9qwYYMkaWxsTIlEQpFIZMa5a9eu1cePH/XgwQM/lh44pX4voNAymYzOnDmja9euKZlMSpK2b9+uW7du6fz581q/fr0k6cWLF6qrq/vh/PLy8vz7CMEO093drVQqlY/lq5qaGs2fP18NDQ2m73v8+LGSyaRqa2tVX1+v69eve7ncn4pEIgV//amiDubp06caGxvTnj17fngvl8spkUhowYIFkr7sJFNTUz987uvO8nWnSafT2rt3ryYmJnT69Gm1tbXp/fv3BbyKYCn6YCRp6dKlM46/fftW2Ww2fzuSpEQiofv378t9N3rh3r17Ki0t1Zo1azQ5OamRkRF1dHRIkjZv3qxly5bp6tWrBb0O51zBX3+qqIOJx+OSpImJiRnHe3p69OzZs/wDryS1tLRocnJSly9fzh/78OGDzp49qx07dmjhwoXK5XJasmRJfleSpJUrV+rJkycFvpLgKOqH3urqajU0NKi7u1vl5eVavny5BgYGNDQ0JEkzgtm1a5e2bt2qgwcPqqenR5WVlerv71cul1Mmk/HrEoJnrv7h45fx8XHX1NTkYrGYW7FihTty5Ig7ceKEmzdvnnvz5s2Mz05NTbnOzk4Xj8ddWVmZ27Rpk8tms/n3nz9/7mKxmHv37l3+2MaNG93w8PCcXY/fij6Yn9m/f7+rr6+f1bnNzc3u5MmTzjnnbty44SorK9309LSXywu0or4l/cro6KgaGxtnde6pU6fU3t6uvr4+RaNRZTIZRaNRj1cYXBHnwjWR7dWrV1q0aJH6+vp0+PBhv5fz1wldMPh/ivrPaniPYGBCMDAhGJgQDEwIBiYEAxOCgQnBwIRgYEIwMCEYmBAMTAgGJgQDE4KBCcHAhGBgQjAwIRiYEAxMCAYmBAMTgoEJwcCEYGBCMDAhGJgQDEwIBiYE8x0mmvw3gvmGY6LJ7/n6g2kBw0ST3wvNDsNEE2+EJhgmmngjFL+iyUQT74Rih/F6osmxY8dUW1urkpISDQwMeLnUn2KayRwqxESTVCql4eFhbdu2rYArD6ZQBCN5N9FE+jLFpLq6usAr/5djmsnc8XqiSdgV/UMvE008Nlf/8PGTlxNNvpVMJt25c+fm4hICI7Q/HX/gwAHduXNHd+/enfV3NDU16dChQ9q9e7eHKwu2on+G+ZXR0dEZtyOLo0ePqqqqSjdv3lQ6nVZVVZUePnzo8QqDKZQ7DBNNZi+UwWD2QntLwuwQDEwIBiYEAxOCgQnBwIRgYEIwMCEYmBAMTAgGJgQDE4KBCcHAhGBgQjAwIRiYEAxMCAYmBAMTgoEJwcCEYGBCMDAhGJh8BnqhwqrENv9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940" y="5280660"/>
            <a:ext cx="4038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5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Deutsch’s Problem (V3)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6240" y="1228724"/>
            <a:ext cx="12146280" cy="4608195"/>
          </a:xfrm>
          <a:noFill/>
        </p:spPr>
        <p:txBody>
          <a:bodyPr/>
          <a:lstStyle/>
          <a:p>
            <a:r>
              <a:rPr lang="en-US" dirty="0" smtClean="0"/>
              <a:t>Consider f(x): Z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 Z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options: 2 constant, 2 not</a:t>
            </a:r>
          </a:p>
          <a:p>
            <a:r>
              <a:rPr lang="en-US" dirty="0" smtClean="0"/>
              <a:t>Assume unitary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 exist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(|x&gt;|y&gt;)=|x&gt;|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/>
              </a:rPr>
              <a:t>f</a:t>
            </a:r>
            <a:r>
              <a:rPr lang="en-US" dirty="0" smtClean="0">
                <a:sym typeface="Symbol"/>
              </a:rPr>
              <a:t>(x)&gt;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(1) Start w/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,i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=0..3 </a:t>
            </a:r>
            <a:r>
              <a:rPr lang="en-US" dirty="0" smtClean="0">
                <a:sym typeface="Wingdings" pitchFamily="2" charset="2"/>
              </a:rPr>
              <a:t>				</a:t>
            </a:r>
            <a:endParaRPr lang="en-US" sz="2000" dirty="0" smtClean="0">
              <a:sym typeface="Symbo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239" y="308186"/>
          <a:ext cx="2905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968587"/>
                <a:gridCol w="9685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0" name="AutoShape 10" descr="data:image/png;base64,iVBORw0KGgoAAAANSUhEUgAAAIwAAAB7CAYAAACmV2ifAAAABHNCSVQICAgIfAhkiAAAAAlwSFlzAAALEgAACxIB0t1+/AAAADh0RVh0U29mdHdhcmUAbWF0cGxvdGxpYiB2ZXJzaW9uMy4xLjIsIGh0dHA6Ly9tYXRwbG90bGliLm9yZy8li6FKAAAFaklEQVR4nO3dzUtUbRjH8d+YTTItAhssyxaJWThpUC2sqDFImBbhpsygwBAcF/UfVJtASFy4MKhduwmSIhdmtKgho40UhUUKRQ1BiyQJerOiu0VP82QvT10+ZzynOd8PzObMnOE+8OU+RxdzRZxzTsAfKvF7Afi7EAxMCAYmBAMTgoEJwcCEYGBCMDAhGJgQDEwIBiYEAxOCgQnBwIRgYEIwMCEYmBAMTAgGJgQDE4KBCcHAhGBgQjAwIRiYEAxMCAYmBAMTgoEJwcCEYGBCMDAhGJgQDEwIBiYE842XL1+qq6tLFRUVisVi2rJli0ZGRvxeVqAQzD+cc2ppadGFCxfU29urwcFBxeNxNTc36/bt234vLzgcnHPODQ4OOkluaGgof2x6etrV1NS4nTt3+riyYAnFDvPp0yf19vZq1apVKisr07p165TNZrV69Wp1dnZKki5evKjFixcrlUrlz4tGo2pra9OVK1f0+vVrv5YfKKEIpqOjQ8ePH1c6ndalS5fU2tqqffv26dGjR9qwYYMkaWxsTIlEQpFIZMa5a9eu1cePH/XgwQM/lh44pX4voNAymYzOnDmja9euKZlMSpK2b9+uW7du6fz581q/fr0k6cWLF6qrq/vh/PLy8vz7CMEO093drVQqlY/lq5qaGs2fP18NDQ2m73v8+LGSyaRqa2tVX1+v69eve7ncn4pEIgV//amiDubp06caGxvTnj17fngvl8spkUhowYIFkr7sJFNTUz987uvO8nWnSafT2rt3ryYmJnT69Gm1tbXp/fv3BbyKYCn6YCRp6dKlM46/fftW2Ww2fzuSpEQiofv378t9N3rh3r17Ki0t1Zo1azQ5OamRkRF1dHRIkjZv3qxly5bp6tWrBb0O51zBX3+qqIOJx+OSpImJiRnHe3p69OzZs/wDryS1tLRocnJSly9fzh/78OGDzp49qx07dmjhwoXK5XJasmRJfleSpJUrV+rJkycFvpLgKOqH3urqajU0NKi7u1vl5eVavny5BgYGNDQ0JEkzgtm1a5e2bt2qgwcPqqenR5WVlerv71cul1Mmk/HrEoJnrv7h45fx8XHX1NTkYrGYW7FihTty5Ig7ceKEmzdvnnvz5s2Mz05NTbnOzk4Xj8ddWVmZ27Rpk8tms/n3nz9/7mKxmHv37l3+2MaNG93w8PCcXY/fij6Yn9m/f7+rr6+f1bnNzc3u5MmTzjnnbty44SorK9309LSXywu0or4l/cro6KgaGxtnde6pU6fU3t6uvr4+RaNRZTIZRaNRj1cYXBHnwjWR7dWrV1q0aJH6+vp0+PBhv5fz1wldMPh/ivrPaniPYGBCMDAhGJgQDEwIBiYEAxOCgQnBwIRgYEIwMCEYmBAMTAgGJgQDE4KBCcHAhGBgQjAwIRiYEAxMCAYmBAMTgoEJwcCEYGBCMDAhGJgQDEwIBiYE8x0mmvw3gvmGY6LJ7/n6g2kBw0ST3wvNDsNEE2+EJhgmmngjFL+iyUQT74Rih/F6osmxY8dUW1urkpISDQwMeLnUn2KayRwqxESTVCql4eFhbdu2rYArD6ZQBCN5N9FE+jLFpLq6usAr/5djmsnc8XqiSdgV/UMvE008Nlf/8PGTlxNNvpVMJt25c+fm4hICI7Q/HX/gwAHduXNHd+/enfV3NDU16dChQ9q9e7eHKwu2on+G+ZXR0dEZtyOLo0ePqqqqSjdv3lQ6nVZVVZUePnzo8QqDKZQ7DBNNZi+UwWD2QntLwuwQDEwIBiYEAxOCgQnBwIRgYEIwMCEYmBAMTAgGJgQDE4KBCcHAhGBgQjAwIRiYEAxMCAYmBAMTgoEJwcCEYGBCMDAhGJh8BnqhwqrENv9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94" y="2712720"/>
            <a:ext cx="1387721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5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Deutsch’s Problem (V3)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6240" y="1228724"/>
            <a:ext cx="12146280" cy="4608195"/>
          </a:xfrm>
          <a:noFill/>
        </p:spPr>
        <p:txBody>
          <a:bodyPr/>
          <a:lstStyle/>
          <a:p>
            <a:r>
              <a:rPr lang="en-US" dirty="0" smtClean="0"/>
              <a:t>Consider f(x): Z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 Z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options: 2 constant, 2 not</a:t>
            </a:r>
          </a:p>
          <a:p>
            <a:r>
              <a:rPr lang="en-US" dirty="0" smtClean="0"/>
              <a:t>Assume unitary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 exist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(|x&gt;|y&gt;)=|x&gt;|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/>
              </a:rPr>
              <a:t>f</a:t>
            </a:r>
            <a:r>
              <a:rPr lang="en-US" dirty="0" smtClean="0">
                <a:sym typeface="Symbol"/>
              </a:rPr>
              <a:t>(x)&gt;</a:t>
            </a:r>
          </a:p>
          <a:p>
            <a:r>
              <a:rPr lang="en-US" dirty="0" smtClean="0">
                <a:sym typeface="Symbol"/>
              </a:rPr>
              <a:t>(1) Start w/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err="1" smtClean="0">
                <a:sym typeface="Symbol"/>
              </a:rPr>
              <a:t>,i</a:t>
            </a:r>
            <a:r>
              <a:rPr lang="en-US" dirty="0" smtClean="0">
                <a:sym typeface="Symbol"/>
              </a:rPr>
              <a:t>=0..3 </a:t>
            </a:r>
            <a:r>
              <a:rPr lang="en-US" dirty="0" smtClean="0">
                <a:sym typeface="Wingdings" pitchFamily="2" charset="2"/>
              </a:rPr>
              <a:t>	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(2) apply H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before+after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sz="2000" dirty="0" smtClean="0">
              <a:sym typeface="Symbo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239" y="308186"/>
          <a:ext cx="2905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968587"/>
                <a:gridCol w="9685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0" name="AutoShape 10" descr="data:image/png;base64,iVBORw0KGgoAAAANSUhEUgAAAIwAAAB7CAYAAACmV2ifAAAABHNCSVQICAgIfAhkiAAAAAlwSFlzAAALEgAACxIB0t1+/AAAADh0RVh0U29mdHdhcmUAbWF0cGxvdGxpYiB2ZXJzaW9uMy4xLjIsIGh0dHA6Ly9tYXRwbG90bGliLm9yZy8li6FKAAAFaklEQVR4nO3dzUtUbRjH8d+YTTItAhssyxaJWThpUC2sqDFImBbhpsygwBAcF/UfVJtASFy4MKhduwmSIhdmtKgho40UhUUKRQ1BiyQJerOiu0VP82QvT10+ZzynOd8PzObMnOE+8OU+RxdzRZxzTsAfKvF7Afi7EAxMCAYmBAMTgoEJwcCEYGBCMDAhGJgQDEwIBiYEAxOCgQnBwIRgYEIwMCEYmBAMTAgGJgQDE4KBCcHAhGBgQjAwIRiYEAxMCAYmBAMTgoEJwcCEYGBCMDAhGJgQDEwIBiYE842XL1+qq6tLFRUVisVi2rJli0ZGRvxeVqAQzD+cc2ppadGFCxfU29urwcFBxeNxNTc36/bt234vLzgcnHPODQ4OOkluaGgof2x6etrV1NS4nTt3+riyYAnFDvPp0yf19vZq1apVKisr07p165TNZrV69Wp1dnZKki5evKjFixcrlUrlz4tGo2pra9OVK1f0+vVrv5YfKKEIpqOjQ8ePH1c6ndalS5fU2tqqffv26dGjR9qwYYMkaWxsTIlEQpFIZMa5a9eu1cePH/XgwQM/lh44pX4voNAymYzOnDmja9euKZlMSpK2b9+uW7du6fz581q/fr0k6cWLF6qrq/vh/PLy8vz7CMEO093drVQqlY/lq5qaGs2fP18NDQ2m73v8+LGSyaRqa2tVX1+v69eve7ncn4pEIgV//amiDubp06caGxvTnj17fngvl8spkUhowYIFkr7sJFNTUz987uvO8nWnSafT2rt3ryYmJnT69Gm1tbXp/fv3BbyKYCn6YCRp6dKlM46/fftW2Ww2fzuSpEQiofv378t9N3rh3r17Ki0t1Zo1azQ5OamRkRF1dHRIkjZv3qxly5bp6tWrBb0O51zBX3+qqIOJx+OSpImJiRnHe3p69OzZs/wDryS1tLRocnJSly9fzh/78OGDzp49qx07dmjhwoXK5XJasmRJfleSpJUrV+rJkycFvpLgKOqH3urqajU0NKi7u1vl5eVavny5BgYGNDQ0JEkzgtm1a5e2bt2qgwcPqqenR5WVlerv71cul1Mmk/HrEoJnrv7h45fx8XHX1NTkYrGYW7FihTty5Ig7ceKEmzdvnnvz5s2Mz05NTbnOzk4Xj8ddWVmZ27Rpk8tms/n3nz9/7mKxmHv37l3+2MaNG93w8PCcXY/fij6Yn9m/f7+rr6+f1bnNzc3u5MmTzjnnbty44SorK9309LSXywu0or4l/cro6KgaGxtnde6pU6fU3t6uvr4+RaNRZTIZRaNRj1cYXBHnwjWR7dWrV1q0aJH6+vp0+PBhv5fz1wldMPh/ivrPaniPYGBCMDAhGJgQDEwIBiYEAxOCgQnBwIRgYEIwMCEYmBAMTAgGJgQDE4KBCcHAhGBgQjAwIRiYEAxMCAYmBAMTgoEJwcCEYGBCMDAhGJgQDEwIBiYE8x0mmvw3gvmGY6LJ7/n6g2kBw0ST3wvNDsNEE2+EJhgmmngjFL+iyUQT74Rih/F6osmxY8dUW1urkpISDQwMeLnUn2KayRwqxESTVCql4eFhbdu2rYArD6ZQBCN5N9FE+jLFpLq6usAr/5djmsnc8XqiSdgV/UMvE008Nlf/8PGTlxNNvpVMJt25c+fm4hICI7Q/HX/gwAHduXNHd+/enfV3NDU16dChQ9q9e7eHKwu2on+G+ZXR0dEZtyOLo0ePqqqqSjdv3lQ6nVZVVZUePnzo8QqDKZQ7DBNNZi+UwWD2QntLwuwQDEwIBiYEAxOCgQnBwIRgYEIwMCEYmBAMTAgGJgQDE4KBCcHAhGBgQjAwIRiYEAxMCAYmBAMTgoEJwcCEYGBCMDAhGJh8BnqhwqrENv9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94" y="2712720"/>
            <a:ext cx="1387721" cy="4069080"/>
          </a:xfrm>
          <a:prstGeom prst="rect">
            <a:avLst/>
          </a:prstGeom>
        </p:spPr>
      </p:pic>
      <p:pic>
        <p:nvPicPr>
          <p:cNvPr id="7" name="Picture 6" descr="t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697" y="3154680"/>
            <a:ext cx="223456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5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Deutsch’s Problem (V3)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6240" y="1228724"/>
            <a:ext cx="12146280" cy="4608195"/>
          </a:xfrm>
          <a:noFill/>
        </p:spPr>
        <p:txBody>
          <a:bodyPr/>
          <a:lstStyle/>
          <a:p>
            <a:r>
              <a:rPr lang="en-US" dirty="0" smtClean="0"/>
              <a:t>Consider f(x): Z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 Z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options: 2 constant, 2 not</a:t>
            </a:r>
          </a:p>
          <a:p>
            <a:r>
              <a:rPr lang="en-US" dirty="0" smtClean="0"/>
              <a:t>Assume unitary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 exist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(|x&gt;|y&gt;)=|x&gt;|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/>
              </a:rPr>
              <a:t>f</a:t>
            </a:r>
            <a:r>
              <a:rPr lang="en-US" dirty="0" smtClean="0">
                <a:sym typeface="Symbol"/>
              </a:rPr>
              <a:t>(x)&gt;</a:t>
            </a:r>
          </a:p>
          <a:p>
            <a:r>
              <a:rPr lang="en-US" dirty="0" smtClean="0">
                <a:sym typeface="Symbol"/>
              </a:rPr>
              <a:t>(1) Start w/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err="1" smtClean="0">
                <a:sym typeface="Symbol"/>
              </a:rPr>
              <a:t>,i</a:t>
            </a:r>
            <a:r>
              <a:rPr lang="en-US" dirty="0" smtClean="0">
                <a:sym typeface="Symbol"/>
              </a:rPr>
              <a:t>=0..3 </a:t>
            </a:r>
            <a:r>
              <a:rPr lang="en-US" dirty="0" smtClean="0">
                <a:sym typeface="Wingdings" pitchFamily="2" charset="2"/>
              </a:rPr>
              <a:t>				       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(2) apply H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before+after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ym typeface="Wingdings" pitchFamily="2" charset="2"/>
              </a:rPr>
              <a:t>		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				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				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should be</a:t>
            </a:r>
            <a:br>
              <a:rPr lang="en-US" dirty="0" smtClean="0">
                <a:solidFill>
                  <a:srgbClr val="FF0000"/>
                </a:solidFill>
                <a:sym typeface="Symbol"/>
              </a:rPr>
            </a:br>
            <a:r>
              <a:rPr lang="en-US" dirty="0" smtClean="0">
                <a:solidFill>
                  <a:srgbClr val="FF0000"/>
                </a:solidFill>
                <a:sym typeface="Symbol"/>
              </a:rPr>
              <a:t>		  same result</a:t>
            </a:r>
            <a:r>
              <a:rPr lang="en-US" dirty="0" smtClean="0">
                <a:sym typeface="Symbol"/>
              </a:rPr>
              <a:t>					</a:t>
            </a:r>
            <a:endParaRPr lang="en-US" sz="2000" dirty="0" smtClean="0">
              <a:sym typeface="Symbo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239" y="308186"/>
          <a:ext cx="2905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968587"/>
                <a:gridCol w="9685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0" name="AutoShape 10" descr="data:image/png;base64,iVBORw0KGgoAAAANSUhEUgAAAIwAAAB7CAYAAACmV2ifAAAABHNCSVQICAgIfAhkiAAAAAlwSFlzAAALEgAACxIB0t1+/AAAADh0RVh0U29mdHdhcmUAbWF0cGxvdGxpYiB2ZXJzaW9uMy4xLjIsIGh0dHA6Ly9tYXRwbG90bGliLm9yZy8li6FKAAAFaklEQVR4nO3dzUtUbRjH8d+YTTItAhssyxaJWThpUC2sqDFImBbhpsygwBAcF/UfVJtASFy4MKhduwmSIhdmtKgho40UhUUKRQ1BiyQJerOiu0VP82QvT10+ZzynOd8PzObMnOE+8OU+RxdzRZxzTsAfKvF7Afi7EAxMCAYmBAMTgoEJwcCEYGBCMDAhGJgQDEwIBiYEAxOCgQnBwIRgYEIwMCEYmBAMTAgGJgQDE4KBCcHAhGBgQjAwIRiYEAxMCAYmBAMTgoEJwcCEYGBCMDAhGJgQDEwIBiYE842XL1+qq6tLFRUVisVi2rJli0ZGRvxeVqAQzD+cc2ppadGFCxfU29urwcFBxeNxNTc36/bt234vLzgcnHPODQ4OOkluaGgof2x6etrV1NS4nTt3+riyYAnFDvPp0yf19vZq1apVKisr07p165TNZrV69Wp1dnZKki5evKjFixcrlUrlz4tGo2pra9OVK1f0+vVrv5YfKKEIpqOjQ8ePH1c6ndalS5fU2tqqffv26dGjR9qwYYMkaWxsTIlEQpFIZMa5a9eu1cePH/XgwQM/lh44pX4voNAymYzOnDmja9euKZlMSpK2b9+uW7du6fz581q/fr0k6cWLF6qrq/vh/PLy8vz7CMEO093drVQqlY/lq5qaGs2fP18NDQ2m73v8+LGSyaRqa2tVX1+v69eve7ncn4pEIgV//amiDubp06caGxvTnj17fngvl8spkUhowYIFkr7sJFNTUz987uvO8nWnSafT2rt3ryYmJnT69Gm1tbXp/fv3BbyKYCn6YCRp6dKlM46/fftW2Ww2fzuSpEQiofv378t9N3rh3r17Ki0t1Zo1azQ5OamRkRF1dHRIkjZv3qxly5bp6tWrBb0O51zBX3+qqIOJx+OSpImJiRnHe3p69OzZs/wDryS1tLRocnJSly9fzh/78OGDzp49qx07dmjhwoXK5XJasmRJfleSpJUrV+rJkycFvpLgKOqH3urqajU0NKi7u1vl5eVavny5BgYGNDQ0JEkzgtm1a5e2bt2qgwcPqqenR5WVlerv71cul1Mmk/HrEoJnrv7h45fx8XHX1NTkYrGYW7FihTty5Ig7ceKEmzdvnnvz5s2Mz05NTbnOzk4Xj8ddWVmZ27Rpk8tms/n3nz9/7mKxmHv37l3+2MaNG93w8PCcXY/fij6Yn9m/f7+rr6+f1bnNzc3u5MmTzjnnbty44SorK9309LSXywu0or4l/cro6KgaGxtnde6pU6fU3t6uvr4+RaNRZTIZRaNRj1cYXBHnwjWR7dWrV1q0aJH6+vp0+PBhv5fz1wldMPh/ivrPaniPYGBCMDAhGJgQDEwIBiYEAxOCgQnBwIRgYEIwMCEYmBAMTAgGJgQDE4KBCcHAhGBgQjAwIRiYEAxMCAYmBAMTgoEJwcCEYGBCMDAhGJgQDEwIBiYE8x0mmvw3gvmGY6LJ7/n6g2kBw0ST3wvNDsNEE2+EJhgmmngjFL+iyUQT74Rih/F6osmxY8dUW1urkpISDQwMeLnUn2KayRwqxESTVCql4eFhbdu2rYArD6ZQBCN5N9FE+jLFpLq6usAr/5djmsnc8XqiSdgV/UMvE008Nlf/8PGTlxNNvpVMJt25c+fm4hICI7Q/HX/gwAHduXNHd+/enfV3NDU16dChQ9q9e7eHKwu2on+G+ZXR0dEZtyOLo0ePqqqqSjdv3lQ6nVZVVZUePnzo8QqDKZQ7DBNNZi+UwWD2QntLwuwQDEwIBiYEAxOCgQnBwIRgYEIwMCEYmBAMTAgGJgQDE4KBCcHAhGBgQjAwIRiYEAxMCAYmBAMTgoEJwcCEYGBCMDAhGJh8BnqhwqrENv9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94" y="2712720"/>
            <a:ext cx="1387721" cy="4069080"/>
          </a:xfrm>
          <a:prstGeom prst="rect">
            <a:avLst/>
          </a:prstGeom>
        </p:spPr>
      </p:pic>
      <p:pic>
        <p:nvPicPr>
          <p:cNvPr id="7" name="Picture 6" descr="t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697" y="3154680"/>
            <a:ext cx="223456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5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4177BC-9752-4775-8089-2D7CE808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81CC08-AC7C-4FCF-B108-85DFE421A9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Efficient quantum implementations of classical functions</a:t>
            </a:r>
          </a:p>
          <a:p>
            <a:pPr lvl="1"/>
            <a:r>
              <a:rPr lang="en-US" dirty="0"/>
              <a:t>Create reversible classical circuits</a:t>
            </a:r>
          </a:p>
          <a:p>
            <a:pPr lvl="1"/>
            <a:r>
              <a:rPr lang="en-US" dirty="0"/>
              <a:t>Convert to quantum</a:t>
            </a:r>
          </a:p>
          <a:p>
            <a:pPr lvl="1"/>
            <a:r>
              <a:rPr lang="en-US" dirty="0"/>
              <a:t>Undo entanglement</a:t>
            </a:r>
          </a:p>
          <a:p>
            <a:endParaRPr lang="en-US" dirty="0"/>
          </a:p>
          <a:p>
            <a:r>
              <a:rPr lang="en-US" dirty="0"/>
              <a:t>Quantum algorithms</a:t>
            </a:r>
          </a:p>
        </p:txBody>
      </p:sp>
    </p:spTree>
    <p:extLst>
      <p:ext uri="{BB962C8B-B14F-4D97-AF65-F5344CB8AC3E}">
        <p14:creationId xmlns="" xmlns:p14="http://schemas.microsoft.com/office/powerpoint/2010/main" val="8821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60" y="3524250"/>
            <a:ext cx="4173428" cy="2251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Deutsch’s Problem (V3)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6240" y="1228724"/>
            <a:ext cx="12146280" cy="4608195"/>
          </a:xfrm>
          <a:noFill/>
        </p:spPr>
        <p:txBody>
          <a:bodyPr/>
          <a:lstStyle/>
          <a:p>
            <a:r>
              <a:rPr lang="en-US" dirty="0" smtClean="0"/>
              <a:t>Consider f(x): Z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 Z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options: 2 constant, 2 not</a:t>
            </a:r>
          </a:p>
          <a:p>
            <a:r>
              <a:rPr lang="en-US" dirty="0" smtClean="0"/>
              <a:t>Assume unitary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 exist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(|x&gt;|y&gt;)=|x&gt;|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/>
              </a:rPr>
              <a:t>f</a:t>
            </a:r>
            <a:r>
              <a:rPr lang="en-US" dirty="0" smtClean="0">
                <a:sym typeface="Symbol"/>
              </a:rPr>
              <a:t>(x)&gt;</a:t>
            </a:r>
          </a:p>
          <a:p>
            <a:r>
              <a:rPr lang="en-US" dirty="0" smtClean="0">
                <a:sym typeface="Symbol"/>
              </a:rPr>
              <a:t>(1) Start w/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err="1" smtClean="0">
                <a:sym typeface="Symbol"/>
              </a:rPr>
              <a:t>,i</a:t>
            </a:r>
            <a:r>
              <a:rPr lang="en-US" dirty="0" smtClean="0">
                <a:sym typeface="Symbol"/>
              </a:rPr>
              <a:t>=0..3 </a:t>
            </a:r>
            <a:r>
              <a:rPr lang="en-US" dirty="0" smtClean="0">
                <a:sym typeface="Wingdings" pitchFamily="2" charset="2"/>
              </a:rPr>
              <a:t>				       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(2) apply H </a:t>
            </a:r>
            <a:r>
              <a:rPr lang="en-US" dirty="0" err="1" smtClean="0">
                <a:sym typeface="Symbol"/>
              </a:rPr>
              <a:t>before+after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Wingdings" pitchFamily="2" charset="2"/>
              </a:rPr>
              <a:t>		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(3) use equivalences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				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				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   should be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  same result					</a:t>
            </a:r>
            <a:endParaRPr lang="en-US" sz="2000" dirty="0" smtClean="0">
              <a:sym typeface="Symbo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239" y="308186"/>
          <a:ext cx="2905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968587"/>
                <a:gridCol w="9685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0" name="AutoShape 10" descr="data:image/png;base64,iVBORw0KGgoAAAANSUhEUgAAAIwAAAB7CAYAAACmV2ifAAAABHNCSVQICAgIfAhkiAAAAAlwSFlzAAALEgAACxIB0t1+/AAAADh0RVh0U29mdHdhcmUAbWF0cGxvdGxpYiB2ZXJzaW9uMy4xLjIsIGh0dHA6Ly9tYXRwbG90bGliLm9yZy8li6FKAAAFaklEQVR4nO3dzUtUbRjH8d+YTTItAhssyxaJWThpUC2sqDFImBbhpsygwBAcF/UfVJtASFy4MKhduwmSIhdmtKgho40UhUUKRQ1BiyQJerOiu0VP82QvT10+ZzynOd8PzObMnOE+8OU+RxdzRZxzTsAfKvF7Afi7EAxMCAYmBAMTgoEJwcCEYGBCMDAhGJgQDEwIBiYEAxOCgQnBwIRgYEIwMCEYmBAMTAgGJgQDE4KBCcHAhGBgQjAwIRiYEAxMCAYmBAMTgoEJwcCEYGBCMDAhGJgQDEwIBiYE842XL1+qq6tLFRUVisVi2rJli0ZGRvxeVqAQzD+cc2ppadGFCxfU29urwcFBxeNxNTc36/bt234vLzgcnHPODQ4OOkluaGgof2x6etrV1NS4nTt3+riyYAnFDvPp0yf19vZq1apVKisr07p165TNZrV69Wp1dnZKki5evKjFixcrlUrlz4tGo2pra9OVK1f0+vVrv5YfKKEIpqOjQ8ePH1c6ndalS5fU2tqqffv26dGjR9qwYYMkaWxsTIlEQpFIZMa5a9eu1cePH/XgwQM/lh44pX4voNAymYzOnDmja9euKZlMSpK2b9+uW7du6fz581q/fr0k6cWLF6qrq/vh/PLy8vz7CMEO093drVQqlY/lq5qaGs2fP18NDQ2m73v8+LGSyaRqa2tVX1+v69eve7ncn4pEIgV//amiDubp06caGxvTnj17fngvl8spkUhowYIFkr7sJFNTUz987uvO8nWnSafT2rt3ryYmJnT69Gm1tbXp/fv3BbyKYCn6YCRp6dKlM46/fftW2Ww2fzuSpEQiofv378t9N3rh3r17Ki0t1Zo1azQ5OamRkRF1dHRIkjZv3qxly5bp6tWrBb0O51zBX3+qqIOJx+OSpImJiRnHe3p69OzZs/wDryS1tLRocnJSly9fzh/78OGDzp49qx07dmjhwoXK5XJasmRJfleSpJUrV+rJkycFvpLgKOqH3urqajU0NKi7u1vl5eVavny5BgYGNDQ0JEkzgtm1a5e2bt2qgwcPqqenR5WVlerv71cul1Mmk/HrEoJnrv7h45fx8XHX1NTkYrGYW7FihTty5Ig7ceKEmzdvnnvz5s2Mz05NTbnOzk4Xj8ddWVmZ27Rpk8tms/n3nz9/7mKxmHv37l3+2MaNG93w8PCcXY/fij6Yn9m/f7+rr6+f1bnNzc3u5MmTzjnnbty44SorK9309LSXywu0or4l/cro6KgaGxtnde6pU6fU3t6uvr4+RaNRZTIZRaNRj1cYXBHnwjWR7dWrV1q0aJH6+vp0+PBhv5fz1wldMPh/ivrPaniPYGBCMDAhGJgQDEwIBiYEAxOCgQnBwIRgYEIwMCEYmBAMTAgGJgQDE4KBCcHAhGBgQjAwIRiYEAxMCAYmBAMTgoEJwcCEYGBCMDAhGJgQDEwIBiYE8x0mmvw3gvmGY6LJ7/n6g2kBw0ST3wvNDsNEE2+EJhgmmngjFL+iyUQT74Rih/F6osmxY8dUW1urkpISDQwMeLnUn2KayRwqxESTVCql4eFhbdu2rYArD6ZQBCN5N9FE+jLFpLq6usAr/5djmsnc8XqiSdgV/UMvE008Nlf/8PGTlxNNvpVMJt25c+fm4hICI7Q/HX/gwAHduXNHd+/enfV3NDU16dChQ9q9e7eHKwu2on+G+ZXR0dEZtyOLo0ePqqqqSjdv3lQ6nVZVVZUePnzo8QqDKZQ7DBNNZi+UwWD2QntLwuwQDEwIBiYEAxOCgQnBwIRgYEIwMCEYmBAMTAgGJgQDE4KBCcHAhGBgQjAwIRiYEAxMCAYmBAMTgoEJwcCEYGBCMDAhGJh8BnqhwqrENv9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94" y="2712720"/>
            <a:ext cx="1387721" cy="4069080"/>
          </a:xfrm>
          <a:prstGeom prst="rect">
            <a:avLst/>
          </a:prstGeom>
        </p:spPr>
      </p:pic>
      <p:pic>
        <p:nvPicPr>
          <p:cNvPr id="7" name="Picture 6" descr="t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697" y="3154680"/>
            <a:ext cx="223456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5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47" y="2691765"/>
            <a:ext cx="1333672" cy="4074795"/>
          </a:xfrm>
          <a:prstGeom prst="rect">
            <a:avLst/>
          </a:prstGeom>
        </p:spPr>
      </p:pic>
      <p:pic>
        <p:nvPicPr>
          <p:cNvPr id="13" name="Picture 12" descr="t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178" y="2621280"/>
            <a:ext cx="1231582" cy="772757"/>
          </a:xfrm>
          <a:prstGeom prst="rect">
            <a:avLst/>
          </a:prstGeom>
        </p:spPr>
      </p:pic>
      <p:pic>
        <p:nvPicPr>
          <p:cNvPr id="9" name="Picture 8" descr="t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60" y="3524250"/>
            <a:ext cx="4173428" cy="2251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Deutsch’s Problem (V3)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6240" y="1228724"/>
            <a:ext cx="12146280" cy="4608195"/>
          </a:xfrm>
          <a:noFill/>
        </p:spPr>
        <p:txBody>
          <a:bodyPr/>
          <a:lstStyle/>
          <a:p>
            <a:r>
              <a:rPr lang="en-US" dirty="0" smtClean="0"/>
              <a:t>Consider f(x): Z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 Z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options: 2 constant, 2 not</a:t>
            </a:r>
          </a:p>
          <a:p>
            <a:r>
              <a:rPr lang="en-US" dirty="0" smtClean="0"/>
              <a:t>Assume unitary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 exist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f</a:t>
            </a:r>
            <a:r>
              <a:rPr lang="en-US" dirty="0" smtClean="0"/>
              <a:t>(|x&gt;|y&gt;)=|x&gt;|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/>
              </a:rPr>
              <a:t>f</a:t>
            </a:r>
            <a:r>
              <a:rPr lang="en-US" dirty="0" smtClean="0">
                <a:sym typeface="Symbol"/>
              </a:rPr>
              <a:t>(x)&gt;</a:t>
            </a:r>
          </a:p>
          <a:p>
            <a:r>
              <a:rPr lang="en-US" dirty="0" smtClean="0">
                <a:sym typeface="Symbol"/>
              </a:rPr>
              <a:t>(1) Start w/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err="1" smtClean="0">
                <a:sym typeface="Symbol"/>
              </a:rPr>
              <a:t>,i</a:t>
            </a:r>
            <a:r>
              <a:rPr lang="en-US" dirty="0" smtClean="0">
                <a:sym typeface="Symbol"/>
              </a:rPr>
              <a:t>=0..3 </a:t>
            </a:r>
            <a:r>
              <a:rPr lang="en-US" dirty="0" smtClean="0">
                <a:sym typeface="Wingdings" pitchFamily="2" charset="2"/>
              </a:rPr>
              <a:t>				     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(4)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H-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Uf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-H=equiv=result</a:t>
            </a:r>
            <a:r>
              <a:rPr lang="en-US" dirty="0" smtClean="0">
                <a:sym typeface="Symbol"/>
              </a:rPr>
              <a:t>  </a:t>
            </a:r>
            <a:r>
              <a:rPr lang="en-US" sz="2000" dirty="0" smtClean="0">
                <a:sym typeface="Symbol"/>
              </a:rPr>
              <a:t>f(0) f(1)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(2) apply H </a:t>
            </a:r>
            <a:r>
              <a:rPr lang="en-US" dirty="0" err="1" smtClean="0">
                <a:sym typeface="Symbol"/>
              </a:rPr>
              <a:t>before+after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U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Wingdings" pitchFamily="2" charset="2"/>
              </a:rPr>
              <a:t>				   =		</a:t>
            </a:r>
            <a:r>
              <a:rPr lang="en-US" sz="2000" dirty="0" smtClean="0">
                <a:sym typeface="Wingdings" pitchFamily="2" charset="2"/>
              </a:rPr>
              <a:t>0  0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  (3) use equivalences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				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										</a:t>
            </a:r>
            <a:r>
              <a:rPr lang="en-US" sz="2000" dirty="0" smtClean="0">
                <a:sym typeface="Symbol"/>
              </a:rPr>
              <a:t> 0 1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   should be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	  same result								 </a:t>
            </a:r>
            <a:r>
              <a:rPr lang="en-US" sz="2000" dirty="0" smtClean="0">
                <a:sym typeface="Symbol"/>
              </a:rPr>
              <a:t>1 0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/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/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/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												 1 1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239" y="308186"/>
          <a:ext cx="2905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587"/>
                <a:gridCol w="968587"/>
                <a:gridCol w="9685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0" name="AutoShape 10" descr="data:image/png;base64,iVBORw0KGgoAAAANSUhEUgAAAIwAAAB7CAYAAACmV2ifAAAABHNCSVQICAgIfAhkiAAAAAlwSFlzAAALEgAACxIB0t1+/AAAADh0RVh0U29mdHdhcmUAbWF0cGxvdGxpYiB2ZXJzaW9uMy4xLjIsIGh0dHA6Ly9tYXRwbG90bGliLm9yZy8li6FKAAAFaklEQVR4nO3dzUtUbRjH8d+YTTItAhssyxaJWThpUC2sqDFImBbhpsygwBAcF/UfVJtASFy4MKhduwmSIhdmtKgho40UhUUKRQ1BiyQJerOiu0VP82QvT10+ZzynOd8PzObMnOE+8OU+RxdzRZxzTsAfKvF7Afi7EAxMCAYmBAMTgoEJwcCEYGBCMDAhGJgQDEwIBiYEAxOCgQnBwIRgYEIwMCEYmBAMTAgGJgQDE4KBCcHAhGBgQjAwIRiYEAxMCAYmBAMTgoEJwcCEYGBCMDAhGJgQDEwIBiYE842XL1+qq6tLFRUVisVi2rJli0ZGRvxeVqAQzD+cc2ppadGFCxfU29urwcFBxeNxNTc36/bt234vLzgcnHPODQ4OOkluaGgof2x6etrV1NS4nTt3+riyYAnFDvPp0yf19vZq1apVKisr07p165TNZrV69Wp1dnZKki5evKjFixcrlUrlz4tGo2pra9OVK1f0+vVrv5YfKKEIpqOjQ8ePH1c6ndalS5fU2tqqffv26dGjR9qwYYMkaWxsTIlEQpFIZMa5a9eu1cePH/XgwQM/lh44pX4voNAymYzOnDmja9euKZlMSpK2b9+uW7du6fz581q/fr0k6cWLF6qrq/vh/PLy8vz7CMEO093drVQqlY/lq5qaGs2fP18NDQ2m73v8+LGSyaRqa2tVX1+v69eve7ncn4pEIgV//amiDubp06caGxvTnj17fngvl8spkUhowYIFkr7sJFNTUz987uvO8nWnSafT2rt3ryYmJnT69Gm1tbXp/fv3BbyKYCn6YCRp6dKlM46/fftW2Ww2fzuSpEQiofv378t9N3rh3r17Ki0t1Zo1azQ5OamRkRF1dHRIkjZv3qxly5bp6tWrBb0O51zBX3+qqIOJx+OSpImJiRnHe3p69OzZs/wDryS1tLRocnJSly9fzh/78OGDzp49qx07dmjhwoXK5XJasmRJfleSpJUrV+rJkycFvpLgKOqH3urqajU0NKi7u1vl5eVavny5BgYGNDQ0JEkzgtm1a5e2bt2qgwcPqqenR5WVlerv71cul1Mmk/HrEoJnrv7h45fx8XHX1NTkYrGYW7FihTty5Ig7ceKEmzdvnnvz5s2Mz05NTbnOzk4Xj8ddWVmZ27Rpk8tms/n3nz9/7mKxmHv37l3+2MaNG93w8PCcXY/fij6Yn9m/f7+rr6+f1bnNzc3u5MmTzjnnbty44SorK9309LSXywu0or4l/cro6KgaGxtnde6pU6fU3t6uvr4+RaNRZTIZRaNRj1cYXBHnwjWR7dWrV1q0aJH6+vp0+PBhv5fz1wldMPh/ivrPaniPYGBCMDAhGJgQDEwIBiYEAxOCgQnBwIRgYEIwMCEYmBAMTAgGJgQDE4KBCcHAhGBgQjAwIRiYEAxMCAYmBAMTgoEJwcCEYGBCMDAhGJgQDEwIBiYE8x0mmvw3gvmGY6LJ7/n6g2kBw0ST3wvNDsNEE2+EJhgmmngjFL+iyUQT74Rih/F6osmxY8dUW1urkpISDQwMeLnUn2KayRwqxESTVCql4eFhbdu2rYArD6ZQBCN5N9FE+jLFpLq6usAr/5djmsnc8XqiSdgV/UMvE008Nlf/8PGTlxNNvpVMJt25c+fm4hICI7Q/HX/gwAHduXNHd+/enfV3NDU16dChQ9q9e7eHKwu2on+G+ZXR0dEZtyOLo0ePqqqqSjdv3lQ6nVZVVZUePnzo8QqDKZQ7DBNNZi+UwWD2QntLwuwQDEwIBiYEAxOCgQnBwIRgYEIwMCEYmBAMTAgGJgQDE4KBCcHAhGBgQjAwIRiYEAxMCAYmBAMTgoEJwcCEYGBCMDAhGJh8BnqhwqrENv9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94" y="2712720"/>
            <a:ext cx="1387721" cy="4069080"/>
          </a:xfrm>
          <a:prstGeom prst="rect">
            <a:avLst/>
          </a:prstGeom>
        </p:spPr>
      </p:pic>
      <p:pic>
        <p:nvPicPr>
          <p:cNvPr id="7" name="Picture 6" descr="t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697" y="3154680"/>
            <a:ext cx="2234565" cy="1402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7560" y="5657671"/>
            <a:ext cx="63246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If input y=1, then output x=input x </a:t>
            </a:r>
            <a:r>
              <a:rPr lang="en-US" sz="2400" b="1" dirty="0" err="1" smtClean="0">
                <a:solidFill>
                  <a:srgbClr val="FF0000"/>
                </a:solidFill>
              </a:rPr>
              <a:t>iff</a:t>
            </a:r>
            <a:r>
              <a:rPr lang="en-US" sz="2400" b="1" dirty="0" smtClean="0">
                <a:solidFill>
                  <a:srgbClr val="FF0000"/>
                </a:solidFill>
              </a:rPr>
              <a:t> f=f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or f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If input y=1, then output x=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2400" b="1" dirty="0" smtClean="0">
                <a:solidFill>
                  <a:srgbClr val="FF0000"/>
                </a:solidFill>
              </a:rPr>
              <a:t>input x </a:t>
            </a:r>
            <a:r>
              <a:rPr lang="en-US" sz="2400" b="1" dirty="0" err="1" smtClean="0">
                <a:solidFill>
                  <a:srgbClr val="FF0000"/>
                </a:solidFill>
              </a:rPr>
              <a:t>iff</a:t>
            </a:r>
            <a:r>
              <a:rPr lang="en-US" sz="2400" b="1" dirty="0" smtClean="0">
                <a:solidFill>
                  <a:srgbClr val="FF0000"/>
                </a:solidFill>
              </a:rPr>
              <a:t> f=f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or f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5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1FDD8-EA84-4725-A303-81A171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Phase Change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32D21B-E3B0-49B6-97F2-4B230268496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9704" y="1548583"/>
                <a:ext cx="10515600" cy="2235626"/>
              </a:xfr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Franklin Gothic Heavy" panose="020B0903020102020204" pitchFamily="34" charset="0"/>
                  </a:rPr>
                  <a:t>Problem: </a:t>
                </a:r>
                <a:r>
                  <a:rPr lang="en-US" sz="2000" dirty="0"/>
                  <a:t>Change the phase of terms in a superposition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grow m:val="on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begChr m:val="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depending on whether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is in a subset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dirty="0"/>
                  <a:t> or not. More specifically, find an efficient implementation of the following transform: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832D21B-E3B0-49B6-97F2-4B2302684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9704" y="1548583"/>
                <a:ext cx="10515600" cy="2235626"/>
              </a:xfrm>
              <a:blipFill>
                <a:blip r:embed="rId2"/>
                <a:stretch>
                  <a:fillRect l="-579" t="-227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C5FD98-E8EF-4A05-BBC9-C08662ADF6C3}"/>
                  </a:ext>
                </a:extLst>
              </p:cNvPr>
              <p:cNvSpPr/>
              <p:nvPr/>
            </p:nvSpPr>
            <p:spPr>
              <a:xfrm>
                <a:off x="3189661" y="2524580"/>
                <a:ext cx="5610126" cy="1148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〉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〉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〉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2C5FD98-E8EF-4A05-BBC9-C08662ADF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661" y="2524580"/>
                <a:ext cx="5610126" cy="1148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7285325-2529-46BB-A79C-CEBFC64CAD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596" y="4699833"/>
                <a:ext cx="11157142" cy="215816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Requires an efficient implementation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 for the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that tests for membership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:</a:t>
                </a:r>
                <a:endParaRPr lang="en-US" sz="16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285325-2529-46BB-A79C-CEBFC64CA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6" y="4699833"/>
                <a:ext cx="11157142" cy="2158167"/>
              </a:xfrm>
              <a:prstGeom prst="rect">
                <a:avLst/>
              </a:prstGeom>
              <a:blipFill>
                <a:blip r:embed="rId4"/>
                <a:stretch>
                  <a:fillRect l="-546" t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955FCF5-11D0-4AB6-BCD4-BBE8C8D28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890" y="5309417"/>
            <a:ext cx="2702848" cy="1014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3551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6B0671-34BB-4E2F-B5DF-8A701BD1F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0" y="211015"/>
            <a:ext cx="5352248" cy="2341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223899-0A4B-49B6-9BAF-ED9A4AD9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34" y="2732649"/>
            <a:ext cx="8360745" cy="3970606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="" xmlns:a16="http://schemas.microsoft.com/office/drawing/2014/main" id="{D11DEDF6-BC13-4D6A-B74D-A66FE697B78D}"/>
              </a:ext>
            </a:extLst>
          </p:cNvPr>
          <p:cNvSpPr/>
          <p:nvPr/>
        </p:nvSpPr>
        <p:spPr>
          <a:xfrm flipV="1">
            <a:off x="1583767" y="2930276"/>
            <a:ext cx="1053111" cy="550255"/>
          </a:xfrm>
          <a:prstGeom prst="bentArrow">
            <a:avLst>
              <a:gd name="adj1" fmla="val 25000"/>
              <a:gd name="adj2" fmla="val 3296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56364" y="731520"/>
            <a:ext cx="5284908" cy="5743638"/>
            <a:chOff x="6656364" y="731520"/>
            <a:chExt cx="5284908" cy="57436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6D2895-C7E0-4B7A-B420-519DE716D579}"/>
                    </a:ext>
                  </a:extLst>
                </p:cNvPr>
                <p:cNvSpPr txBox="1"/>
                <p:nvPr/>
              </p:nvSpPr>
              <p:spPr>
                <a:xfrm>
                  <a:off x="6656364" y="731520"/>
                  <a:ext cx="5284908" cy="8901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Finally, </a:t>
                  </a:r>
                  <a:r>
                    <a:rPr lang="en-US" sz="2400" dirty="0" err="1"/>
                    <a:t>uncompute</a:t>
                  </a:r>
                  <a:r>
                    <a:rPr lang="en-US" sz="2400" dirty="0"/>
                    <a:t> using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a14:m>
                  <a:r>
                    <a:rPr lang="en-US" sz="2400" dirty="0"/>
                    <a:t>to remove</a:t>
                  </a:r>
                  <a:br>
                    <a:rPr lang="en-US" sz="2400" dirty="0"/>
                  </a:br>
                  <a:r>
                    <a:rPr lang="en-US" sz="2400" dirty="0"/>
                    <a:t>any entanglement with the output bit.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E6D2895-C7E0-4B7A-B420-519DE716D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364" y="731520"/>
                  <a:ext cx="5284908" cy="890180"/>
                </a:xfrm>
                <a:prstGeom prst="rect">
                  <a:avLst/>
                </a:prstGeom>
                <a:blipFill>
                  <a:blip r:embed="rId4"/>
                  <a:stretch>
                    <a:fillRect l="-1726" t="-3378" r="-690" b="-141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rrow: Bent 4">
              <a:extLst>
                <a:ext uri="{FF2B5EF4-FFF2-40B4-BE49-F238E27FC236}">
                  <a16:creationId xmlns:a16="http://schemas.microsoft.com/office/drawing/2014/main" xmlns="" id="{D11DEDF6-BC13-4D6A-B74D-A66FE697B78D}"/>
                </a:ext>
              </a:extLst>
            </p:cNvPr>
            <p:cNvSpPr/>
            <p:nvPr/>
          </p:nvSpPr>
          <p:spPr>
            <a:xfrm rot="16200000" flipV="1">
              <a:off x="7122006" y="1869596"/>
              <a:ext cx="4722558" cy="4488566"/>
            </a:xfrm>
            <a:prstGeom prst="bentArrow">
              <a:avLst>
                <a:gd name="adj1" fmla="val 2930"/>
                <a:gd name="adj2" fmla="val 2913"/>
                <a:gd name="adj3" fmla="val 4968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653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C09C5C-3034-4695-A3A8-1A43A4E7F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64" y="542371"/>
            <a:ext cx="6568936" cy="1605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F23C66-A261-4B1D-ADD3-5BABE6F3DACD}"/>
              </a:ext>
            </a:extLst>
          </p:cNvPr>
          <p:cNvSpPr txBox="1"/>
          <p:nvPr/>
        </p:nvSpPr>
        <p:spPr>
          <a:xfrm>
            <a:off x="560803" y="2912012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Special case of </a:t>
            </a:r>
            <a:r>
              <a:rPr lang="en-US" sz="2400" dirty="0">
                <a:sym typeface="Symbol" panose="05050102010706020507" pitchFamily="18" charset="2"/>
              </a:rPr>
              <a:t>: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50900C-E51D-453D-ABF8-65C5E213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3" y="4038374"/>
            <a:ext cx="5536023" cy="172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FD0208-AA23-492C-96DC-6A8D46173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63" y="4472333"/>
            <a:ext cx="3642754" cy="943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270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E4732-0CF8-4F7E-A765-A7769D31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Qiskit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11DF32-8D93-49A9-AB28-02CED2C38C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62124"/>
            <a:ext cx="10515600" cy="42881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a circuit that generates an equal superposition of two </a:t>
            </a:r>
            <a:r>
              <a:rPr lang="en-US" dirty="0" err="1"/>
              <a:t>qubits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except the sign (phase) is flipped when the two </a:t>
            </a:r>
            <a:r>
              <a:rPr lang="en-US" dirty="0" err="1"/>
              <a:t>qubits</a:t>
            </a:r>
            <a:r>
              <a:rPr lang="en-US" dirty="0"/>
              <a:t> are equal.</a:t>
            </a:r>
          </a:p>
          <a:p>
            <a:pPr lvl="1"/>
            <a:r>
              <a:rPr lang="en-US" dirty="0"/>
              <a:t>Sign flip is phase change of 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the "equal" circuit from Example 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see the phase shift in </a:t>
            </a:r>
            <a:r>
              <a:rPr lang="en-US" dirty="0" err="1"/>
              <a:t>qiskit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details leading up to phase change (after the exercise):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https://qiskit.org/textbook/ch-gates/phase-kickback.html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903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7219C-06CF-4FDC-8366-5A6651ED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Hamming Distance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159C12-F737-4D03-BA4E-844AFB107DAE}"/>
                  </a:ext>
                </a:extLst>
              </p:cNvPr>
              <p:cNvSpPr txBox="1"/>
              <p:nvPr/>
            </p:nvSpPr>
            <p:spPr>
              <a:xfrm>
                <a:off x="311848" y="1579329"/>
                <a:ext cx="11345157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Hamming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 </a:t>
                </a:r>
                <a:r>
                  <a:rPr lang="en-US" sz="2400" dirty="0"/>
                  <a:t>between two bit strings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the number of bits</a:t>
                </a:r>
                <a:br>
                  <a:rPr lang="en-US" sz="2400" dirty="0"/>
                </a:br>
                <a:r>
                  <a:rPr lang="en-US" sz="2400" dirty="0"/>
                  <a:t>in which the two strings differ.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Hamming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of a bit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the number of 1 bits.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two bit strings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the operator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gives the number of common 1 bits.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Some interesting notes: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159C12-F737-4D03-BA4E-844AFB107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48" y="1579329"/>
                <a:ext cx="11345157" cy="3046988"/>
              </a:xfrm>
              <a:prstGeom prst="rect">
                <a:avLst/>
              </a:prstGeom>
              <a:blipFill>
                <a:blip r:embed="rId2"/>
                <a:stretch>
                  <a:fillRect l="-806" t="-140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88E1EA-F84D-4959-B110-6FBA6C24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3" y="5036320"/>
            <a:ext cx="2954596" cy="808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550440-43CB-4A8C-9BFC-ABB668E48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203" y="5034198"/>
            <a:ext cx="2667181" cy="1303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6EC083-9D8E-4BCE-85C4-8DD0E82EC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208" y="5092197"/>
            <a:ext cx="4341983" cy="1245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2564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32BAAF-FB38-41A6-8B84-DB59D76C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Walsh-Hadamard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67B71E-DFC6-4D38-AE96-3591FE9B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7" y="1518869"/>
            <a:ext cx="3317444" cy="1287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C96C4F-1BAD-43B7-9CF6-5A1A3892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17" y="3096844"/>
            <a:ext cx="7690804" cy="3534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3880" y="188976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N=</a:t>
            </a:r>
            <a:r>
              <a:rPr lang="en-US" sz="2400" dirty="0" smtClean="0">
                <a:sym typeface="Symbol"/>
              </a:rPr>
              <a:t>2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39688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DF88E-C992-40D2-91E6-85C0407D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Deutsch-</a:t>
            </a:r>
            <a:r>
              <a:rPr lang="en-US" dirty="0" err="1"/>
              <a:t>Josza</a:t>
            </a:r>
            <a:r>
              <a:rPr lang="en-US" dirty="0"/>
              <a:t> Algorithm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7A6B9AA-309E-49B5-A83B-C259F31F5B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704" y="1548582"/>
            <a:ext cx="10515600" cy="99767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Franklin Gothic Heavy" panose="020B0903020102020204" pitchFamily="34" charset="0"/>
              </a:rPr>
              <a:t>Problem: </a:t>
            </a:r>
            <a:r>
              <a:rPr lang="en-US" sz="2000" dirty="0"/>
              <a:t>Given an </a:t>
            </a:r>
            <a:r>
              <a:rPr lang="en-US" sz="2000" i="1" dirty="0"/>
              <a:t>n</a:t>
            </a:r>
            <a:r>
              <a:rPr lang="en-US" sz="2000" dirty="0"/>
              <a:t>-bit Boolean function (mapping </a:t>
            </a:r>
            <a:r>
              <a:rPr lang="en-US" sz="2000" i="1" dirty="0"/>
              <a:t>n</a:t>
            </a:r>
            <a:r>
              <a:rPr lang="en-US" sz="2000" dirty="0"/>
              <a:t> bits to 1) that is known to be either constant or balanced, determine whether it is </a:t>
            </a:r>
            <a:r>
              <a:rPr lang="en-US" sz="2000" u="sng" dirty="0"/>
              <a:t>balanced</a:t>
            </a:r>
            <a:r>
              <a:rPr lang="en-US" sz="2000" dirty="0"/>
              <a:t> or </a:t>
            </a:r>
            <a:r>
              <a:rPr lang="en-US" sz="2000" u="sng" dirty="0"/>
              <a:t>constant</a:t>
            </a:r>
            <a:r>
              <a:rPr lang="en-US" sz="2000" dirty="0"/>
              <a:t>.  A function is “balanced” if an equal number of input values return 0 and 1.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D6D2B20-E805-4822-88F4-6CAB0E1AB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703" y="6367947"/>
                <a:ext cx="11002585" cy="35864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Requires only a single call to black box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while classical algorithm requires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calls.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D6D2B20-E805-4822-88F4-6CAB0E1AB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3" y="6367947"/>
                <a:ext cx="11002585" cy="358642"/>
              </a:xfrm>
              <a:prstGeom prst="rect">
                <a:avLst/>
              </a:prstGeom>
              <a:blipFill>
                <a:blip r:embed="rId2"/>
                <a:stretch>
                  <a:fillRect l="-609" t="-172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4="http://schemas.microsoft.com/office/drawing/2010/main" xmlns="" xmlns:a16="http://schemas.microsoft.com/office/drawing/2014/main" xmlns:mc="http://schemas.openxmlformats.org/markup-compatibility/2006" id="{3B96F9D5-36D6-433D-83E0-B48DC9FDD2F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9704" y="3119740"/>
            <a:ext cx="8127289" cy="2954655"/>
          </a:xfrm>
          <a:prstGeom prst="rect">
            <a:avLst/>
          </a:prstGeom>
          <a:blipFill>
            <a:blip r:embed="rId3"/>
            <a:stretch>
              <a:fillRect l="-1200" t="-1653" r="-22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50862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319918-B708-4B87-9539-748803B99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2" y="701033"/>
            <a:ext cx="11318399" cy="3723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95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4775F9-9513-4E70-8120-AA9DFEE4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(Boolean) Circuits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3CA49D7-4A7F-4628-849D-899D886C6F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704" y="1548582"/>
            <a:ext cx="10515600" cy="4663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general, classical circuits are not reversible.  Consider this circuit for a 4-way AND.</a:t>
            </a:r>
            <a:endParaRPr lang="en-US" sz="20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F6FA78-3B41-4C24-9EEB-36D60E98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1" y="2181995"/>
            <a:ext cx="5674560" cy="194649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8110822-A689-4122-91E6-D1C2D1BC2D23}"/>
              </a:ext>
            </a:extLst>
          </p:cNvPr>
          <p:cNvSpPr txBox="1">
            <a:spLocks/>
          </p:cNvSpPr>
          <p:nvPr/>
        </p:nvSpPr>
        <p:spPr>
          <a:xfrm>
            <a:off x="279704" y="5794502"/>
            <a:ext cx="10515600" cy="741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By using (classical) Toffoli gate, we can construct a reversible circuit.  Requires one additional bit per AND gate, and of course a Toffoli gate is more complex than an AND gate.</a:t>
            </a:r>
            <a:endParaRPr lang="en-US" sz="20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BD3B26-BBC8-4F18-AF3F-804CB5E9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496" y="2181996"/>
            <a:ext cx="4953685" cy="3216435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="" xmlns:a16="http://schemas.microsoft.com/office/drawing/2014/main" id="{6FA36BB1-ABEA-4C94-887D-CAA3C1F96C8B}"/>
              </a:ext>
            </a:extLst>
          </p:cNvPr>
          <p:cNvSpPr/>
          <p:nvPr/>
        </p:nvSpPr>
        <p:spPr>
          <a:xfrm flipV="1">
            <a:off x="5329852" y="4292781"/>
            <a:ext cx="1053111" cy="550255"/>
          </a:xfrm>
          <a:prstGeom prst="bentArrow">
            <a:avLst>
              <a:gd name="adj1" fmla="val 25000"/>
              <a:gd name="adj2" fmla="val 3296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7F9DADB-4860-4FBB-B7CE-B4C3F37B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70" y="421725"/>
            <a:ext cx="4374929" cy="1020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4E17CE-1E4F-4BFB-B9A0-9DE04309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3" y="2058839"/>
            <a:ext cx="11000313" cy="35893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9943" y="3467194"/>
            <a:ext cx="3265951" cy="9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2338" y="3742006"/>
            <a:ext cx="254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since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071316" y="3767797"/>
            <a:ext cx="254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 we get (-1</a:t>
            </a:r>
            <a:r>
              <a:rPr lang="en-US" sz="2000" baseline="30000" dirty="0" smtClean="0">
                <a:sym typeface="Symbol"/>
              </a:rPr>
              <a:t>)i0=</a:t>
            </a:r>
            <a:r>
              <a:rPr lang="en-US" sz="2000" dirty="0" smtClean="0">
                <a:sym typeface="Symbol"/>
              </a:rPr>
              <a:t>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41518" y="5076093"/>
            <a:ext cx="723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, which means amplitudes are 0 for non-zero |j&gt;.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2761" y="5650524"/>
            <a:ext cx="1123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all we are left with is |0&gt; with amplitude 1 and an optional global phase (which is ignored).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926803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7F9DADB-4860-4FBB-B7CE-B4C3F37B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70" y="421725"/>
            <a:ext cx="4374929" cy="1020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798EF7-DA59-4517-AC6F-97EBB0DF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97" y="1939945"/>
            <a:ext cx="10098471" cy="3898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98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E4732-0CF8-4F7E-A765-A7769D31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Qiskit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11DF32-8D93-49A9-AB28-02CED2C38C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Use the previous example (phase shift) to demonstrate</a:t>
            </a:r>
            <a:br>
              <a:rPr lang="en-US"/>
            </a:br>
            <a:r>
              <a:rPr lang="en-US"/>
              <a:t>Deutsch-Josza algorithm.</a:t>
            </a:r>
          </a:p>
          <a:p>
            <a:pPr lvl="1"/>
            <a:r>
              <a:rPr lang="en-US"/>
              <a:t>isEqual is a balanced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6004560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Further details: </a:t>
            </a:r>
            <a:r>
              <a:rPr lang="en-US" dirty="0" smtClean="0">
                <a:hlinkClick r:id="rId2"/>
              </a:rPr>
              <a:t>https://qiskit.org/textbook/ch-algorithms/deutsch-josza.html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748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DF88E-C992-40D2-91E6-85C0407D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Simon’s Algorithm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7A6B9AA-309E-49B5-A83B-C259F31F5BC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9704" y="1548583"/>
                <a:ext cx="10515600" cy="420894"/>
              </a:xfr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latin typeface="Franklin Gothic Heavy" panose="020B0903020102020204" pitchFamily="34" charset="0"/>
                  </a:rPr>
                  <a:t>Problem: </a:t>
                </a:r>
                <a:r>
                  <a:rPr lang="en-US" sz="2000" dirty="0"/>
                  <a:t>Given a 2-to-1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,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000" dirty="0"/>
                  <a:t>, find the hidden string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7A6B9AA-309E-49B5-A83B-C259F31F5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9704" y="1548583"/>
                <a:ext cx="10515600" cy="420894"/>
              </a:xfrm>
              <a:blipFill>
                <a:blip r:embed="rId2"/>
                <a:stretch>
                  <a:fillRect l="-579" t="-12676" b="-112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96F9D5-36D6-433D-83E0-B48DC9FDD2F6}"/>
                  </a:ext>
                </a:extLst>
              </p:cNvPr>
              <p:cNvSpPr txBox="1"/>
              <p:nvPr/>
            </p:nvSpPr>
            <p:spPr>
              <a:xfrm>
                <a:off x="279703" y="2348735"/>
                <a:ext cx="11912297" cy="294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Create superposition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Measure the right part, which projects the left state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〉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Apply Walsh-Hadamard.  (Details next slide.)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Measurement yields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(mod 2).</a:t>
                </a:r>
              </a:p>
              <a:p>
                <a:r>
                  <a:rPr lang="en-US" sz="2400" dirty="0"/>
                  <a:t>Computation is repeated until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independent equations –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times.</a:t>
                </a:r>
              </a:p>
              <a:p>
                <a:r>
                  <a:rPr lang="en-US" sz="2400" dirty="0"/>
                  <a:t>Solve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steps.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B96F9D5-36D6-433D-83E0-B48DC9FDD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3" y="2348735"/>
                <a:ext cx="11912297" cy="2941574"/>
              </a:xfrm>
              <a:prstGeom prst="rect">
                <a:avLst/>
              </a:prstGeom>
              <a:blipFill>
                <a:blip r:embed="rId3"/>
                <a:stretch>
                  <a:fillRect l="-819" t="-20083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D6D2B20-E805-4822-88F4-6CAB0E1AB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703" y="5490245"/>
                <a:ext cx="11002585" cy="86131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Requires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calls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followed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steps to solve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Classical approach requires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calls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D6D2B20-E805-4822-88F4-6CAB0E1AB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3" y="5490245"/>
                <a:ext cx="11002585" cy="861317"/>
              </a:xfrm>
              <a:prstGeom prst="rect">
                <a:avLst/>
              </a:prstGeom>
              <a:blipFill>
                <a:blip r:embed="rId4"/>
                <a:stretch>
                  <a:fillRect l="-609" t="-7092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16284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8296FDA-101D-4DFA-997A-B24DED261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43" y="444534"/>
            <a:ext cx="5905501" cy="1278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F4E34F-2814-4DDA-A84B-E56D61A12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39" y="2197211"/>
            <a:ext cx="9792609" cy="3134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6515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36AA968-88A3-418B-97A6-8672A25C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2" y="1765495"/>
            <a:ext cx="10773985" cy="3355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9110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28C157-6F6B-434D-B810-5E1B842E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17ECCF-3E9F-47E3-A2BA-1C9C5D0857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Any efficient reversible classical circuit can be</a:t>
            </a:r>
            <a:br>
              <a:rPr lang="en-US" dirty="0"/>
            </a:br>
            <a:r>
              <a:rPr lang="en-US" dirty="0"/>
              <a:t>efficiently implemented as a quantum circuit.</a:t>
            </a:r>
          </a:p>
          <a:p>
            <a:pPr lvl="1"/>
            <a:r>
              <a:rPr lang="en-US" dirty="0"/>
              <a:t>Use inverse function to reduce space and unentangle temporary bits.</a:t>
            </a:r>
          </a:p>
          <a:p>
            <a:endParaRPr lang="en-US" dirty="0"/>
          </a:p>
          <a:p>
            <a:r>
              <a:rPr lang="en-US" dirty="0"/>
              <a:t>For quantum advantage, add some non-classical operations.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phase change.</a:t>
            </a:r>
          </a:p>
          <a:p>
            <a:endParaRPr lang="en-US" dirty="0"/>
          </a:p>
          <a:p>
            <a:r>
              <a:rPr lang="en-US" dirty="0"/>
              <a:t>Are these algorithms really useful?  </a:t>
            </a:r>
          </a:p>
          <a:p>
            <a:pPr lvl="1"/>
            <a:r>
              <a:rPr lang="en-US" dirty="0"/>
              <a:t>Perhaps not directly, but they illustrate ways in which quantum computing may have an advantage over classical computing.</a:t>
            </a:r>
          </a:p>
        </p:txBody>
      </p:sp>
    </p:spTree>
    <p:extLst>
      <p:ext uri="{BB962C8B-B14F-4D97-AF65-F5344CB8AC3E}">
        <p14:creationId xmlns="" xmlns:p14="http://schemas.microsoft.com/office/powerpoint/2010/main" val="391742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1D0D61-B450-4A38-9B9A-55A24F56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Temporary Bits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B6055F-ADE0-4B84-8326-F3869229B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3" y="1475663"/>
            <a:ext cx="4953685" cy="32164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E13433C-7DF0-4575-A9F3-AE4B1102E13B}"/>
              </a:ext>
            </a:extLst>
          </p:cNvPr>
          <p:cNvSpPr txBox="1">
            <a:spLocks/>
          </p:cNvSpPr>
          <p:nvPr/>
        </p:nvSpPr>
        <p:spPr>
          <a:xfrm>
            <a:off x="5563055" y="1700982"/>
            <a:ext cx="5820404" cy="1332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These bits are no longer zero, and can’t be reused if this feeds into additional computation.  Can’t just “reset” them, because that’s not reversible. Need to </a:t>
            </a:r>
            <a:r>
              <a:rPr lang="en-US" sz="2000" b="1" dirty="0" err="1">
                <a:solidFill>
                  <a:srgbClr val="0070C0"/>
                </a:solidFill>
              </a:rPr>
              <a:t>uncompute</a:t>
            </a:r>
            <a:r>
              <a:rPr lang="en-US" sz="2000" dirty="0"/>
              <a:t> to reclaim them.</a:t>
            </a:r>
            <a:endParaRPr lang="en-US" sz="2000" u="sng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332B3FF-03AE-4977-A105-BBE206C803E3}"/>
              </a:ext>
            </a:extLst>
          </p:cNvPr>
          <p:cNvSpPr/>
          <p:nvPr/>
        </p:nvSpPr>
        <p:spPr>
          <a:xfrm>
            <a:off x="4194194" y="2365394"/>
            <a:ext cx="739186" cy="4380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16337D8-2D92-439D-B33F-16C35E5085A3}"/>
              </a:ext>
            </a:extLst>
          </p:cNvPr>
          <p:cNvSpPr/>
          <p:nvPr/>
        </p:nvSpPr>
        <p:spPr>
          <a:xfrm>
            <a:off x="4133052" y="3257833"/>
            <a:ext cx="1161708" cy="4380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F4B46F-550E-4631-AD70-B4B518BC4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27" y="3274259"/>
            <a:ext cx="5364212" cy="3554468"/>
          </a:xfrm>
          <a:prstGeom prst="rect">
            <a:avLst/>
          </a:prstGeom>
        </p:spPr>
      </p:pic>
      <p:sp>
        <p:nvSpPr>
          <p:cNvPr id="9" name="Arrow: Bent 8">
            <a:extLst>
              <a:ext uri="{FF2B5EF4-FFF2-40B4-BE49-F238E27FC236}">
                <a16:creationId xmlns="" xmlns:a16="http://schemas.microsoft.com/office/drawing/2014/main" id="{63D96482-A8BC-47C8-B822-8940482BEB4A}"/>
              </a:ext>
            </a:extLst>
          </p:cNvPr>
          <p:cNvSpPr/>
          <p:nvPr/>
        </p:nvSpPr>
        <p:spPr>
          <a:xfrm flipV="1">
            <a:off x="4768204" y="4915085"/>
            <a:ext cx="1053111" cy="550255"/>
          </a:xfrm>
          <a:prstGeom prst="bentArrow">
            <a:avLst>
              <a:gd name="adj1" fmla="val 25000"/>
              <a:gd name="adj2" fmla="val 3296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62B8C8E-17B9-4A61-B98E-FDCCA0BBEC8A}"/>
              </a:ext>
            </a:extLst>
          </p:cNvPr>
          <p:cNvSpPr txBox="1">
            <a:spLocks/>
          </p:cNvSpPr>
          <p:nvPr/>
        </p:nvSpPr>
        <p:spPr>
          <a:xfrm>
            <a:off x="294533" y="5525583"/>
            <a:ext cx="5364212" cy="1332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Tradeoff: </a:t>
            </a:r>
            <a:r>
              <a:rPr lang="en-US" sz="2000" dirty="0" err="1"/>
              <a:t>Uncomputing</a:t>
            </a:r>
            <a:r>
              <a:rPr lang="en-US" sz="2000" dirty="0"/>
              <a:t> requires extra gates, so</a:t>
            </a:r>
            <a:br>
              <a:rPr lang="en-US" sz="2000" dirty="0"/>
            </a:br>
            <a:r>
              <a:rPr lang="en-US" sz="2000" dirty="0"/>
              <a:t>when is it better to reclaim vs. retain for potential later use?</a:t>
            </a:r>
            <a:endParaRPr lang="en-US" sz="2000" u="sng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B9F53F4-0E9F-4186-97E1-F9500BD7072D}"/>
              </a:ext>
            </a:extLst>
          </p:cNvPr>
          <p:cNvSpPr/>
          <p:nvPr/>
        </p:nvSpPr>
        <p:spPr>
          <a:xfrm>
            <a:off x="10321223" y="4347510"/>
            <a:ext cx="547546" cy="3495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FBFAE3D-94DE-4C3D-BB73-438391C18BB6}"/>
              </a:ext>
            </a:extLst>
          </p:cNvPr>
          <p:cNvSpPr/>
          <p:nvPr/>
        </p:nvSpPr>
        <p:spPr>
          <a:xfrm>
            <a:off x="10314836" y="5200774"/>
            <a:ext cx="547546" cy="3495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C562A6-94A7-40AE-B0BE-7BFED89D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Scheme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DDA9892-CBDC-4B75-B196-4AF89E1479F6}"/>
              </a:ext>
            </a:extLst>
          </p:cNvPr>
          <p:cNvSpPr txBox="1">
            <a:spLocks/>
          </p:cNvSpPr>
          <p:nvPr/>
        </p:nvSpPr>
        <p:spPr>
          <a:xfrm>
            <a:off x="250044" y="1481965"/>
            <a:ext cx="11160792" cy="467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Assume a classical circuit C can be decomposed into </a:t>
            </a:r>
            <a:r>
              <a:rPr lang="en-US" sz="2000" dirty="0" err="1"/>
              <a:t>subcircuits</a:t>
            </a:r>
            <a:r>
              <a:rPr lang="en-US" sz="2000" dirty="0"/>
              <a:t> C</a:t>
            </a:r>
            <a:r>
              <a:rPr lang="en-US" sz="2000" i="1" baseline="-25000" dirty="0"/>
              <a:t>i</a:t>
            </a:r>
            <a:r>
              <a:rPr lang="en-US" sz="2000" dirty="0"/>
              <a:t>, convert each to reversible R</a:t>
            </a:r>
            <a:r>
              <a:rPr lang="en-US" sz="2000" i="1" baseline="-25000" dirty="0"/>
              <a:t>i</a:t>
            </a:r>
            <a:r>
              <a:rPr lang="en-US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7FDB75-ED09-4BAA-B5A0-207355E6B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1" y="2261901"/>
            <a:ext cx="5213685" cy="1389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BE3188-6B53-4EA0-B926-96E2EE50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56" y="3301789"/>
            <a:ext cx="4789139" cy="3213902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="" xmlns:a16="http://schemas.microsoft.com/office/drawing/2014/main" id="{11283E34-1C97-4E90-88DA-F37A71E215FA}"/>
              </a:ext>
            </a:extLst>
          </p:cNvPr>
          <p:cNvSpPr/>
          <p:nvPr/>
        </p:nvSpPr>
        <p:spPr>
          <a:xfrm flipV="1">
            <a:off x="4839385" y="4077341"/>
            <a:ext cx="1053111" cy="550255"/>
          </a:xfrm>
          <a:prstGeom prst="bentArrow">
            <a:avLst>
              <a:gd name="adj1" fmla="val 25000"/>
              <a:gd name="adj2" fmla="val 3296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9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06338-6C39-4173-B1E1-322061A0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BE32FC-7820-44F8-A836-BCEEAFF2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54" y="1502192"/>
            <a:ext cx="8250542" cy="2730330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="" xmlns:a16="http://schemas.microsoft.com/office/drawing/2014/main" id="{81F8316B-DFF5-4BBB-8E3F-FE5CC6D35A14}"/>
              </a:ext>
            </a:extLst>
          </p:cNvPr>
          <p:cNvSpPr/>
          <p:nvPr/>
        </p:nvSpPr>
        <p:spPr>
          <a:xfrm flipV="1">
            <a:off x="584961" y="1607913"/>
            <a:ext cx="1053111" cy="550255"/>
          </a:xfrm>
          <a:prstGeom prst="bentArrow">
            <a:avLst>
              <a:gd name="adj1" fmla="val 25000"/>
              <a:gd name="adj2" fmla="val 3296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153444D-5324-41E8-9ADF-F2BD4E7D36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596" y="4699833"/>
                <a:ext cx="11157142" cy="215816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Using this general scheme, any classical circuit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steps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bits can be done reversibly in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steps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bits.  There may be more efficient implementations for a specific circuit.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 err="1"/>
                  <a:t>Uncomputing</a:t>
                </a:r>
                <a:r>
                  <a:rPr lang="en-US" sz="2000" dirty="0"/>
                  <a:t> temporary qubits is more important in the quantum realm, because:</a:t>
                </a:r>
              </a:p>
              <a:p>
                <a:pPr lvl="1"/>
                <a:r>
                  <a:rPr lang="en-US" sz="1600" dirty="0"/>
                  <a:t>Qubits are more precious than bits.  Reducing storage is more important (for now) than reducing gates.</a:t>
                </a:r>
              </a:p>
              <a:p>
                <a:pPr lvl="1"/>
                <a:r>
                  <a:rPr lang="en-US" sz="1600" dirty="0"/>
                  <a:t>Temporary bits may be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entangled</a:t>
                </a:r>
                <a:r>
                  <a:rPr lang="en-US" sz="1600" dirty="0"/>
                  <a:t> with output bits.  </a:t>
                </a:r>
                <a:br>
                  <a:rPr lang="en-US" sz="1600" dirty="0"/>
                </a:br>
                <a:r>
                  <a:rPr lang="en-US" sz="1600" dirty="0"/>
                  <a:t>Measuring them to reset, for use in later computation, can disturb the output bits.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153444D-5324-41E8-9ADF-F2BD4E7D3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6" y="4699833"/>
                <a:ext cx="11157142" cy="2158167"/>
              </a:xfrm>
              <a:prstGeom prst="rect">
                <a:avLst/>
              </a:prstGeom>
              <a:blipFill>
                <a:blip r:embed="rId3"/>
                <a:stretch>
                  <a:fillRect l="-546" t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595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DF1F65-800E-4BD9-9EC6-0B0A2F45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89781-007F-4C02-A53E-D13BCC3B2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62125"/>
            <a:ext cx="10515600" cy="1626774"/>
          </a:xfrm>
        </p:spPr>
        <p:txBody>
          <a:bodyPr/>
          <a:lstStyle/>
          <a:p>
            <a:r>
              <a:rPr lang="en-US" dirty="0"/>
              <a:t>Any computation with an efficient </a:t>
            </a:r>
            <a:br>
              <a:rPr lang="en-US" dirty="0"/>
            </a:br>
            <a:r>
              <a:rPr lang="en-US" dirty="0"/>
              <a:t>classical circuit has an equivalent </a:t>
            </a:r>
            <a:br>
              <a:rPr lang="en-US" dirty="0"/>
            </a:br>
            <a:r>
              <a:rPr lang="en-US" dirty="0"/>
              <a:t>efficient quantum circuit.</a:t>
            </a:r>
          </a:p>
          <a:p>
            <a:r>
              <a:rPr lang="en-US" dirty="0"/>
              <a:t>Use reverse computation to unentangle and reuse </a:t>
            </a:r>
            <a:r>
              <a:rPr lang="en-US" dirty="0" err="1"/>
              <a:t>tmp</a:t>
            </a:r>
            <a:r>
              <a:rPr lang="en-US" dirty="0"/>
              <a:t> qubits.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727B6B-1D76-4D95-934C-97EE32DD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213" y="1521022"/>
            <a:ext cx="5064282" cy="130431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A8847CC-0A09-4E38-A924-F97F57E84B79}"/>
              </a:ext>
            </a:extLst>
          </p:cNvPr>
          <p:cNvSpPr txBox="1">
            <a:spLocks/>
          </p:cNvSpPr>
          <p:nvPr/>
        </p:nvSpPr>
        <p:spPr>
          <a:xfrm>
            <a:off x="838200" y="4309084"/>
            <a:ext cx="9997714" cy="1908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Further reading:</a:t>
            </a:r>
          </a:p>
          <a:p>
            <a:pPr lvl="1"/>
            <a:r>
              <a:rPr lang="en-US" sz="1600" dirty="0"/>
              <a:t>John </a:t>
            </a:r>
            <a:r>
              <a:rPr lang="en-US" sz="1600" dirty="0" err="1"/>
              <a:t>Preskill</a:t>
            </a:r>
            <a:r>
              <a:rPr lang="en-US" sz="1600" dirty="0"/>
              <a:t> notes, Chapter 6</a:t>
            </a:r>
          </a:p>
          <a:p>
            <a:pPr lvl="1"/>
            <a:r>
              <a:rPr lang="en-US" sz="1600" dirty="0" err="1"/>
              <a:t>Vedral</a:t>
            </a:r>
            <a:r>
              <a:rPr lang="en-US" sz="1600" dirty="0"/>
              <a:t>, </a:t>
            </a:r>
            <a:r>
              <a:rPr lang="en-US" sz="1600" dirty="0" err="1"/>
              <a:t>Barenco</a:t>
            </a:r>
            <a:r>
              <a:rPr lang="en-US" sz="1600" dirty="0"/>
              <a:t>, and </a:t>
            </a:r>
            <a:r>
              <a:rPr lang="en-US" sz="1600" dirty="0" err="1"/>
              <a:t>Ekert</a:t>
            </a:r>
            <a:r>
              <a:rPr lang="en-US" sz="1600" dirty="0"/>
              <a:t>, </a:t>
            </a:r>
            <a:r>
              <a:rPr lang="en-US" sz="1600" b="1" dirty="0"/>
              <a:t>Quantum Networks for Elementary Arithmetic Operations</a:t>
            </a:r>
            <a:r>
              <a:rPr lang="en-US" sz="1600" dirty="0"/>
              <a:t>, </a:t>
            </a:r>
            <a:r>
              <a:rPr lang="en-US" sz="1600" i="1" dirty="0"/>
              <a:t>Physical Review A</a:t>
            </a:r>
            <a:r>
              <a:rPr lang="en-US" sz="1600" dirty="0"/>
              <a:t>, 54(1):147-153, 1996.</a:t>
            </a:r>
          </a:p>
          <a:p>
            <a:pPr lvl="1"/>
            <a:r>
              <a:rPr lang="en-US" sz="1600" dirty="0" err="1"/>
              <a:t>Barenco</a:t>
            </a:r>
            <a:r>
              <a:rPr lang="en-US" sz="1600" dirty="0"/>
              <a:t>, et al., </a:t>
            </a:r>
            <a:r>
              <a:rPr lang="en-US" sz="1600" b="1" dirty="0"/>
              <a:t>Elementary Gates for Quantum Computation</a:t>
            </a:r>
            <a:r>
              <a:rPr lang="en-US" sz="1600" dirty="0"/>
              <a:t>, </a:t>
            </a:r>
            <a:r>
              <a:rPr lang="en-US" sz="1600" i="1" dirty="0"/>
              <a:t>Physical Review A</a:t>
            </a:r>
            <a:r>
              <a:rPr lang="en-US" sz="1600" dirty="0"/>
              <a:t>, 52(5):3457-3467, 1995.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5414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EEB9F9-D0D2-4324-8A4B-09F86CAE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Parallelism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07705-3C57-4FBC-8AEE-255DDF4D2A8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58619" y="1535519"/>
                <a:ext cx="10515600" cy="36639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A typical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When this acts on a superposition, </a:t>
                </a:r>
                <a:br>
                  <a:rPr lang="en-US" sz="2400" dirty="0"/>
                </a:br>
                <a:r>
                  <a:rPr lang="en-US" sz="2400" dirty="0"/>
                  <a:t>it acts on each element of the superposition: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But if you measure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you’re only going to get </a:t>
                </a:r>
                <a:r>
                  <a:rPr lang="en-US" sz="2400" u="sng" dirty="0"/>
                  <a:t>one value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So have to do other things to make this useful.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1907705-3C57-4FBC-8AEE-255DDF4D2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58619" y="1535519"/>
                <a:ext cx="10515600" cy="3663950"/>
              </a:xfrm>
              <a:blipFill>
                <a:blip r:embed="rId2"/>
                <a:stretch>
                  <a:fillRect l="-870" t="-3993" b="-2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9C950C-17CC-449B-9348-EC66896A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89" y="1397925"/>
            <a:ext cx="6060208" cy="1560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" y="5074920"/>
            <a:ext cx="824484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 have to do </a:t>
            </a:r>
            <a:r>
              <a:rPr lang="en-US" sz="2600" smtClean="0"/>
              <a:t>other things </a:t>
            </a:r>
            <a:r>
              <a:rPr lang="en-US" sz="2600" dirty="0" smtClean="0"/>
              <a:t>to make it useful.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367555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9364C-4E01-4E2D-9DA3-DB832561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 Strategies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F2C4E30-435D-41F5-BD9A-20D26C711A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814" y="1542051"/>
            <a:ext cx="10515600" cy="36639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Create </a:t>
            </a:r>
            <a:r>
              <a:rPr lang="en-US" sz="2400" u="sng" dirty="0"/>
              <a:t>superposition</a:t>
            </a:r>
            <a:r>
              <a:rPr lang="en-US" sz="2400" dirty="0"/>
              <a:t> of states (quantum parallelism)</a:t>
            </a:r>
          </a:p>
          <a:p>
            <a:pPr marL="0" indent="0">
              <a:buNone/>
            </a:pPr>
            <a:r>
              <a:rPr lang="en-US" sz="2400" dirty="0"/>
              <a:t>Apply transforms that </a:t>
            </a:r>
            <a:r>
              <a:rPr lang="en-US" sz="2400" b="1" dirty="0">
                <a:solidFill>
                  <a:schemeClr val="accent2"/>
                </a:solidFill>
              </a:rPr>
              <a:t>amplify</a:t>
            </a:r>
            <a:r>
              <a:rPr lang="en-US" sz="2400" dirty="0"/>
              <a:t> desirable values and </a:t>
            </a:r>
            <a:r>
              <a:rPr lang="en-US" sz="2400" dirty="0">
                <a:solidFill>
                  <a:srgbClr val="C00000"/>
                </a:solidFill>
              </a:rPr>
              <a:t>diminish</a:t>
            </a:r>
            <a:r>
              <a:rPr lang="en-US" sz="2400" dirty="0"/>
              <a:t> unwanted values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Measure to get desired value with high probability.</a:t>
            </a:r>
          </a:p>
          <a:p>
            <a:pPr lvl="1"/>
            <a:r>
              <a:rPr lang="en-US" sz="2000" dirty="0"/>
              <a:t>Typically, execute many times (“shots”) to identify high-probability value(s).</a:t>
            </a:r>
          </a:p>
          <a:p>
            <a:r>
              <a:rPr lang="en-US" sz="2400" dirty="0"/>
              <a:t>Repeat calculation to learn about relationships among values.</a:t>
            </a:r>
          </a:p>
          <a:p>
            <a:r>
              <a:rPr lang="en-US" sz="2000" dirty="0"/>
              <a:t>Measurements can yield information about the properties of values</a:t>
            </a:r>
          </a:p>
        </p:txBody>
      </p:sp>
    </p:spTree>
    <p:extLst>
      <p:ext uri="{BB962C8B-B14F-4D97-AF65-F5344CB8AC3E}">
        <p14:creationId xmlns="" xmlns:p14="http://schemas.microsoft.com/office/powerpoint/2010/main" val="27683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ECE Theme">
  <a:themeElements>
    <a:clrScheme name="NCSU">
      <a:dk1>
        <a:srgbClr val="000000"/>
      </a:dk1>
      <a:lt1>
        <a:srgbClr val="FFFFFF"/>
      </a:lt1>
      <a:dk2>
        <a:srgbClr val="CB0000"/>
      </a:dk2>
      <a:lt2>
        <a:srgbClr val="FEFFFF"/>
      </a:lt2>
      <a:accent1>
        <a:srgbClr val="427E92"/>
      </a:accent1>
      <a:accent2>
        <a:srgbClr val="7C8B37"/>
      </a:accent2>
      <a:accent3>
        <a:srgbClr val="FBD624"/>
      </a:accent3>
      <a:accent4>
        <a:srgbClr val="CF4C27"/>
      </a:accent4>
      <a:accent5>
        <a:srgbClr val="990000"/>
      </a:accent5>
      <a:accent6>
        <a:srgbClr val="CB0000"/>
      </a:accent6>
      <a:hlink>
        <a:srgbClr val="CB0000"/>
      </a:hlink>
      <a:folHlink>
        <a:srgbClr val="99000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4477F201-29AA-0B47-83FD-EF4B13410F69}" vid="{6F24B81B-579C-5B4C-8399-7FAAC8678D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NCStateECE-Template</Template>
  <TotalTime>18084</TotalTime>
  <Words>1113</Words>
  <Application>Microsoft Office PowerPoint</Application>
  <PresentationFormat>Custom</PresentationFormat>
  <Paragraphs>250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Franklin Gothic Medium</vt:lpstr>
      <vt:lpstr>Franklin Gothic Book</vt:lpstr>
      <vt:lpstr>Symbol</vt:lpstr>
      <vt:lpstr>Wingdings</vt:lpstr>
      <vt:lpstr>Franklin Gothic Heavy</vt:lpstr>
      <vt:lpstr>Calibri</vt:lpstr>
      <vt:lpstr>NCStateECE Theme</vt:lpstr>
      <vt:lpstr>Quantum Gates,  Circuits, and Algorithms (Part 2)</vt:lpstr>
      <vt:lpstr>Next Steps</vt:lpstr>
      <vt:lpstr>Classical (Boolean) Circuits</vt:lpstr>
      <vt:lpstr>Reusing Temporary Bits</vt:lpstr>
      <vt:lpstr>General Scheme</vt:lpstr>
      <vt:lpstr>General Scheme</vt:lpstr>
      <vt:lpstr>Summary</vt:lpstr>
      <vt:lpstr>Quantum Parallelism</vt:lpstr>
      <vt:lpstr>Quantum Algorithm Strategies</vt:lpstr>
      <vt:lpstr>Simple Quantum Algorithms</vt:lpstr>
      <vt:lpstr>Deutsch Algorithm</vt:lpstr>
      <vt:lpstr>Slide 12</vt:lpstr>
      <vt:lpstr>Slide 13</vt:lpstr>
      <vt:lpstr>Deutsch’s Problem (V2)</vt:lpstr>
      <vt:lpstr>Deutsch’s Problem (V2)</vt:lpstr>
      <vt:lpstr>Deutsch’s Problem (V2)</vt:lpstr>
      <vt:lpstr>Deutsch’s Problem (V3)</vt:lpstr>
      <vt:lpstr>Deutsch’s Problem (V3)</vt:lpstr>
      <vt:lpstr>Deutsch’s Problem (V3)</vt:lpstr>
      <vt:lpstr>Deutsch’s Problem (V3)</vt:lpstr>
      <vt:lpstr>Deutsch’s Problem (V3)</vt:lpstr>
      <vt:lpstr>Selective Phase Change</vt:lpstr>
      <vt:lpstr>Slide 23</vt:lpstr>
      <vt:lpstr>Slide 24</vt:lpstr>
      <vt:lpstr>Qiskit Example</vt:lpstr>
      <vt:lpstr>Background: Hamming Distance</vt:lpstr>
      <vt:lpstr>More on Walsh-Hadamard</vt:lpstr>
      <vt:lpstr>Deutsch-Josza Algorithm</vt:lpstr>
      <vt:lpstr>Slide 29</vt:lpstr>
      <vt:lpstr>Slide 30</vt:lpstr>
      <vt:lpstr>Slide 31</vt:lpstr>
      <vt:lpstr>Qiskit Example</vt:lpstr>
      <vt:lpstr>Simon’s Algorithm</vt:lpstr>
      <vt:lpstr>Slide 34</vt:lpstr>
      <vt:lpstr>Slide 35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</dc:title>
  <dc:creator>Greg Byrd</dc:creator>
  <cp:lastModifiedBy>mueller</cp:lastModifiedBy>
  <cp:revision>35</cp:revision>
  <dcterms:created xsi:type="dcterms:W3CDTF">2018-03-21T14:11:22Z</dcterms:created>
  <dcterms:modified xsi:type="dcterms:W3CDTF">2020-10-08T15:30:22Z</dcterms:modified>
</cp:coreProperties>
</file>