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tags/tag2.xml" ContentType="application/vnd.openxmlformats-officedocument.presentationml.tags+xml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charts/chart3.xml" ContentType="application/vnd.openxmlformats-officedocument.drawingml.chart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charts/chart1.xml" ContentType="application/vnd.openxmlformats-officedocument.drawingml.chart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theme/theme4.xml" ContentType="application/vnd.openxmlformats-officedocument.theme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Override PartName="/ppt/notesSlides/notesSlide17.xml" ContentType="application/vnd.openxmlformats-officedocument.presentationml.notesSlide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tags/tag1.xml" ContentType="application/vnd.openxmlformats-officedocument.presentationml.tags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notesSlides/notesSlide4.xml" ContentType="application/vnd.openxmlformats-officedocument.presentationml.notesSlide+xml"/>
  <Override PartName="/ppt/charts/chart2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4532" r:id="rId1"/>
    <p:sldMasterId id="2147484544" r:id="rId2"/>
  </p:sldMasterIdLst>
  <p:notesMasterIdLst>
    <p:notesMasterId r:id="rId30"/>
  </p:notesMasterIdLst>
  <p:handoutMasterIdLst>
    <p:handoutMasterId r:id="rId31"/>
  </p:handoutMasterIdLst>
  <p:sldIdLst>
    <p:sldId id="305" r:id="rId3"/>
    <p:sldId id="259" r:id="rId4"/>
    <p:sldId id="260" r:id="rId5"/>
    <p:sldId id="287" r:id="rId6"/>
    <p:sldId id="292" r:id="rId7"/>
    <p:sldId id="263" r:id="rId8"/>
    <p:sldId id="261" r:id="rId9"/>
    <p:sldId id="300" r:id="rId10"/>
    <p:sldId id="289" r:id="rId11"/>
    <p:sldId id="301" r:id="rId12"/>
    <p:sldId id="302" r:id="rId13"/>
    <p:sldId id="303" r:id="rId14"/>
    <p:sldId id="269" r:id="rId15"/>
    <p:sldId id="294" r:id="rId16"/>
    <p:sldId id="265" r:id="rId17"/>
    <p:sldId id="262" r:id="rId18"/>
    <p:sldId id="295" r:id="rId19"/>
    <p:sldId id="306" r:id="rId20"/>
    <p:sldId id="297" r:id="rId21"/>
    <p:sldId id="299" r:id="rId22"/>
    <p:sldId id="282" r:id="rId23"/>
    <p:sldId id="296" r:id="rId24"/>
    <p:sldId id="284" r:id="rId25"/>
    <p:sldId id="304" r:id="rId26"/>
    <p:sldId id="286" r:id="rId27"/>
    <p:sldId id="264" r:id="rId28"/>
    <p:sldId id="285" r:id="rId29"/>
  </p:sldIdLst>
  <p:sldSz cx="9144000" cy="6858000" type="letter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clrMode="gray" frameSlides="1"/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463" autoAdjust="0"/>
    <p:restoredTop sz="93648" autoAdjust="0"/>
  </p:normalViewPr>
  <p:slideViewPr>
    <p:cSldViewPr snapToGrid="0" snapToObjects="1">
      <p:cViewPr varScale="1">
        <p:scale>
          <a:sx n="59" d="100"/>
          <a:sy n="59" d="100"/>
        </p:scale>
        <p:origin x="-792" y="-84"/>
      </p:cViewPr>
      <p:guideLst>
        <p:guide orient="horz" pos="2160"/>
        <p:guide pos="2880"/>
      </p:guideLst>
    </p:cSldViewPr>
  </p:slideViewPr>
  <p:notesTextViewPr>
    <p:cViewPr>
      <p:scale>
        <a:sx n="95" d="100"/>
        <a:sy n="95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theme" Target="theme/them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presProps" Target="pres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handoutMaster" Target="handoutMasters/handout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notesMaster" Target="notesMasters/notesMaster1.xml"/><Relationship Id="rId35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Ali:Desktop:QuantumComputing:qcs:Scaffold%20Compiler%20Paper:scaffcc-results3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Ali:Desktop:QuantumComputing:qcs:Scaffold%20Compiler%20Paper:scaffcc-results3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Ali:Desktop:QuantumComputing:qcs:Scaffold%20Compiler%20Paper:scaffcc-results3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18"/>
  <c:chart>
    <c:plotArea>
      <c:layout>
        <c:manualLayout>
          <c:layoutTarget val="inner"/>
          <c:xMode val="edge"/>
          <c:yMode val="edge"/>
          <c:x val="4.0385798232764808E-2"/>
          <c:y val="0.308394146533022"/>
          <c:w val="0.94066737613538454"/>
          <c:h val="0.62500697803794858"/>
        </c:manualLayout>
      </c:layout>
      <c:barChart>
        <c:barDir val="col"/>
        <c:grouping val="clustered"/>
        <c:ser>
          <c:idx val="0"/>
          <c:order val="0"/>
          <c:tx>
            <c:strRef>
              <c:f>'Compilation Time %'!$C$62</c:f>
              <c:strCache>
                <c:ptCount val="1"/>
                <c:pt idx="0">
                  <c:v>Pass-driven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cat>
            <c:multiLvlStrRef>
              <c:f>'Compilation Time %'!$A$63:$B$77</c:f>
              <c:multiLvlStrCache>
                <c:ptCount val="15"/>
                <c:lvl>
                  <c:pt idx="0">
                    <c:v>n=20</c:v>
                  </c:pt>
                  <c:pt idx="1">
                    <c:v>n=40</c:v>
                  </c:pt>
                  <c:pt idx="2">
                    <c:v>n=60</c:v>
                  </c:pt>
                  <c:pt idx="3">
                    <c:v>n=100, s=1000</c:v>
                  </c:pt>
                  <c:pt idx="4">
                    <c:v>n=300, s=3000</c:v>
                  </c:pt>
                  <c:pt idx="5">
                    <c:v>n=500, s=5000</c:v>
                  </c:pt>
                  <c:pt idx="6">
                    <c:v>M=20</c:v>
                  </c:pt>
                  <c:pt idx="7">
                    <c:v>M=30</c:v>
                  </c:pt>
                  <c:pt idx="8">
                    <c:v>M=40</c:v>
                  </c:pt>
                  <c:pt idx="9">
                    <c:v>n=5</c:v>
                  </c:pt>
                  <c:pt idx="10">
                    <c:v>n=10</c:v>
                  </c:pt>
                  <c:pt idx="11">
                    <c:v>x=2, y=2</c:v>
                  </c:pt>
                  <c:pt idx="12">
                    <c:v>x=3, y=2</c:v>
                  </c:pt>
                  <c:pt idx="13">
                    <c:v>p=6</c:v>
                  </c:pt>
                  <c:pt idx="14">
                    <c:v>p=8</c:v>
                  </c:pt>
                </c:lvl>
                <c:lvl>
                  <c:pt idx="0">
                    <c:v>Grovers</c:v>
                  </c:pt>
                  <c:pt idx="3">
                    <c:v>BWT</c:v>
                  </c:pt>
                  <c:pt idx="6">
                    <c:v>GSE</c:v>
                  </c:pt>
                  <c:pt idx="9">
                    <c:v>TFP</c:v>
                  </c:pt>
                  <c:pt idx="11">
                    <c:v>BF</c:v>
                  </c:pt>
                  <c:pt idx="13">
                    <c:v>CN</c:v>
                  </c:pt>
                </c:lvl>
              </c:multiLvlStrCache>
            </c:multiLvlStrRef>
          </c:cat>
          <c:val>
            <c:numRef>
              <c:f>'Compilation Time %'!$C$63:$C$77</c:f>
              <c:numCache>
                <c:formatCode>General</c:formatCode>
                <c:ptCount val="15"/>
                <c:pt idx="0">
                  <c:v>1</c:v>
                </c:pt>
                <c:pt idx="1">
                  <c:v>1.4117647058823506</c:v>
                </c:pt>
                <c:pt idx="2">
                  <c:v>1.882352941176473</c:v>
                </c:pt>
                <c:pt idx="3">
                  <c:v>1</c:v>
                </c:pt>
                <c:pt idx="4">
                  <c:v>2.6301369863013724</c:v>
                </c:pt>
                <c:pt idx="5">
                  <c:v>4.2602739726027403</c:v>
                </c:pt>
                <c:pt idx="6">
                  <c:v>1</c:v>
                </c:pt>
                <c:pt idx="7">
                  <c:v>7.09745762711864</c:v>
                </c:pt>
                <c:pt idx="8">
                  <c:v>72.5036723163837</c:v>
                </c:pt>
                <c:pt idx="9">
                  <c:v>1</c:v>
                </c:pt>
                <c:pt idx="10">
                  <c:v>302.03555555555494</c:v>
                </c:pt>
                <c:pt idx="11">
                  <c:v>1</c:v>
                </c:pt>
                <c:pt idx="12">
                  <c:v>4.7330677290836789</c:v>
                </c:pt>
                <c:pt idx="13">
                  <c:v>1</c:v>
                </c:pt>
                <c:pt idx="14">
                  <c:v>0.98290598290598297</c:v>
                </c:pt>
              </c:numCache>
            </c:numRef>
          </c:val>
        </c:ser>
        <c:ser>
          <c:idx val="1"/>
          <c:order val="1"/>
          <c:tx>
            <c:strRef>
              <c:f>'Compilation Time %'!$D$62</c:f>
              <c:strCache>
                <c:ptCount val="1"/>
                <c:pt idx="0">
                  <c:v>Instrumentation-driven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dPt>
            <c:idx val="10"/>
            <c:spPr>
              <a:solidFill>
                <a:schemeClr val="accent2"/>
              </a:solidFill>
              <a:ln>
                <a:solidFill>
                  <a:srgbClr val="FF0000"/>
                </a:solidFill>
              </a:ln>
              <a:effectLst/>
            </c:spPr>
          </c:dPt>
          <c:cat>
            <c:multiLvlStrRef>
              <c:f>'Compilation Time %'!$A$63:$B$77</c:f>
              <c:multiLvlStrCache>
                <c:ptCount val="15"/>
                <c:lvl>
                  <c:pt idx="0">
                    <c:v>n=20</c:v>
                  </c:pt>
                  <c:pt idx="1">
                    <c:v>n=40</c:v>
                  </c:pt>
                  <c:pt idx="2">
                    <c:v>n=60</c:v>
                  </c:pt>
                  <c:pt idx="3">
                    <c:v>n=100, s=1000</c:v>
                  </c:pt>
                  <c:pt idx="4">
                    <c:v>n=300, s=3000</c:v>
                  </c:pt>
                  <c:pt idx="5">
                    <c:v>n=500, s=5000</c:v>
                  </c:pt>
                  <c:pt idx="6">
                    <c:v>M=20</c:v>
                  </c:pt>
                  <c:pt idx="7">
                    <c:v>M=30</c:v>
                  </c:pt>
                  <c:pt idx="8">
                    <c:v>M=40</c:v>
                  </c:pt>
                  <c:pt idx="9">
                    <c:v>n=5</c:v>
                  </c:pt>
                  <c:pt idx="10">
                    <c:v>n=10</c:v>
                  </c:pt>
                  <c:pt idx="11">
                    <c:v>x=2, y=2</c:v>
                  </c:pt>
                  <c:pt idx="12">
                    <c:v>x=3, y=2</c:v>
                  </c:pt>
                  <c:pt idx="13">
                    <c:v>p=6</c:v>
                  </c:pt>
                  <c:pt idx="14">
                    <c:v>p=8</c:v>
                  </c:pt>
                </c:lvl>
                <c:lvl>
                  <c:pt idx="0">
                    <c:v>Grovers</c:v>
                  </c:pt>
                  <c:pt idx="3">
                    <c:v>BWT</c:v>
                  </c:pt>
                  <c:pt idx="6">
                    <c:v>GSE</c:v>
                  </c:pt>
                  <c:pt idx="9">
                    <c:v>TFP</c:v>
                  </c:pt>
                  <c:pt idx="11">
                    <c:v>BF</c:v>
                  </c:pt>
                  <c:pt idx="13">
                    <c:v>CN</c:v>
                  </c:pt>
                </c:lvl>
              </c:multiLvlStrCache>
            </c:multiLvlStrRef>
          </c:cat>
          <c:val>
            <c:numRef>
              <c:f>'Compilation Time %'!$D$63:$D$77</c:f>
              <c:numCache>
                <c:formatCode>General</c:formatCode>
                <c:ptCount val="15"/>
                <c:pt idx="0">
                  <c:v>1.588235294117647</c:v>
                </c:pt>
                <c:pt idx="1">
                  <c:v>1.529411764705882</c:v>
                </c:pt>
                <c:pt idx="2">
                  <c:v>1.7647058823529409</c:v>
                </c:pt>
                <c:pt idx="3">
                  <c:v>0.58904109589041143</c:v>
                </c:pt>
                <c:pt idx="4">
                  <c:v>0.57534246575342496</c:v>
                </c:pt>
                <c:pt idx="5">
                  <c:v>0.7671232876712335</c:v>
                </c:pt>
                <c:pt idx="6">
                  <c:v>0.15000000000000013</c:v>
                </c:pt>
                <c:pt idx="7">
                  <c:v>0.16129943502824926</c:v>
                </c:pt>
                <c:pt idx="8">
                  <c:v>0.18502824858757128</c:v>
                </c:pt>
                <c:pt idx="9">
                  <c:v>5.0222222222222221</c:v>
                </c:pt>
                <c:pt idx="10">
                  <c:v>317.55555555555549</c:v>
                </c:pt>
                <c:pt idx="11">
                  <c:v>0.80876494023904399</c:v>
                </c:pt>
                <c:pt idx="12">
                  <c:v>3.7211155378486049</c:v>
                </c:pt>
                <c:pt idx="13">
                  <c:v>0.256410256410256</c:v>
                </c:pt>
                <c:pt idx="14">
                  <c:v>0.23931623931623927</c:v>
                </c:pt>
              </c:numCache>
            </c:numRef>
          </c:val>
        </c:ser>
        <c:axId val="61105664"/>
        <c:axId val="61107200"/>
      </c:barChart>
      <c:catAx>
        <c:axId val="61105664"/>
        <c:scaling>
          <c:orientation val="minMax"/>
        </c:scaling>
        <c:delete val="1"/>
        <c:axPos val="b"/>
        <c:numFmt formatCode="General" sourceLinked="0"/>
        <c:tickLblPos val="nextTo"/>
        <c:crossAx val="61107200"/>
        <c:crosses val="autoZero"/>
        <c:auto val="1"/>
        <c:lblAlgn val="ctr"/>
        <c:lblOffset val="100"/>
      </c:catAx>
      <c:valAx>
        <c:axId val="61107200"/>
        <c:scaling>
          <c:orientation val="minMax"/>
          <c:max val="318"/>
          <c:min val="300"/>
        </c:scaling>
        <c:axPos val="l"/>
        <c:numFmt formatCode="General" sourceLinked="1"/>
        <c:tickLblPos val="nextTo"/>
        <c:txPr>
          <a:bodyPr/>
          <a:lstStyle/>
          <a:p>
            <a:pPr>
              <a:defRPr lang="en-IN" sz="1100"/>
            </a:pPr>
            <a:endParaRPr lang="en-US"/>
          </a:p>
        </c:txPr>
        <c:crossAx val="61105664"/>
        <c:crosses val="autoZero"/>
        <c:crossBetween val="between"/>
        <c:majorUnit val="2"/>
      </c:valAx>
    </c:plotArea>
    <c:plotVisOnly val="1"/>
    <c:dispBlanksAs val="gap"/>
  </c:chart>
  <c:spPr>
    <a:ln>
      <a:noFill/>
    </a:ln>
  </c:sp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18"/>
  <c:chart>
    <c:plotArea>
      <c:layout>
        <c:manualLayout>
          <c:layoutTarget val="inner"/>
          <c:xMode val="edge"/>
          <c:yMode val="edge"/>
          <c:x val="4.7710966822216594E-2"/>
          <c:y val="4.5454545454545407E-2"/>
          <c:w val="0.93184877880364003"/>
          <c:h val="0.43011907862372301"/>
        </c:manualLayout>
      </c:layout>
      <c:barChart>
        <c:barDir val="col"/>
        <c:grouping val="clustered"/>
        <c:ser>
          <c:idx val="0"/>
          <c:order val="0"/>
          <c:tx>
            <c:strRef>
              <c:f>'Compilation Time %'!$C$62</c:f>
              <c:strCache>
                <c:ptCount val="1"/>
                <c:pt idx="0">
                  <c:v>Pass-driven</c:v>
                </c:pt>
              </c:strCache>
            </c:strRef>
          </c:tx>
          <c:spPr>
            <a:solidFill>
              <a:schemeClr val="accent1"/>
            </a:solidFill>
          </c:spPr>
          <c:cat>
            <c:multiLvlStrRef>
              <c:f>'Compilation Time %'!$A$63:$B$77</c:f>
              <c:multiLvlStrCache>
                <c:ptCount val="15"/>
                <c:lvl>
                  <c:pt idx="0">
                    <c:v>n=20</c:v>
                  </c:pt>
                  <c:pt idx="1">
                    <c:v>n=40</c:v>
                  </c:pt>
                  <c:pt idx="2">
                    <c:v>n=60</c:v>
                  </c:pt>
                  <c:pt idx="3">
                    <c:v>n=100, s=1000</c:v>
                  </c:pt>
                  <c:pt idx="4">
                    <c:v>n=300, s=3000</c:v>
                  </c:pt>
                  <c:pt idx="5">
                    <c:v>n=500, s=5000</c:v>
                  </c:pt>
                  <c:pt idx="6">
                    <c:v>M=20</c:v>
                  </c:pt>
                  <c:pt idx="7">
                    <c:v>M=30</c:v>
                  </c:pt>
                  <c:pt idx="8">
                    <c:v>M=40</c:v>
                  </c:pt>
                  <c:pt idx="9">
                    <c:v>n=5</c:v>
                  </c:pt>
                  <c:pt idx="10">
                    <c:v>n=10</c:v>
                  </c:pt>
                  <c:pt idx="11">
                    <c:v>x=2, y=2</c:v>
                  </c:pt>
                  <c:pt idx="12">
                    <c:v>x=3, y=2</c:v>
                  </c:pt>
                  <c:pt idx="13">
                    <c:v>p=6</c:v>
                  </c:pt>
                  <c:pt idx="14">
                    <c:v>p=8</c:v>
                  </c:pt>
                </c:lvl>
                <c:lvl>
                  <c:pt idx="0">
                    <c:v>Grovers</c:v>
                  </c:pt>
                  <c:pt idx="3">
                    <c:v>BWT</c:v>
                  </c:pt>
                  <c:pt idx="6">
                    <c:v>GSE</c:v>
                  </c:pt>
                  <c:pt idx="9">
                    <c:v>TFP</c:v>
                  </c:pt>
                  <c:pt idx="11">
                    <c:v>BF</c:v>
                  </c:pt>
                  <c:pt idx="13">
                    <c:v>CN</c:v>
                  </c:pt>
                </c:lvl>
              </c:multiLvlStrCache>
            </c:multiLvlStrRef>
          </c:cat>
          <c:val>
            <c:numRef>
              <c:f>'Compilation Time %'!$C$63:$C$77</c:f>
              <c:numCache>
                <c:formatCode>General</c:formatCode>
                <c:ptCount val="15"/>
                <c:pt idx="0">
                  <c:v>1</c:v>
                </c:pt>
                <c:pt idx="1">
                  <c:v>1.4117647058823506</c:v>
                </c:pt>
                <c:pt idx="2">
                  <c:v>1.882352941176473</c:v>
                </c:pt>
                <c:pt idx="3">
                  <c:v>1</c:v>
                </c:pt>
                <c:pt idx="4">
                  <c:v>2.6301369863013724</c:v>
                </c:pt>
                <c:pt idx="5">
                  <c:v>4.2602739726027403</c:v>
                </c:pt>
                <c:pt idx="6">
                  <c:v>1</c:v>
                </c:pt>
                <c:pt idx="7">
                  <c:v>7.09745762711864</c:v>
                </c:pt>
                <c:pt idx="8">
                  <c:v>72.5036723163837</c:v>
                </c:pt>
                <c:pt idx="9">
                  <c:v>1</c:v>
                </c:pt>
                <c:pt idx="10">
                  <c:v>302.03555555555494</c:v>
                </c:pt>
                <c:pt idx="11">
                  <c:v>1</c:v>
                </c:pt>
                <c:pt idx="12">
                  <c:v>4.7330677290836789</c:v>
                </c:pt>
                <c:pt idx="13">
                  <c:v>1</c:v>
                </c:pt>
                <c:pt idx="14">
                  <c:v>0.98290598290598297</c:v>
                </c:pt>
              </c:numCache>
            </c:numRef>
          </c:val>
        </c:ser>
        <c:ser>
          <c:idx val="1"/>
          <c:order val="1"/>
          <c:tx>
            <c:strRef>
              <c:f>'Compilation Time %'!$D$62</c:f>
              <c:strCache>
                <c:ptCount val="1"/>
                <c:pt idx="0">
                  <c:v>Instrumentation-driven</c:v>
                </c:pt>
              </c:strCache>
            </c:strRef>
          </c:tx>
          <c:spPr>
            <a:solidFill>
              <a:schemeClr val="accent2"/>
            </a:solidFill>
          </c:spPr>
          <c:cat>
            <c:multiLvlStrRef>
              <c:f>'Compilation Time %'!$A$63:$B$77</c:f>
              <c:multiLvlStrCache>
                <c:ptCount val="15"/>
                <c:lvl>
                  <c:pt idx="0">
                    <c:v>n=20</c:v>
                  </c:pt>
                  <c:pt idx="1">
                    <c:v>n=40</c:v>
                  </c:pt>
                  <c:pt idx="2">
                    <c:v>n=60</c:v>
                  </c:pt>
                  <c:pt idx="3">
                    <c:v>n=100, s=1000</c:v>
                  </c:pt>
                  <c:pt idx="4">
                    <c:v>n=300, s=3000</c:v>
                  </c:pt>
                  <c:pt idx="5">
                    <c:v>n=500, s=5000</c:v>
                  </c:pt>
                  <c:pt idx="6">
                    <c:v>M=20</c:v>
                  </c:pt>
                  <c:pt idx="7">
                    <c:v>M=30</c:v>
                  </c:pt>
                  <c:pt idx="8">
                    <c:v>M=40</c:v>
                  </c:pt>
                  <c:pt idx="9">
                    <c:v>n=5</c:v>
                  </c:pt>
                  <c:pt idx="10">
                    <c:v>n=10</c:v>
                  </c:pt>
                  <c:pt idx="11">
                    <c:v>x=2, y=2</c:v>
                  </c:pt>
                  <c:pt idx="12">
                    <c:v>x=3, y=2</c:v>
                  </c:pt>
                  <c:pt idx="13">
                    <c:v>p=6</c:v>
                  </c:pt>
                  <c:pt idx="14">
                    <c:v>p=8</c:v>
                  </c:pt>
                </c:lvl>
                <c:lvl>
                  <c:pt idx="0">
                    <c:v>Grovers</c:v>
                  </c:pt>
                  <c:pt idx="3">
                    <c:v>BWT</c:v>
                  </c:pt>
                  <c:pt idx="6">
                    <c:v>GSE</c:v>
                  </c:pt>
                  <c:pt idx="9">
                    <c:v>TFP</c:v>
                  </c:pt>
                  <c:pt idx="11">
                    <c:v>BF</c:v>
                  </c:pt>
                  <c:pt idx="13">
                    <c:v>CN</c:v>
                  </c:pt>
                </c:lvl>
              </c:multiLvlStrCache>
            </c:multiLvlStrRef>
          </c:cat>
          <c:val>
            <c:numRef>
              <c:f>'Compilation Time %'!$D$63:$D$77</c:f>
              <c:numCache>
                <c:formatCode>General</c:formatCode>
                <c:ptCount val="15"/>
                <c:pt idx="0">
                  <c:v>1.588235294117647</c:v>
                </c:pt>
                <c:pt idx="1">
                  <c:v>1.529411764705882</c:v>
                </c:pt>
                <c:pt idx="2">
                  <c:v>1.76470588235294</c:v>
                </c:pt>
                <c:pt idx="3">
                  <c:v>0.58904109589041098</c:v>
                </c:pt>
                <c:pt idx="4">
                  <c:v>0.57534246575342496</c:v>
                </c:pt>
                <c:pt idx="5">
                  <c:v>0.7671232876712335</c:v>
                </c:pt>
                <c:pt idx="6">
                  <c:v>0.15000000000000013</c:v>
                </c:pt>
                <c:pt idx="7">
                  <c:v>0.16129943502824917</c:v>
                </c:pt>
                <c:pt idx="8">
                  <c:v>0.18502824858757128</c:v>
                </c:pt>
                <c:pt idx="9">
                  <c:v>5.0222222222222221</c:v>
                </c:pt>
                <c:pt idx="10">
                  <c:v>317.55555555555549</c:v>
                </c:pt>
                <c:pt idx="11">
                  <c:v>0.80876494023904399</c:v>
                </c:pt>
                <c:pt idx="12">
                  <c:v>3.7211155378486049</c:v>
                </c:pt>
                <c:pt idx="13">
                  <c:v>0.256410256410256</c:v>
                </c:pt>
                <c:pt idx="14">
                  <c:v>0.23931623931623927</c:v>
                </c:pt>
              </c:numCache>
            </c:numRef>
          </c:val>
        </c:ser>
        <c:axId val="61119104"/>
        <c:axId val="61014400"/>
      </c:barChart>
      <c:catAx>
        <c:axId val="61119104"/>
        <c:scaling>
          <c:orientation val="minMax"/>
        </c:scaling>
        <c:axPos val="b"/>
        <c:numFmt formatCode="General" sourceLinked="0"/>
        <c:tickLblPos val="nextTo"/>
        <c:txPr>
          <a:bodyPr rot="-5400000" vert="horz"/>
          <a:lstStyle/>
          <a:p>
            <a:pPr>
              <a:defRPr lang="en-IN" sz="1100" u="none"/>
            </a:pPr>
            <a:endParaRPr lang="en-US"/>
          </a:p>
        </c:txPr>
        <c:crossAx val="61014400"/>
        <c:crosses val="autoZero"/>
        <c:auto val="1"/>
        <c:lblAlgn val="ctr"/>
        <c:lblOffset val="100"/>
      </c:catAx>
      <c:valAx>
        <c:axId val="61014400"/>
        <c:scaling>
          <c:orientation val="minMax"/>
          <c:max val="8"/>
        </c:scaling>
        <c:axPos val="l"/>
        <c:numFmt formatCode="General" sourceLinked="1"/>
        <c:tickLblPos val="nextTo"/>
        <c:txPr>
          <a:bodyPr/>
          <a:lstStyle/>
          <a:p>
            <a:pPr>
              <a:defRPr lang="en-IN" sz="1100"/>
            </a:pPr>
            <a:endParaRPr lang="en-US"/>
          </a:p>
        </c:txPr>
        <c:crossAx val="61119104"/>
        <c:crosses val="autoZero"/>
        <c:crossBetween val="between"/>
        <c:majorUnit val="1"/>
      </c:valAx>
    </c:plotArea>
    <c:legend>
      <c:legendPos val="r"/>
      <c:layout>
        <c:manualLayout>
          <c:xMode val="edge"/>
          <c:yMode val="edge"/>
          <c:x val="0.81462840659769098"/>
          <c:y val="0"/>
          <c:w val="0.185371575400198"/>
          <c:h val="0.212079318227855"/>
        </c:manualLayout>
      </c:layout>
      <c:overlay val="1"/>
      <c:txPr>
        <a:bodyPr/>
        <a:lstStyle/>
        <a:p>
          <a:pPr>
            <a:defRPr lang="en-IN"/>
          </a:pPr>
          <a:endParaRPr lang="en-US"/>
        </a:p>
      </c:txPr>
    </c:legend>
    <c:plotVisOnly val="1"/>
    <c:dispBlanksAs val="gap"/>
  </c:chart>
  <c:spPr>
    <a:ln>
      <a:noFill/>
    </a:ln>
  </c:sp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34"/>
  <c:chart>
    <c:autoTitleDeleted val="1"/>
    <c:plotArea>
      <c:layout>
        <c:manualLayout>
          <c:layoutTarget val="inner"/>
          <c:xMode val="edge"/>
          <c:yMode val="edge"/>
          <c:x val="0.11753257087208011"/>
          <c:y val="2.3448468630877704E-2"/>
          <c:w val="0.86285958599066459"/>
          <c:h val="0.65038035806098804"/>
        </c:manualLayout>
      </c:layout>
      <c:barChart>
        <c:barDir val="col"/>
        <c:grouping val="clustered"/>
        <c:ser>
          <c:idx val="1"/>
          <c:order val="0"/>
          <c:tx>
            <c:strRef>
              <c:f>'Benchmark Results'!$D$1</c:f>
              <c:strCache>
                <c:ptCount val="1"/>
                <c:pt idx="0">
                  <c:v>QASM-HL</c:v>
                </c:pt>
              </c:strCache>
            </c:strRef>
          </c:tx>
          <c:cat>
            <c:multiLvlStrRef>
              <c:f>'Benchmark Results'!$A$2:$B$16</c:f>
              <c:multiLvlStrCache>
                <c:ptCount val="15"/>
                <c:lvl>
                  <c:pt idx="0">
                    <c:v>n=20</c:v>
                  </c:pt>
                  <c:pt idx="1">
                    <c:v>n=30</c:v>
                  </c:pt>
                  <c:pt idx="2">
                    <c:v>n=40</c:v>
                  </c:pt>
                  <c:pt idx="3">
                    <c:v>n=100,s=1000</c:v>
                  </c:pt>
                  <c:pt idx="4">
                    <c:v>n=300,s=3000</c:v>
                  </c:pt>
                  <c:pt idx="5">
                    <c:v>n=500,s=5000</c:v>
                  </c:pt>
                  <c:pt idx="6">
                    <c:v>M=20</c:v>
                  </c:pt>
                  <c:pt idx="7">
                    <c:v>M=30</c:v>
                  </c:pt>
                  <c:pt idx="8">
                    <c:v>M=40</c:v>
                  </c:pt>
                  <c:pt idx="9">
                    <c:v>n=5</c:v>
                  </c:pt>
                  <c:pt idx="10">
                    <c:v>n=10</c:v>
                  </c:pt>
                  <c:pt idx="11">
                    <c:v>x=2,y=2</c:v>
                  </c:pt>
                  <c:pt idx="12">
                    <c:v>x=3,y=2</c:v>
                  </c:pt>
                  <c:pt idx="13">
                    <c:v>p=6</c:v>
                  </c:pt>
                  <c:pt idx="14">
                    <c:v>p=8</c:v>
                  </c:pt>
                </c:lvl>
                <c:lvl>
                  <c:pt idx="0">
                    <c:v>Grovers</c:v>
                  </c:pt>
                  <c:pt idx="3">
                    <c:v>BWT</c:v>
                  </c:pt>
                  <c:pt idx="6">
                    <c:v>GSE</c:v>
                  </c:pt>
                  <c:pt idx="9">
                    <c:v>TFP</c:v>
                  </c:pt>
                  <c:pt idx="11">
                    <c:v>BF</c:v>
                  </c:pt>
                  <c:pt idx="13">
                    <c:v>CN</c:v>
                  </c:pt>
                </c:lvl>
              </c:multiLvlStrCache>
            </c:multiLvlStrRef>
          </c:cat>
          <c:val>
            <c:numRef>
              <c:f>'Benchmark Results'!$D$2:$D$16</c:f>
              <c:numCache>
                <c:formatCode>General</c:formatCode>
                <c:ptCount val="15"/>
                <c:pt idx="0">
                  <c:v>9.2808683853459945E-2</c:v>
                </c:pt>
                <c:pt idx="1">
                  <c:v>4.6031807303327415E-3</c:v>
                </c:pt>
                <c:pt idx="2">
                  <c:v>4.1779592171105164E-3</c:v>
                </c:pt>
                <c:pt idx="3">
                  <c:v>0.20657194644214513</c:v>
                </c:pt>
                <c:pt idx="4">
                  <c:v>0.19431654249748023</c:v>
                </c:pt>
                <c:pt idx="5">
                  <c:v>0.19184809103123523</c:v>
                </c:pt>
                <c:pt idx="6">
                  <c:v>0.98790346934021256</c:v>
                </c:pt>
                <c:pt idx="7">
                  <c:v>0.99723514034795613</c:v>
                </c:pt>
                <c:pt idx="8">
                  <c:v>0.99913608225470396</c:v>
                </c:pt>
                <c:pt idx="9">
                  <c:v>0.72493663756688298</c:v>
                </c:pt>
                <c:pt idx="10">
                  <c:v>0.95746746512623315</c:v>
                </c:pt>
                <c:pt idx="11">
                  <c:v>0.99895201323772698</c:v>
                </c:pt>
                <c:pt idx="12">
                  <c:v>0.99995044629307384</c:v>
                </c:pt>
                <c:pt idx="13">
                  <c:v>0.99993778191087357</c:v>
                </c:pt>
                <c:pt idx="14">
                  <c:v>0.99996226987866088</c:v>
                </c:pt>
              </c:numCache>
            </c:numRef>
          </c:val>
        </c:ser>
        <c:axId val="61016704"/>
        <c:axId val="61024512"/>
      </c:barChart>
      <c:catAx>
        <c:axId val="61016704"/>
        <c:scaling>
          <c:orientation val="minMax"/>
        </c:scaling>
        <c:axPos val="b"/>
        <c:numFmt formatCode="General" sourceLinked="0"/>
        <c:tickLblPos val="nextTo"/>
        <c:txPr>
          <a:bodyPr/>
          <a:lstStyle/>
          <a:p>
            <a:pPr>
              <a:defRPr lang="en-IN"/>
            </a:pPr>
            <a:endParaRPr lang="en-US"/>
          </a:p>
        </c:txPr>
        <c:crossAx val="61024512"/>
        <c:crosses val="autoZero"/>
        <c:auto val="1"/>
        <c:lblAlgn val="ctr"/>
        <c:lblOffset val="100"/>
      </c:catAx>
      <c:valAx>
        <c:axId val="61024512"/>
        <c:scaling>
          <c:orientation val="minMax"/>
          <c:max val="1"/>
        </c:scaling>
        <c:axPos val="l"/>
        <c:majorGridlines/>
        <c:title>
          <c:tx>
            <c:rich>
              <a:bodyPr rot="-5400000" vert="horz"/>
              <a:lstStyle/>
              <a:p>
                <a:pPr>
                  <a:defRPr lang="en-IN" sz="1400"/>
                </a:pPr>
                <a:r>
                  <a:rPr lang="en-US" sz="1400" baseline="0" dirty="0" smtClean="0"/>
                  <a:t>Code Size Ratio of</a:t>
                </a:r>
              </a:p>
              <a:p>
                <a:pPr>
                  <a:defRPr lang="en-IN" sz="1400"/>
                </a:pPr>
                <a:r>
                  <a:rPr lang="en-US" sz="1400" baseline="0" dirty="0" smtClean="0"/>
                  <a:t>QASM-HL to QASM-H</a:t>
                </a:r>
                <a:endParaRPr lang="en-US" sz="1400" dirty="0"/>
              </a:p>
            </c:rich>
          </c:tx>
          <c:layout>
            <c:manualLayout>
              <c:xMode val="edge"/>
              <c:yMode val="edge"/>
              <c:x val="1.3574660633484203E-2"/>
              <c:y val="0.20437415150692417"/>
            </c:manualLayout>
          </c:layout>
        </c:title>
        <c:numFmt formatCode="General" sourceLinked="1"/>
        <c:tickLblPos val="nextTo"/>
        <c:txPr>
          <a:bodyPr/>
          <a:lstStyle/>
          <a:p>
            <a:pPr>
              <a:defRPr lang="en-IN"/>
            </a:pPr>
            <a:endParaRPr lang="en-US"/>
          </a:p>
        </c:txPr>
        <c:crossAx val="61016704"/>
        <c:crosses val="autoZero"/>
        <c:crossBetween val="between"/>
      </c:valAx>
      <c:spPr>
        <a:solidFill>
          <a:schemeClr val="bg1"/>
        </a:solidFill>
      </c:spPr>
    </c:plotArea>
    <c:plotVisOnly val="1"/>
    <c:dispBlanksAs val="gap"/>
  </c:chart>
  <c:spPr>
    <a:ln>
      <a:noFill/>
    </a:ln>
  </c:spPr>
  <c:txPr>
    <a:bodyPr/>
    <a:lstStyle/>
    <a:p>
      <a:pPr>
        <a:defRPr sz="1200"/>
      </a:pPr>
      <a:endParaRPr lang="en-US"/>
    </a:p>
  </c:txPr>
  <c:externalData r:id="rId1"/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79AE76C-D713-2542-AD29-8078CADCBE44}" type="datetime1">
              <a:rPr lang="en-US" smtClean="0"/>
              <a:pPr/>
              <a:t>10/31/2019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2C0BC24-D9F2-044C-AEF6-3AABC2ABD8B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15868383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5517F35-D07D-D745-81D5-6DC64A0E5122}" type="datetime1">
              <a:rPr lang="en-US" smtClean="0"/>
              <a:pPr/>
              <a:t>10/31/2019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4588" y="685800"/>
            <a:ext cx="4570412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B73E203-7B7E-0843-B70B-EC9346A4D86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10937924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4588" y="685800"/>
            <a:ext cx="4570412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73E203-7B7E-0843-B70B-EC9346A4D861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3860163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4588" y="685800"/>
            <a:ext cx="4570412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73E203-7B7E-0843-B70B-EC9346A4D861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8603705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4588" y="685800"/>
            <a:ext cx="4570412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73E203-7B7E-0843-B70B-EC9346A4D861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60401307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4588" y="685800"/>
            <a:ext cx="4570412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73E203-7B7E-0843-B70B-EC9346A4D861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98082408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4588" y="685800"/>
            <a:ext cx="4570412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73E203-7B7E-0843-B70B-EC9346A4D861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30369751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4588" y="685800"/>
            <a:ext cx="4570412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1 loops</a:t>
            </a:r>
          </a:p>
          <a:p>
            <a:r>
              <a:rPr lang="en-US" dirty="0" smtClean="0"/>
              <a:t>2 no loops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73E203-7B7E-0843-B70B-EC9346A4D861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56060243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4588" y="685800"/>
            <a:ext cx="4570412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73E203-7B7E-0843-B70B-EC9346A4D861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04938559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73E203-7B7E-0843-B70B-EC9346A4D861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896594508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4588" y="685800"/>
            <a:ext cx="4570412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73E203-7B7E-0843-B70B-EC9346A4D861}" type="slidenum">
              <a:rPr lang="en-US" smtClean="0"/>
              <a:pPr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14003983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73E203-7B7E-0843-B70B-EC9346A4D861}" type="slidenum">
              <a:rPr lang="en-US" smtClean="0"/>
              <a:pPr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374517475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4588" y="685800"/>
            <a:ext cx="4570412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73E203-7B7E-0843-B70B-EC9346A4D861}" type="slidenum">
              <a:rPr lang="en-US" smtClean="0"/>
              <a:pPr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92270516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4588" y="685800"/>
            <a:ext cx="4570412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73E203-7B7E-0843-B70B-EC9346A4D861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076259998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4588" y="685800"/>
            <a:ext cx="4570412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73E203-7B7E-0843-B70B-EC9346A4D861}" type="slidenum">
              <a:rPr lang="en-US" smtClean="0"/>
              <a:pPr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00895069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73E203-7B7E-0843-B70B-EC9346A4D861}" type="slidenum">
              <a:rPr lang="en-US" smtClean="0"/>
              <a:pPr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520339411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4588" y="685800"/>
            <a:ext cx="4570412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73E203-7B7E-0843-B70B-EC9346A4D861}" type="slidenum">
              <a:rPr lang="en-US" smtClean="0"/>
              <a:pPr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46581286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73E203-7B7E-0843-B70B-EC9346A4D861}" type="slidenum">
              <a:rPr lang="en-US" smtClean="0"/>
              <a:pPr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609416884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73E203-7B7E-0843-B70B-EC9346A4D861}" type="slidenum">
              <a:rPr lang="en-US" smtClean="0"/>
              <a:pPr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91060684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4588" y="685800"/>
            <a:ext cx="4570412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73E203-7B7E-0843-B70B-EC9346A4D861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18677619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73E203-7B7E-0843-B70B-EC9346A4D861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68921732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4588" y="685800"/>
            <a:ext cx="4570412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73E203-7B7E-0843-B70B-EC9346A4D861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72691708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4588" y="685800"/>
            <a:ext cx="4570412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73E203-7B7E-0843-B70B-EC9346A4D861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78229935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4588" y="685800"/>
            <a:ext cx="4570412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73E203-7B7E-0843-B70B-EC9346A4D861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32281457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4588" y="685800"/>
            <a:ext cx="4570412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73E203-7B7E-0843-B70B-EC9346A4D861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87200742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73E203-7B7E-0843-B70B-EC9346A4D861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6101934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32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7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Ali JavadiAbhari, Princeton University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079A4-7AA8-4A4F-87E2-7781EC5097D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54671810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7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Ali JavadiAbhari, Princeton University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2DF33B-4B92-614B-A726-7E0354E8DDA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07473959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5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5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7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Ali JavadiAbhari, Princeton University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2DF33B-4B92-614B-A726-7E0354E8DDA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32570824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32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7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n-US">
              <a:solidFill>
                <a:prstClr val="black"/>
              </a:solidFill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>
                <a:solidFill>
                  <a:prstClr val="black">
                    <a:tint val="75000"/>
                  </a:prstClr>
                </a:solidFill>
                <a:latin typeface="Calibri"/>
              </a:rPr>
              <a:t>Ali JavadiAbhari, Princeton University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079A4-7AA8-4A4F-87E2-7781EC5097DD}" type="slidenum">
              <a:rPr lang="en-US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4564264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7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n-US">
              <a:solidFill>
                <a:prstClr val="black"/>
              </a:solidFill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>
                <a:solidFill>
                  <a:prstClr val="black">
                    <a:tint val="75000"/>
                  </a:prstClr>
                </a:solidFill>
                <a:latin typeface="Calibri"/>
              </a:rPr>
              <a:t>Ali JavadiAbhari, Princeton University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2DF33B-4B92-614B-A726-7E0354E8DDA6}" type="slidenum">
              <a:rPr lang="en-US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98497047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5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9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7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n-US">
              <a:solidFill>
                <a:prstClr val="black"/>
              </a:solidFill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>
                <a:solidFill>
                  <a:prstClr val="black">
                    <a:tint val="75000"/>
                  </a:prstClr>
                </a:solidFill>
                <a:latin typeface="Calibri"/>
              </a:rPr>
              <a:t>Ali JavadiAbhari, Princeton University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079A4-7AA8-4A4F-87E2-7781EC5097DD}" type="slidenum">
              <a:rPr lang="en-US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32649434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6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6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7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n-US">
              <a:solidFill>
                <a:prstClr val="black"/>
              </a:solidFill>
              <a:latin typeface="Calibri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>
                <a:solidFill>
                  <a:prstClr val="black">
                    <a:tint val="75000"/>
                  </a:prstClr>
                </a:solidFill>
                <a:latin typeface="Calibri"/>
              </a:rPr>
              <a:t>Ali JavadiAbhari, Princeton University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2DF33B-4B92-614B-A726-7E0354E8DDA6}" type="slidenum">
              <a:rPr lang="en-US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17548711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3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3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6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6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7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n-US">
              <a:solidFill>
                <a:prstClr val="black"/>
              </a:solidFill>
              <a:latin typeface="Calibri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>
                <a:solidFill>
                  <a:prstClr val="black">
                    <a:tint val="75000"/>
                  </a:prstClr>
                </a:solidFill>
                <a:latin typeface="Calibri"/>
              </a:rPr>
              <a:t>Ali JavadiAbhari, Princeton University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2DF33B-4B92-614B-A726-7E0354E8DDA6}" type="slidenum">
              <a:rPr lang="en-US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57778628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7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n-US">
              <a:solidFill>
                <a:prstClr val="black"/>
              </a:solidFill>
              <a:latin typeface="Calibri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>
                <a:solidFill>
                  <a:prstClr val="black">
                    <a:tint val="75000"/>
                  </a:prstClr>
                </a:solidFill>
                <a:latin typeface="Calibri"/>
              </a:rPr>
              <a:t>Ali JavadiAbhari, Princeton University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2DF33B-4B92-614B-A726-7E0354E8DDA6}" type="slidenum">
              <a:rPr lang="en-US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17439077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7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n-US">
              <a:solidFill>
                <a:prstClr val="black"/>
              </a:solidFill>
              <a:latin typeface="Calibri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>
                <a:solidFill>
                  <a:prstClr val="black">
                    <a:tint val="75000"/>
                  </a:prstClr>
                </a:solidFill>
                <a:latin typeface="Calibri"/>
              </a:rPr>
              <a:t>Ali JavadiAbhari, Princeton University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2DF33B-4B92-614B-A726-7E0354E8DDA6}" type="slidenum">
              <a:rPr lang="en-US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67116677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4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2" y="273057"/>
            <a:ext cx="511174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4" y="1435105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7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n-US">
              <a:solidFill>
                <a:prstClr val="black"/>
              </a:solidFill>
              <a:latin typeface="Calibri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>
                <a:solidFill>
                  <a:prstClr val="black">
                    <a:tint val="75000"/>
                  </a:prstClr>
                </a:solidFill>
                <a:latin typeface="Calibri"/>
              </a:rPr>
              <a:t>Ali JavadiAbhari, Princeton University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4ED01-E2A0-4C1E-8E21-014B99041579}" type="slidenum">
              <a:rPr lang="en-US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0272698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7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Ali JavadiAbhari, Princeton University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2DF33B-4B92-614B-A726-7E0354E8DDA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90410672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7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n-US">
              <a:solidFill>
                <a:prstClr val="black"/>
              </a:solidFill>
              <a:latin typeface="Calibri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>
                <a:solidFill>
                  <a:prstClr val="black">
                    <a:tint val="75000"/>
                  </a:prstClr>
                </a:solidFill>
                <a:latin typeface="Calibri"/>
              </a:rPr>
              <a:t>Ali JavadiAbhari, Princeton University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2DF33B-4B92-614B-A726-7E0354E8DDA6}" type="slidenum">
              <a:rPr lang="en-US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41844426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7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n-US">
              <a:solidFill>
                <a:prstClr val="black"/>
              </a:solidFill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>
                <a:solidFill>
                  <a:prstClr val="black">
                    <a:tint val="75000"/>
                  </a:prstClr>
                </a:solidFill>
                <a:latin typeface="Calibri"/>
              </a:rPr>
              <a:t>Ali JavadiAbhari, Princeton University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2DF33B-4B92-614B-A726-7E0354E8DDA6}" type="slidenum">
              <a:rPr lang="en-US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05510654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5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5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7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n-US">
              <a:solidFill>
                <a:prstClr val="black"/>
              </a:solidFill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>
                <a:solidFill>
                  <a:prstClr val="black">
                    <a:tint val="75000"/>
                  </a:prstClr>
                </a:solidFill>
                <a:latin typeface="Calibri"/>
              </a:rPr>
              <a:t>Ali JavadiAbhari, Princeton University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2DF33B-4B92-614B-A726-7E0354E8DDA6}" type="slidenum">
              <a:rPr lang="en-US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93301863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5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9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7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Ali JavadiAbhari, Princeton University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079A4-7AA8-4A4F-87E2-7781EC5097D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01038085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6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6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7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Ali JavadiAbhari, Princeton University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2DF33B-4B92-614B-A726-7E0354E8DDA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62738819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3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3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6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6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7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Ali JavadiAbhari, Princeton University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2DF33B-4B92-614B-A726-7E0354E8DDA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91877635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7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Ali JavadiAbhari, Princeton University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2DF33B-4B92-614B-A726-7E0354E8DDA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01669716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7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Ali JavadiAbhari, Princeton University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2DF33B-4B92-614B-A726-7E0354E8DDA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55677719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4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2" y="273057"/>
            <a:ext cx="511174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4" y="1435105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7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Ali JavadiAbhari, Princeton University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4ED01-E2A0-4C1E-8E21-014B9904157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416521252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7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Ali JavadiAbhari, Princeton University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2DF33B-4B92-614B-A726-7E0354E8DDA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23849736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6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7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 smtClean="0"/>
              <a:t>Ali JavadiAbhari, Princeton University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7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2DF33B-4B92-614B-A726-7E0354E8DDA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Rectangle 9"/>
          <p:cNvSpPr/>
          <p:nvPr userDrawn="1"/>
        </p:nvSpPr>
        <p:spPr>
          <a:xfrm>
            <a:off x="0" y="6248400"/>
            <a:ext cx="9144000" cy="685800"/>
          </a:xfrm>
          <a:prstGeom prst="rect">
            <a:avLst/>
          </a:prstGeom>
          <a:solidFill>
            <a:srgbClr val="000000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Slide Number Placeholder 3"/>
          <p:cNvSpPr txBox="1">
            <a:spLocks/>
          </p:cNvSpPr>
          <p:nvPr userDrawn="1"/>
        </p:nvSpPr>
        <p:spPr>
          <a:xfrm>
            <a:off x="6705600" y="6508757"/>
            <a:ext cx="213360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C78D15F6-BCBF-4FB9-AEDC-1D74998E3EC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1109452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533" r:id="rId1"/>
    <p:sldLayoutId id="2147484534" r:id="rId2"/>
    <p:sldLayoutId id="2147484535" r:id="rId3"/>
    <p:sldLayoutId id="2147484536" r:id="rId4"/>
    <p:sldLayoutId id="2147484537" r:id="rId5"/>
    <p:sldLayoutId id="2147484538" r:id="rId6"/>
    <p:sldLayoutId id="2147484539" r:id="rId7"/>
    <p:sldLayoutId id="2147484540" r:id="rId8"/>
    <p:sldLayoutId id="2147484541" r:id="rId9"/>
    <p:sldLayoutId id="2147484542" r:id="rId10"/>
    <p:sldLayoutId id="2147484543" r:id="rId11"/>
  </p:sldLayoutIdLst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6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7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>
                <a:solidFill>
                  <a:prstClr val="black">
                    <a:tint val="75000"/>
                  </a:prstClr>
                </a:solidFill>
                <a:latin typeface="Calibri"/>
              </a:rPr>
              <a:t>Ali JavadiAbhari, Princeton University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7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2DF33B-4B92-614B-A726-7E0354E8DDA6}" type="slidenum">
              <a:rPr lang="en-US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10" name="Rectangle 9"/>
          <p:cNvSpPr/>
          <p:nvPr userDrawn="1"/>
        </p:nvSpPr>
        <p:spPr>
          <a:xfrm>
            <a:off x="0" y="6248400"/>
            <a:ext cx="9144000" cy="685800"/>
          </a:xfrm>
          <a:prstGeom prst="rect">
            <a:avLst/>
          </a:prstGeom>
          <a:solidFill>
            <a:srgbClr val="000000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/>
            </a:endParaRPr>
          </a:p>
        </p:txBody>
      </p:sp>
      <p:sp>
        <p:nvSpPr>
          <p:cNvPr id="12" name="Slide Number Placeholder 3"/>
          <p:cNvSpPr txBox="1">
            <a:spLocks/>
          </p:cNvSpPr>
          <p:nvPr userDrawn="1"/>
        </p:nvSpPr>
        <p:spPr>
          <a:xfrm>
            <a:off x="6705600" y="6508757"/>
            <a:ext cx="213360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C78D15F6-BCBF-4FB9-AEDC-1D74998E3EC2}" type="slidenum">
              <a:rPr lang="en-US">
                <a:solidFill>
                  <a:prstClr val="black"/>
                </a:solidFill>
                <a:latin typeface="Calibri"/>
              </a:rPr>
              <a:pPr/>
              <a:t>‹#›</a:t>
            </a:fld>
            <a:endParaRPr lang="en-US" dirty="0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8852142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545" r:id="rId1"/>
    <p:sldLayoutId id="2147484546" r:id="rId2"/>
    <p:sldLayoutId id="2147484547" r:id="rId3"/>
    <p:sldLayoutId id="2147484548" r:id="rId4"/>
    <p:sldLayoutId id="2147484549" r:id="rId5"/>
    <p:sldLayoutId id="2147484550" r:id="rId6"/>
    <p:sldLayoutId id="2147484551" r:id="rId7"/>
    <p:sldLayoutId id="2147484552" r:id="rId8"/>
    <p:sldLayoutId id="2147484553" r:id="rId9"/>
    <p:sldLayoutId id="2147484554" r:id="rId10"/>
    <p:sldLayoutId id="2147484555" r:id="rId11"/>
  </p:sldLayoutIdLst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.xml"/><Relationship Id="rId2" Type="http://schemas.openxmlformats.org/officeDocument/2006/relationships/slideLayout" Target="../slideLayouts/slideLayout13.xml"/><Relationship Id="rId1" Type="http://schemas.openxmlformats.org/officeDocument/2006/relationships/tags" Target="../tags/tag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Relationship Id="rId4" Type="http://schemas.openxmlformats.org/officeDocument/2006/relationships/image" Target="../media/image1.png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2DF33B-4B92-614B-A726-7E0354E8DDA6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685800" y="1747059"/>
            <a:ext cx="7772400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"/>
                <a:ea typeface="+mj-ea"/>
                <a:cs typeface="Times"/>
              </a:rPr>
              <a:t>ScaffCC</a:t>
            </a:r>
            <a: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"/>
                <a:ea typeface="+mj-ea"/>
                <a:cs typeface="Times"/>
              </a:rPr>
              <a:t>: A Framework for Compilation and Analysis of Quantum Computing Programs</a:t>
            </a:r>
            <a:endParaRPr kumimoji="0" lang="en-US" sz="44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"/>
              <a:ea typeface="+mj-ea"/>
              <a:cs typeface="Times"/>
            </a:endParaRPr>
          </a:p>
        </p:txBody>
      </p:sp>
      <p:sp>
        <p:nvSpPr>
          <p:cNvPr id="8" name="Subtitle 2"/>
          <p:cNvSpPr txBox="1">
            <a:spLocks/>
          </p:cNvSpPr>
          <p:nvPr/>
        </p:nvSpPr>
        <p:spPr>
          <a:xfrm>
            <a:off x="1534731" y="3755916"/>
            <a:ext cx="6074104" cy="204732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Ali </a:t>
            </a: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JavadiAbhari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, </a:t>
            </a: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Shruti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Patil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,</a:t>
            </a:r>
          </a:p>
          <a:p>
            <a:pPr marL="0" marR="0" lvl="0" indent="0" algn="ctr" defTabSz="4572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Daniel </a:t>
            </a: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Kudrow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, Jeff </a:t>
            </a: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Heckey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, </a:t>
            </a: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Alexey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Lvov,</a:t>
            </a:r>
          </a:p>
          <a:p>
            <a:pPr marL="0" marR="0" lvl="0" indent="0" algn="ctr" defTabSz="4572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Frederic T. Chong, Margaret </a:t>
            </a: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Martonosi</a:t>
            </a: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ctr" defTabSz="457200" rtl="0" eaLnBrk="1" fontAlgn="auto" latinLnBrk="0" hangingPunct="1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Princeton University, UC Santa Barbara, IBM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104591" y="1859625"/>
            <a:ext cx="4332940" cy="2123658"/>
          </a:xfrm>
          <a:prstGeom prst="rect">
            <a:avLst/>
          </a:prstGeom>
          <a:noFill/>
          <a:ln>
            <a:solidFill>
              <a:schemeClr val="tx2">
                <a:lumMod val="60000"/>
                <a:lumOff val="40000"/>
              </a:schemeClr>
            </a:solidFill>
          </a:ln>
        </p:spPr>
        <p:txBody>
          <a:bodyPr wrap="square">
            <a:spAutoFit/>
          </a:bodyPr>
          <a:lstStyle/>
          <a:p>
            <a:pPr>
              <a:buFont typeface="Arial"/>
              <a:buNone/>
            </a:pPr>
            <a:r>
              <a:rPr lang="en-US" sz="1200" b="1" dirty="0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module </a:t>
            </a:r>
            <a:r>
              <a:rPr lang="en-US" sz="1200" b="1" dirty="0" smtClean="0">
                <a:latin typeface="Courier New"/>
                <a:ea typeface="Courier New"/>
                <a:cs typeface="Courier New"/>
                <a:sym typeface="Courier New"/>
              </a:rPr>
              <a:t>EQxMark (qbit b[n], qbit t[1], </a:t>
            </a:r>
            <a:r>
              <a:rPr lang="en-US" sz="1200" b="1" dirty="0" smtClean="0">
                <a:solidFill>
                  <a:srgbClr val="FF0000"/>
                </a:solidFill>
                <a:latin typeface="Courier New"/>
                <a:ea typeface="Courier New"/>
                <a:cs typeface="Courier New"/>
                <a:sym typeface="Courier New"/>
              </a:rPr>
              <a:t>int tF</a:t>
            </a:r>
            <a:r>
              <a:rPr lang="en-US" sz="1200" b="1" dirty="0" smtClean="0">
                <a:latin typeface="Courier New"/>
                <a:ea typeface="Courier New"/>
                <a:cs typeface="Courier New"/>
                <a:sym typeface="Courier New"/>
              </a:rPr>
              <a:t>)</a:t>
            </a:r>
          </a:p>
          <a:p>
            <a:pPr>
              <a:buFont typeface="Arial"/>
              <a:buNone/>
            </a:pPr>
            <a:r>
              <a:rPr lang="en-US" sz="1200" b="1" dirty="0" smtClean="0">
                <a:latin typeface="Courier New"/>
                <a:ea typeface="Courier New"/>
                <a:cs typeface="Courier New"/>
                <a:sym typeface="Courier New"/>
              </a:rPr>
              <a:t>{</a:t>
            </a:r>
          </a:p>
          <a:p>
            <a:pPr>
              <a:buFont typeface="Arial"/>
              <a:buNone/>
            </a:pPr>
            <a:r>
              <a:rPr lang="en-US" sz="1200" b="1" dirty="0"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-US" sz="1200" b="1" dirty="0" smtClean="0">
                <a:latin typeface="Courier New"/>
                <a:ea typeface="Courier New"/>
                <a:cs typeface="Courier New"/>
                <a:sym typeface="Courier New"/>
              </a:rPr>
              <a:t> .</a:t>
            </a:r>
          </a:p>
          <a:p>
            <a:pPr>
              <a:buFont typeface="Arial"/>
              <a:buNone/>
            </a:pPr>
            <a:r>
              <a:rPr lang="en-US" sz="1200" b="1" dirty="0"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-US" sz="1200" b="1" dirty="0" smtClean="0">
                <a:latin typeface="Courier New"/>
                <a:ea typeface="Courier New"/>
                <a:cs typeface="Courier New"/>
                <a:sym typeface="Courier New"/>
              </a:rPr>
              <a:t> .</a:t>
            </a:r>
          </a:p>
          <a:p>
            <a:pPr>
              <a:buFont typeface="Arial"/>
              <a:buNone/>
            </a:pPr>
            <a:r>
              <a:rPr lang="en-US" sz="1200" b="1" dirty="0"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-US" sz="1200" b="1" dirty="0" smtClean="0"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-US" sz="1200" b="1" dirty="0" smtClean="0">
                <a:solidFill>
                  <a:srgbClr val="FF6600"/>
                </a:solidFill>
                <a:latin typeface="Courier New"/>
                <a:ea typeface="Courier New"/>
                <a:cs typeface="Courier New"/>
                <a:sym typeface="Courier New"/>
              </a:rPr>
              <a:t>if</a:t>
            </a:r>
            <a:r>
              <a:rPr lang="en-US" sz="1200" b="1" dirty="0" smtClean="0">
                <a:latin typeface="Courier New"/>
                <a:ea typeface="Courier New"/>
                <a:cs typeface="Courier New"/>
                <a:sym typeface="Courier New"/>
              </a:rPr>
              <a:t>(tF==1)</a:t>
            </a:r>
          </a:p>
          <a:p>
            <a:pPr>
              <a:buFont typeface="Arial"/>
              <a:buNone/>
            </a:pPr>
            <a:r>
              <a:rPr lang="en-US" sz="1200" b="1" dirty="0">
                <a:latin typeface="Courier New"/>
                <a:ea typeface="Courier New"/>
                <a:cs typeface="Courier New"/>
                <a:sym typeface="Courier New"/>
              </a:rPr>
              <a:t>	</a:t>
            </a:r>
            <a:r>
              <a:rPr lang="en-US" sz="1200" b="1" dirty="0" smtClean="0">
                <a:latin typeface="Courier New"/>
                <a:ea typeface="Courier New"/>
                <a:cs typeface="Courier New"/>
                <a:sym typeface="Courier New"/>
              </a:rPr>
              <a:t>CNOT(t[0], x[n-2]);</a:t>
            </a:r>
          </a:p>
          <a:p>
            <a:pPr>
              <a:buFont typeface="Arial"/>
              <a:buNone/>
            </a:pPr>
            <a:r>
              <a:rPr lang="en-US" sz="1200" b="1" dirty="0"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-US" sz="1200" b="1" dirty="0" smtClean="0"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-US" sz="1200" b="1" dirty="0" smtClean="0">
                <a:solidFill>
                  <a:srgbClr val="FF6600"/>
                </a:solidFill>
                <a:latin typeface="Courier New"/>
                <a:ea typeface="Courier New"/>
                <a:cs typeface="Courier New"/>
                <a:sym typeface="Courier New"/>
              </a:rPr>
              <a:t>else</a:t>
            </a:r>
          </a:p>
          <a:p>
            <a:pPr>
              <a:buFont typeface="Arial"/>
              <a:buNone/>
            </a:pPr>
            <a:r>
              <a:rPr lang="en-US" sz="1200" b="1" dirty="0">
                <a:latin typeface="Courier New"/>
                <a:ea typeface="Courier New"/>
                <a:cs typeface="Courier New"/>
                <a:sym typeface="Courier New"/>
              </a:rPr>
              <a:t>	</a:t>
            </a:r>
            <a:r>
              <a:rPr lang="en-US" sz="1200" b="1" dirty="0" smtClean="0">
                <a:latin typeface="Courier New"/>
                <a:ea typeface="Courier New"/>
                <a:cs typeface="Courier New"/>
                <a:sym typeface="Courier New"/>
              </a:rPr>
              <a:t>Z(x[n-2]);</a:t>
            </a:r>
          </a:p>
          <a:p>
            <a:pPr>
              <a:buFont typeface="Arial"/>
              <a:buNone/>
            </a:pPr>
            <a:r>
              <a:rPr lang="en-US" sz="1200" b="1" dirty="0"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-US" sz="1200" b="1" dirty="0" smtClean="0">
                <a:latin typeface="Courier New"/>
                <a:ea typeface="Courier New"/>
                <a:cs typeface="Courier New"/>
                <a:sym typeface="Courier New"/>
              </a:rPr>
              <a:t> .</a:t>
            </a:r>
          </a:p>
          <a:p>
            <a:pPr>
              <a:buFont typeface="Arial"/>
              <a:buNone/>
            </a:pPr>
            <a:r>
              <a:rPr lang="en-US" sz="1200" b="1" dirty="0"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-US" sz="1200" b="1" dirty="0" smtClean="0">
                <a:latin typeface="Courier New"/>
                <a:ea typeface="Courier New"/>
                <a:cs typeface="Courier New"/>
                <a:sym typeface="Courier New"/>
              </a:rPr>
              <a:t> .</a:t>
            </a:r>
            <a:endParaRPr lang="en-US" sz="1200" b="1" dirty="0">
              <a:latin typeface="Courier New"/>
              <a:ea typeface="Courier New"/>
              <a:cs typeface="Courier New"/>
              <a:sym typeface="Courier New"/>
            </a:endParaRPr>
          </a:p>
          <a:p>
            <a:pPr>
              <a:buFont typeface="Arial"/>
              <a:buNone/>
            </a:pPr>
            <a:r>
              <a:rPr lang="en-US" sz="1200" b="1" dirty="0" smtClean="0">
                <a:latin typeface="Courier New"/>
                <a:ea typeface="Courier New"/>
                <a:cs typeface="Courier New"/>
                <a:sym typeface="Courier New"/>
              </a:rPr>
              <a:t>}</a:t>
            </a:r>
          </a:p>
        </p:txBody>
      </p:sp>
      <p:sp>
        <p:nvSpPr>
          <p:cNvPr id="7" name="Rectangle 6"/>
          <p:cNvSpPr/>
          <p:nvPr/>
        </p:nvSpPr>
        <p:spPr>
          <a:xfrm>
            <a:off x="4897838" y="1546648"/>
            <a:ext cx="3794607" cy="1569660"/>
          </a:xfrm>
          <a:prstGeom prst="rect">
            <a:avLst/>
          </a:prstGeom>
          <a:noFill/>
          <a:ln>
            <a:solidFill>
              <a:schemeClr val="tx2">
                <a:lumMod val="60000"/>
                <a:lumOff val="40000"/>
              </a:schemeClr>
            </a:solidFill>
          </a:ln>
        </p:spPr>
        <p:txBody>
          <a:bodyPr wrap="square">
            <a:spAutoFit/>
          </a:bodyPr>
          <a:lstStyle/>
          <a:p>
            <a:pPr>
              <a:buFont typeface="Arial"/>
              <a:buNone/>
            </a:pPr>
            <a:r>
              <a:rPr lang="en-US" sz="1200" b="1" dirty="0" smtClean="0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module </a:t>
            </a:r>
            <a:r>
              <a:rPr lang="en-US" sz="1200" b="1" dirty="0" smtClean="0">
                <a:latin typeface="Courier New"/>
                <a:ea typeface="Courier New"/>
                <a:cs typeface="Courier New"/>
                <a:sym typeface="Courier New"/>
              </a:rPr>
              <a:t>EQxMark_</a:t>
            </a:r>
            <a:r>
              <a:rPr lang="en-US" sz="1200" b="1" dirty="0" smtClean="0">
                <a:solidFill>
                  <a:srgbClr val="FF0000"/>
                </a:solidFill>
                <a:latin typeface="Courier New"/>
                <a:ea typeface="Courier New"/>
                <a:cs typeface="Courier New"/>
                <a:sym typeface="Courier New"/>
              </a:rPr>
              <a:t>0</a:t>
            </a:r>
            <a:r>
              <a:rPr lang="en-US" sz="1200" b="1" dirty="0" smtClean="0">
                <a:latin typeface="Courier New"/>
                <a:ea typeface="Courier New"/>
                <a:cs typeface="Courier New"/>
                <a:sym typeface="Courier New"/>
              </a:rPr>
              <a:t> (qbit b[n], qbit t[1])</a:t>
            </a:r>
          </a:p>
          <a:p>
            <a:pPr>
              <a:buFont typeface="Arial"/>
              <a:buNone/>
            </a:pPr>
            <a:r>
              <a:rPr lang="en-US" sz="1200" b="1" dirty="0" smtClean="0">
                <a:latin typeface="Courier New"/>
                <a:ea typeface="Courier New"/>
                <a:cs typeface="Courier New"/>
                <a:sym typeface="Courier New"/>
              </a:rPr>
              <a:t>{</a:t>
            </a:r>
          </a:p>
          <a:p>
            <a:pPr>
              <a:buFont typeface="Arial"/>
              <a:buNone/>
            </a:pPr>
            <a:r>
              <a:rPr lang="en-US" sz="1200" b="1" dirty="0"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-US" sz="1200" b="1" dirty="0" smtClean="0">
                <a:latin typeface="Courier New"/>
                <a:ea typeface="Courier New"/>
                <a:cs typeface="Courier New"/>
                <a:sym typeface="Courier New"/>
              </a:rPr>
              <a:t> .</a:t>
            </a:r>
          </a:p>
          <a:p>
            <a:pPr>
              <a:buFont typeface="Arial"/>
              <a:buNone/>
            </a:pPr>
            <a:r>
              <a:rPr lang="en-US" sz="1200" b="1" dirty="0" smtClean="0">
                <a:latin typeface="Courier New"/>
                <a:ea typeface="Courier New"/>
                <a:cs typeface="Courier New"/>
                <a:sym typeface="Courier New"/>
              </a:rPr>
              <a:t>  .</a:t>
            </a:r>
          </a:p>
          <a:p>
            <a:pPr>
              <a:buFont typeface="Arial"/>
              <a:buNone/>
            </a:pPr>
            <a:r>
              <a:rPr lang="en-US" sz="1200" b="1" dirty="0"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-US" sz="1200" b="1" dirty="0" smtClean="0">
                <a:latin typeface="Courier New"/>
                <a:ea typeface="Courier New"/>
                <a:cs typeface="Courier New"/>
                <a:sym typeface="Courier New"/>
              </a:rPr>
              <a:t> Z</a:t>
            </a:r>
            <a:r>
              <a:rPr lang="en-US" sz="1200" b="1" dirty="0">
                <a:latin typeface="Courier New"/>
                <a:ea typeface="Courier New"/>
                <a:cs typeface="Courier New"/>
                <a:sym typeface="Courier New"/>
              </a:rPr>
              <a:t>(x[n-2]); </a:t>
            </a:r>
          </a:p>
          <a:p>
            <a:pPr>
              <a:buFont typeface="Arial"/>
              <a:buNone/>
            </a:pPr>
            <a:r>
              <a:rPr lang="en-US" sz="1200" b="1" dirty="0" smtClean="0">
                <a:latin typeface="Courier New"/>
                <a:ea typeface="Courier New"/>
                <a:cs typeface="Courier New"/>
                <a:sym typeface="Courier New"/>
              </a:rPr>
              <a:t>  .</a:t>
            </a:r>
          </a:p>
          <a:p>
            <a:pPr>
              <a:buFont typeface="Arial"/>
              <a:buNone/>
            </a:pPr>
            <a:r>
              <a:rPr lang="en-US" sz="1200" b="1" dirty="0"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-US" sz="1200" b="1" dirty="0" smtClean="0">
                <a:latin typeface="Courier New"/>
                <a:ea typeface="Courier New"/>
                <a:cs typeface="Courier New"/>
                <a:sym typeface="Courier New"/>
              </a:rPr>
              <a:t> .</a:t>
            </a:r>
            <a:endParaRPr lang="en-US" sz="1200" b="1" dirty="0">
              <a:latin typeface="Courier New"/>
              <a:ea typeface="Courier New"/>
              <a:cs typeface="Courier New"/>
              <a:sym typeface="Courier New"/>
            </a:endParaRPr>
          </a:p>
          <a:p>
            <a:pPr>
              <a:buFont typeface="Arial"/>
              <a:buNone/>
            </a:pPr>
            <a:r>
              <a:rPr lang="en-US" sz="1200" b="1" dirty="0" smtClean="0">
                <a:latin typeface="Courier New"/>
                <a:ea typeface="Courier New"/>
                <a:cs typeface="Courier New"/>
                <a:sym typeface="Courier New"/>
              </a:rPr>
              <a:t>}</a:t>
            </a:r>
          </a:p>
        </p:txBody>
      </p:sp>
      <p:sp>
        <p:nvSpPr>
          <p:cNvPr id="8" name="Rectangle 7"/>
          <p:cNvSpPr/>
          <p:nvPr/>
        </p:nvSpPr>
        <p:spPr>
          <a:xfrm>
            <a:off x="4897838" y="3187573"/>
            <a:ext cx="3799127" cy="1569660"/>
          </a:xfrm>
          <a:prstGeom prst="rect">
            <a:avLst/>
          </a:prstGeom>
          <a:noFill/>
          <a:ln>
            <a:solidFill>
              <a:schemeClr val="tx2">
                <a:lumMod val="60000"/>
                <a:lumOff val="40000"/>
              </a:schemeClr>
            </a:solidFill>
          </a:ln>
        </p:spPr>
        <p:txBody>
          <a:bodyPr wrap="square">
            <a:spAutoFit/>
          </a:bodyPr>
          <a:lstStyle/>
          <a:p>
            <a:pPr>
              <a:buFont typeface="Arial"/>
              <a:buNone/>
            </a:pPr>
            <a:r>
              <a:rPr lang="en-US" sz="1200" b="1" dirty="0" smtClean="0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module </a:t>
            </a:r>
            <a:r>
              <a:rPr lang="en-US" sz="1200" b="1" dirty="0" smtClean="0">
                <a:latin typeface="Courier New"/>
                <a:ea typeface="Courier New"/>
                <a:cs typeface="Courier New"/>
                <a:sym typeface="Courier New"/>
              </a:rPr>
              <a:t>EQxMark_</a:t>
            </a:r>
            <a:r>
              <a:rPr lang="en-US" sz="1200" b="1" dirty="0" smtClean="0">
                <a:solidFill>
                  <a:srgbClr val="FF0000"/>
                </a:solidFill>
                <a:latin typeface="Courier New"/>
                <a:ea typeface="Courier New"/>
                <a:cs typeface="Courier New"/>
                <a:sym typeface="Courier New"/>
              </a:rPr>
              <a:t>1</a:t>
            </a:r>
            <a:r>
              <a:rPr lang="en-US" sz="1200" b="1" dirty="0" smtClean="0">
                <a:latin typeface="Courier New"/>
                <a:ea typeface="Courier New"/>
                <a:cs typeface="Courier New"/>
                <a:sym typeface="Courier New"/>
              </a:rPr>
              <a:t> (qbit b[n], qbit t[1])</a:t>
            </a:r>
          </a:p>
          <a:p>
            <a:pPr>
              <a:buFont typeface="Arial"/>
              <a:buNone/>
            </a:pPr>
            <a:r>
              <a:rPr lang="en-US" sz="1200" b="1" dirty="0" smtClean="0">
                <a:latin typeface="Courier New"/>
                <a:ea typeface="Courier New"/>
                <a:cs typeface="Courier New"/>
                <a:sym typeface="Courier New"/>
              </a:rPr>
              <a:t>{</a:t>
            </a:r>
          </a:p>
          <a:p>
            <a:pPr>
              <a:buFont typeface="Arial"/>
              <a:buNone/>
            </a:pPr>
            <a:r>
              <a:rPr lang="en-US" sz="1200" b="1" dirty="0"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-US" sz="1200" b="1" dirty="0" smtClean="0">
                <a:latin typeface="Courier New"/>
                <a:ea typeface="Courier New"/>
                <a:cs typeface="Courier New"/>
                <a:sym typeface="Courier New"/>
              </a:rPr>
              <a:t> .</a:t>
            </a:r>
          </a:p>
          <a:p>
            <a:pPr>
              <a:buFont typeface="Arial"/>
              <a:buNone/>
            </a:pPr>
            <a:r>
              <a:rPr lang="en-US" sz="1200" b="1" dirty="0" smtClean="0">
                <a:latin typeface="Courier New"/>
                <a:ea typeface="Courier New"/>
                <a:cs typeface="Courier New"/>
                <a:sym typeface="Courier New"/>
              </a:rPr>
              <a:t>  .</a:t>
            </a:r>
          </a:p>
          <a:p>
            <a:pPr>
              <a:buFont typeface="Arial"/>
              <a:buNone/>
            </a:pPr>
            <a:r>
              <a:rPr lang="en-US" sz="1200" b="1" dirty="0" smtClean="0">
                <a:latin typeface="Courier New"/>
                <a:ea typeface="Courier New"/>
                <a:cs typeface="Courier New"/>
                <a:sym typeface="Courier New"/>
              </a:rPr>
              <a:t>  CNOT</a:t>
            </a:r>
            <a:r>
              <a:rPr lang="en-US" sz="1200" b="1" dirty="0">
                <a:latin typeface="Courier New"/>
                <a:ea typeface="Courier New"/>
                <a:cs typeface="Courier New"/>
                <a:sym typeface="Courier New"/>
              </a:rPr>
              <a:t>(t[0], x[n-2]);</a:t>
            </a:r>
          </a:p>
          <a:p>
            <a:pPr>
              <a:buFont typeface="Arial"/>
              <a:buNone/>
            </a:pPr>
            <a:r>
              <a:rPr lang="en-US" sz="1200" b="1" dirty="0" smtClean="0">
                <a:latin typeface="Courier New"/>
                <a:ea typeface="Courier New"/>
                <a:cs typeface="Courier New"/>
                <a:sym typeface="Courier New"/>
              </a:rPr>
              <a:t>  .</a:t>
            </a:r>
          </a:p>
          <a:p>
            <a:pPr>
              <a:buFont typeface="Arial"/>
              <a:buNone/>
            </a:pPr>
            <a:r>
              <a:rPr lang="en-US" sz="1200" b="1" dirty="0"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-US" sz="1200" b="1" dirty="0" smtClean="0">
                <a:latin typeface="Courier New"/>
                <a:ea typeface="Courier New"/>
                <a:cs typeface="Courier New"/>
                <a:sym typeface="Courier New"/>
              </a:rPr>
              <a:t> .</a:t>
            </a:r>
            <a:endParaRPr lang="en-US" sz="1200" b="1" dirty="0">
              <a:latin typeface="Courier New"/>
              <a:ea typeface="Courier New"/>
              <a:cs typeface="Courier New"/>
              <a:sym typeface="Courier New"/>
            </a:endParaRPr>
          </a:p>
          <a:p>
            <a:pPr>
              <a:buFont typeface="Arial"/>
              <a:buNone/>
            </a:pPr>
            <a:r>
              <a:rPr lang="en-US" sz="1200" b="1" dirty="0" smtClean="0">
                <a:latin typeface="Courier New"/>
                <a:ea typeface="Courier New"/>
                <a:cs typeface="Courier New"/>
                <a:sym typeface="Courier New"/>
              </a:rPr>
              <a:t>}</a:t>
            </a:r>
          </a:p>
        </p:txBody>
      </p:sp>
      <p:cxnSp>
        <p:nvCxnSpPr>
          <p:cNvPr id="9" name="Shape 426"/>
          <p:cNvCxnSpPr>
            <a:stCxn id="6" idx="3"/>
            <a:endCxn id="7" idx="1"/>
          </p:cNvCxnSpPr>
          <p:nvPr/>
        </p:nvCxnSpPr>
        <p:spPr>
          <a:xfrm flipV="1">
            <a:off x="4437531" y="2331478"/>
            <a:ext cx="460307" cy="589976"/>
          </a:xfrm>
          <a:prstGeom prst="straightConnector1">
            <a:avLst/>
          </a:prstGeom>
          <a:noFill/>
          <a:ln w="12700" cap="flat" cmpd="sng">
            <a:solidFill>
              <a:srgbClr val="000000"/>
            </a:solidFill>
            <a:prstDash val="solid"/>
            <a:round/>
            <a:headEnd type="none" w="lg" len="lg"/>
            <a:tailEnd type="arrow" w="med" len="lg"/>
          </a:ln>
        </p:spPr>
      </p:cxnSp>
      <p:cxnSp>
        <p:nvCxnSpPr>
          <p:cNvPr id="12" name="Shape 426"/>
          <p:cNvCxnSpPr>
            <a:stCxn id="6" idx="3"/>
            <a:endCxn id="8" idx="1"/>
          </p:cNvCxnSpPr>
          <p:nvPr/>
        </p:nvCxnSpPr>
        <p:spPr>
          <a:xfrm>
            <a:off x="4437531" y="2921454"/>
            <a:ext cx="460307" cy="1050949"/>
          </a:xfrm>
          <a:prstGeom prst="straightConnector1">
            <a:avLst/>
          </a:prstGeom>
          <a:noFill/>
          <a:ln w="12700" cap="flat" cmpd="sng">
            <a:solidFill>
              <a:srgbClr val="000000"/>
            </a:solidFill>
            <a:prstDash val="solid"/>
            <a:round/>
            <a:headEnd type="none" w="lg" len="lg"/>
            <a:tailEnd type="arrow" w="med" len="lg"/>
          </a:ln>
        </p:spPr>
      </p:cxnSp>
      <p:sp>
        <p:nvSpPr>
          <p:cNvPr id="16" name="TextBox 15"/>
          <p:cNvSpPr txBox="1"/>
          <p:nvPr/>
        </p:nvSpPr>
        <p:spPr>
          <a:xfrm>
            <a:off x="3171152" y="1808802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4419002" y="2808831"/>
            <a:ext cx="52963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 smtClean="0">
                <a:solidFill>
                  <a:srgbClr val="008000"/>
                </a:solidFill>
              </a:rPr>
              <a:t>clone</a:t>
            </a:r>
            <a:endParaRPr lang="en-US" sz="1200" b="1" dirty="0">
              <a:solidFill>
                <a:srgbClr val="008000"/>
              </a:solidFill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146439" y="4127554"/>
            <a:ext cx="3794607" cy="1384995"/>
          </a:xfrm>
          <a:prstGeom prst="rect">
            <a:avLst/>
          </a:prstGeom>
          <a:noFill/>
          <a:ln>
            <a:solidFill>
              <a:schemeClr val="accent3">
                <a:lumMod val="50000"/>
              </a:schemeClr>
            </a:solidFill>
          </a:ln>
        </p:spPr>
        <p:txBody>
          <a:bodyPr wrap="square">
            <a:spAutoFit/>
          </a:bodyPr>
          <a:lstStyle/>
          <a:p>
            <a:pPr>
              <a:buFont typeface="Arial"/>
              <a:buNone/>
            </a:pPr>
            <a:r>
              <a:rPr lang="en-US" sz="1200" b="1" dirty="0" smtClean="0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module </a:t>
            </a:r>
            <a:r>
              <a:rPr lang="en-US" sz="1200" b="1" dirty="0" smtClean="0">
                <a:latin typeface="Courier New"/>
                <a:ea typeface="Courier New"/>
                <a:cs typeface="Courier New"/>
                <a:sym typeface="Courier New"/>
              </a:rPr>
              <a:t>main (qbit b[n], qbit t[1])</a:t>
            </a:r>
          </a:p>
          <a:p>
            <a:pPr>
              <a:buFont typeface="Arial"/>
              <a:buNone/>
            </a:pPr>
            <a:r>
              <a:rPr lang="en-US" sz="1200" b="1" dirty="0" smtClean="0">
                <a:latin typeface="Courier New"/>
                <a:ea typeface="Courier New"/>
                <a:cs typeface="Courier New"/>
                <a:sym typeface="Courier New"/>
              </a:rPr>
              <a:t>{</a:t>
            </a:r>
          </a:p>
          <a:p>
            <a:pPr>
              <a:buFont typeface="Arial"/>
              <a:buNone/>
            </a:pPr>
            <a:r>
              <a:rPr lang="en-US" sz="1200" b="1" dirty="0"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-US" sz="1200" b="1" dirty="0" smtClean="0">
                <a:latin typeface="Courier New"/>
                <a:ea typeface="Courier New"/>
                <a:cs typeface="Courier New"/>
                <a:sym typeface="Courier New"/>
              </a:rPr>
              <a:t> .</a:t>
            </a:r>
          </a:p>
          <a:p>
            <a:pPr>
              <a:buFont typeface="Arial"/>
              <a:buNone/>
            </a:pPr>
            <a:r>
              <a:rPr lang="en-US" sz="1200" b="1" dirty="0" smtClean="0">
                <a:latin typeface="Courier New"/>
                <a:ea typeface="Courier New"/>
                <a:cs typeface="Courier New"/>
                <a:sym typeface="Courier New"/>
              </a:rPr>
              <a:t>  </a:t>
            </a:r>
            <a:r>
              <a:rPr lang="en-US" sz="1200" b="1" dirty="0" smtClean="0">
                <a:solidFill>
                  <a:srgbClr val="FF6600"/>
                </a:solidFill>
                <a:latin typeface="Courier New"/>
                <a:ea typeface="Courier New"/>
                <a:cs typeface="Courier New"/>
                <a:sym typeface="Courier New"/>
              </a:rPr>
              <a:t>for</a:t>
            </a:r>
            <a:r>
              <a:rPr lang="en-US" sz="1200" b="1" dirty="0" smtClean="0">
                <a:solidFill>
                  <a:srgbClr val="BF9000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-US" sz="1200" b="1" dirty="0" smtClean="0">
                <a:latin typeface="Courier New"/>
                <a:ea typeface="Courier New"/>
                <a:cs typeface="Courier New"/>
                <a:sym typeface="Courier New"/>
              </a:rPr>
              <a:t>(</a:t>
            </a:r>
            <a:r>
              <a:rPr lang="en-US" sz="1200" b="1" dirty="0" err="1" smtClean="0">
                <a:latin typeface="Courier New"/>
                <a:ea typeface="Courier New"/>
                <a:cs typeface="Courier New"/>
                <a:sym typeface="Courier New"/>
              </a:rPr>
              <a:t>i</a:t>
            </a:r>
            <a:r>
              <a:rPr lang="en-US" sz="1200" b="1" dirty="0" smtClean="0">
                <a:latin typeface="Courier New"/>
                <a:ea typeface="Courier New"/>
                <a:cs typeface="Courier New"/>
                <a:sym typeface="Courier New"/>
              </a:rPr>
              <a:t>=0; </a:t>
            </a:r>
            <a:r>
              <a:rPr lang="en-US" sz="1200" b="1" dirty="0" err="1" smtClean="0">
                <a:latin typeface="Courier New"/>
                <a:ea typeface="Courier New"/>
                <a:cs typeface="Courier New"/>
                <a:sym typeface="Courier New"/>
              </a:rPr>
              <a:t>i</a:t>
            </a:r>
            <a:r>
              <a:rPr lang="en-US" sz="1200" b="1" dirty="0" smtClean="0">
                <a:latin typeface="Courier New"/>
                <a:ea typeface="Courier New"/>
                <a:cs typeface="Courier New"/>
                <a:sym typeface="Courier New"/>
              </a:rPr>
              <a:t>&lt;2; </a:t>
            </a:r>
            <a:r>
              <a:rPr lang="en-US" sz="1200" b="1" dirty="0" err="1" smtClean="0">
                <a:latin typeface="Courier New"/>
                <a:ea typeface="Courier New"/>
                <a:cs typeface="Courier New"/>
                <a:sym typeface="Courier New"/>
              </a:rPr>
              <a:t>i</a:t>
            </a:r>
            <a:r>
              <a:rPr lang="en-US" sz="1200" b="1" dirty="0" smtClean="0">
                <a:latin typeface="Courier New"/>
                <a:ea typeface="Courier New"/>
                <a:cs typeface="Courier New"/>
                <a:sym typeface="Courier New"/>
              </a:rPr>
              <a:t>++)</a:t>
            </a:r>
          </a:p>
          <a:p>
            <a:pPr>
              <a:buFont typeface="Arial"/>
              <a:buNone/>
            </a:pPr>
            <a:r>
              <a:rPr lang="en-US" sz="1200" b="1" dirty="0">
                <a:latin typeface="Courier New"/>
                <a:ea typeface="Courier New"/>
                <a:cs typeface="Courier New"/>
                <a:sym typeface="Courier New"/>
              </a:rPr>
              <a:t>	</a:t>
            </a:r>
            <a:r>
              <a:rPr lang="en-US" sz="1200" b="1" dirty="0" smtClean="0">
                <a:latin typeface="Courier New"/>
                <a:ea typeface="Courier New"/>
                <a:cs typeface="Courier New"/>
                <a:sym typeface="Courier New"/>
              </a:rPr>
              <a:t>EQxMark(</a:t>
            </a:r>
            <a:r>
              <a:rPr lang="en-US" sz="1200" b="1" dirty="0" err="1" smtClean="0">
                <a:latin typeface="Courier New"/>
                <a:ea typeface="Courier New"/>
                <a:cs typeface="Courier New"/>
                <a:sym typeface="Courier New"/>
              </a:rPr>
              <a:t>b,t,</a:t>
            </a:r>
            <a:r>
              <a:rPr lang="en-US" sz="1200" b="1" dirty="0" err="1" smtClean="0">
                <a:solidFill>
                  <a:srgbClr val="FF0000"/>
                </a:solidFill>
                <a:latin typeface="Courier New"/>
                <a:ea typeface="Courier New"/>
                <a:cs typeface="Courier New"/>
                <a:sym typeface="Courier New"/>
              </a:rPr>
              <a:t>i</a:t>
            </a:r>
            <a:r>
              <a:rPr lang="en-US" sz="1200" b="1" dirty="0" smtClean="0">
                <a:latin typeface="Courier New"/>
                <a:ea typeface="Courier New"/>
                <a:cs typeface="Courier New"/>
                <a:sym typeface="Courier New"/>
              </a:rPr>
              <a:t>);</a:t>
            </a:r>
          </a:p>
          <a:p>
            <a:pPr>
              <a:buFont typeface="Arial"/>
              <a:buNone/>
            </a:pPr>
            <a:r>
              <a:rPr lang="en-US" sz="1200" b="1" dirty="0"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-US" sz="1200" b="1" dirty="0" smtClean="0">
                <a:latin typeface="Courier New"/>
                <a:ea typeface="Courier New"/>
                <a:cs typeface="Courier New"/>
                <a:sym typeface="Courier New"/>
              </a:rPr>
              <a:t> .</a:t>
            </a:r>
            <a:endParaRPr lang="en-US" sz="1200" b="1" dirty="0">
              <a:latin typeface="Courier New"/>
              <a:ea typeface="Courier New"/>
              <a:cs typeface="Courier New"/>
              <a:sym typeface="Courier New"/>
            </a:endParaRPr>
          </a:p>
          <a:p>
            <a:pPr>
              <a:buFont typeface="Arial"/>
              <a:buNone/>
            </a:pPr>
            <a:r>
              <a:rPr lang="en-US" sz="1200" b="1" dirty="0" smtClean="0">
                <a:latin typeface="Courier New"/>
                <a:ea typeface="Courier New"/>
                <a:cs typeface="Courier New"/>
                <a:sym typeface="Courier New"/>
              </a:rPr>
              <a:t>}</a:t>
            </a:r>
          </a:p>
        </p:txBody>
      </p:sp>
      <p:sp>
        <p:nvSpPr>
          <p:cNvPr id="24" name="Rectangle 23"/>
          <p:cNvSpPr/>
          <p:nvPr/>
        </p:nvSpPr>
        <p:spPr>
          <a:xfrm>
            <a:off x="4879882" y="4796914"/>
            <a:ext cx="3818327" cy="1384995"/>
          </a:xfrm>
          <a:prstGeom prst="rect">
            <a:avLst/>
          </a:prstGeom>
          <a:noFill/>
          <a:ln>
            <a:solidFill>
              <a:schemeClr val="accent3">
                <a:lumMod val="50000"/>
              </a:schemeClr>
            </a:solidFill>
          </a:ln>
        </p:spPr>
        <p:txBody>
          <a:bodyPr wrap="square">
            <a:spAutoFit/>
          </a:bodyPr>
          <a:lstStyle/>
          <a:p>
            <a:pPr>
              <a:buFont typeface="Arial"/>
              <a:buNone/>
            </a:pPr>
            <a:r>
              <a:rPr lang="en-US" sz="1200" b="1" dirty="0" smtClean="0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module </a:t>
            </a:r>
            <a:r>
              <a:rPr lang="en-US" sz="1200" b="1" dirty="0" smtClean="0">
                <a:latin typeface="Courier New"/>
                <a:ea typeface="Courier New"/>
                <a:cs typeface="Courier New"/>
                <a:sym typeface="Courier New"/>
              </a:rPr>
              <a:t>main (qbit b[n], qbit t[1])</a:t>
            </a:r>
          </a:p>
          <a:p>
            <a:pPr>
              <a:buFont typeface="Arial"/>
              <a:buNone/>
            </a:pPr>
            <a:r>
              <a:rPr lang="en-US" sz="1200" b="1" dirty="0" smtClean="0">
                <a:latin typeface="Courier New"/>
                <a:ea typeface="Courier New"/>
                <a:cs typeface="Courier New"/>
                <a:sym typeface="Courier New"/>
              </a:rPr>
              <a:t>{</a:t>
            </a:r>
          </a:p>
          <a:p>
            <a:pPr>
              <a:buFont typeface="Arial"/>
              <a:buNone/>
            </a:pPr>
            <a:r>
              <a:rPr lang="en-US" sz="1200" b="1" dirty="0"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-US" sz="1200" b="1" dirty="0" smtClean="0">
                <a:latin typeface="Courier New"/>
                <a:ea typeface="Courier New"/>
                <a:cs typeface="Courier New"/>
                <a:sym typeface="Courier New"/>
              </a:rPr>
              <a:t> .</a:t>
            </a:r>
          </a:p>
          <a:p>
            <a:pPr>
              <a:buFont typeface="Arial"/>
              <a:buNone/>
            </a:pPr>
            <a:r>
              <a:rPr lang="en-US" sz="1200" b="1" dirty="0" smtClean="0">
                <a:latin typeface="Courier New"/>
                <a:ea typeface="Courier New"/>
                <a:cs typeface="Courier New"/>
                <a:sym typeface="Courier New"/>
              </a:rPr>
              <a:t>  </a:t>
            </a:r>
            <a:r>
              <a:rPr lang="en-US" sz="1200" b="1" dirty="0" err="1" smtClean="0">
                <a:latin typeface="Courier New"/>
                <a:ea typeface="Courier New"/>
                <a:cs typeface="Courier New"/>
                <a:sym typeface="Courier New"/>
              </a:rPr>
              <a:t>EQxMark</a:t>
            </a:r>
            <a:r>
              <a:rPr lang="en-US" sz="1200" b="1" dirty="0" smtClean="0">
                <a:latin typeface="Courier New"/>
                <a:ea typeface="Courier New"/>
                <a:cs typeface="Courier New"/>
                <a:sym typeface="Courier New"/>
              </a:rPr>
              <a:t>(b,t,</a:t>
            </a:r>
            <a:r>
              <a:rPr lang="en-US" sz="1200" b="1" dirty="0" smtClean="0">
                <a:solidFill>
                  <a:srgbClr val="FF0000"/>
                </a:solidFill>
                <a:latin typeface="Courier New"/>
                <a:ea typeface="Courier New"/>
                <a:cs typeface="Courier New"/>
                <a:sym typeface="Courier New"/>
              </a:rPr>
              <a:t>0</a:t>
            </a:r>
            <a:r>
              <a:rPr lang="en-US" sz="1200" b="1" dirty="0" smtClean="0">
                <a:latin typeface="Courier New"/>
                <a:ea typeface="Courier New"/>
                <a:cs typeface="Courier New"/>
                <a:sym typeface="Courier New"/>
              </a:rPr>
              <a:t>);</a:t>
            </a:r>
          </a:p>
          <a:p>
            <a:pPr>
              <a:buFont typeface="Arial"/>
              <a:buNone/>
            </a:pPr>
            <a:r>
              <a:rPr lang="en-US" sz="1200" b="1" dirty="0" smtClean="0">
                <a:latin typeface="Courier New"/>
                <a:ea typeface="Courier New"/>
                <a:cs typeface="Courier New"/>
                <a:sym typeface="Courier New"/>
              </a:rPr>
              <a:t>  </a:t>
            </a:r>
            <a:r>
              <a:rPr lang="en-US" sz="1200" b="1" dirty="0" err="1" smtClean="0">
                <a:latin typeface="Courier New"/>
                <a:ea typeface="Courier New"/>
                <a:cs typeface="Courier New"/>
                <a:sym typeface="Courier New"/>
              </a:rPr>
              <a:t>EQxMark</a:t>
            </a:r>
            <a:r>
              <a:rPr lang="en-US" sz="1200" b="1" dirty="0" smtClean="0">
                <a:latin typeface="Courier New"/>
                <a:ea typeface="Courier New"/>
                <a:cs typeface="Courier New"/>
                <a:sym typeface="Courier New"/>
              </a:rPr>
              <a:t>(b,t,</a:t>
            </a:r>
            <a:r>
              <a:rPr lang="en-US" sz="1200" b="1" dirty="0" smtClean="0">
                <a:solidFill>
                  <a:srgbClr val="FF0000"/>
                </a:solidFill>
                <a:latin typeface="Courier New"/>
                <a:ea typeface="Courier New"/>
                <a:cs typeface="Courier New"/>
                <a:sym typeface="Courier New"/>
              </a:rPr>
              <a:t>1</a:t>
            </a:r>
            <a:r>
              <a:rPr lang="en-US" sz="1200" b="1" dirty="0" smtClean="0">
                <a:latin typeface="Courier New"/>
                <a:ea typeface="Courier New"/>
                <a:cs typeface="Courier New"/>
                <a:sym typeface="Courier New"/>
              </a:rPr>
              <a:t>);</a:t>
            </a:r>
          </a:p>
          <a:p>
            <a:pPr>
              <a:buFont typeface="Arial"/>
              <a:buNone/>
            </a:pPr>
            <a:r>
              <a:rPr lang="en-US" sz="1200" b="1" dirty="0"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-US" sz="1200" b="1" dirty="0" smtClean="0">
                <a:latin typeface="Courier New"/>
                <a:ea typeface="Courier New"/>
                <a:cs typeface="Courier New"/>
                <a:sym typeface="Courier New"/>
              </a:rPr>
              <a:t> .</a:t>
            </a:r>
            <a:endParaRPr lang="en-US" sz="1200" b="1" dirty="0">
              <a:latin typeface="Courier New"/>
              <a:ea typeface="Courier New"/>
              <a:cs typeface="Courier New"/>
              <a:sym typeface="Courier New"/>
            </a:endParaRPr>
          </a:p>
          <a:p>
            <a:pPr>
              <a:buFont typeface="Arial"/>
              <a:buNone/>
            </a:pPr>
            <a:r>
              <a:rPr lang="en-US" sz="1200" b="1" dirty="0" smtClean="0">
                <a:latin typeface="Courier New"/>
                <a:ea typeface="Courier New"/>
                <a:cs typeface="Courier New"/>
                <a:sym typeface="Courier New"/>
              </a:rPr>
              <a:t>}</a:t>
            </a:r>
          </a:p>
        </p:txBody>
      </p:sp>
      <p:cxnSp>
        <p:nvCxnSpPr>
          <p:cNvPr id="18" name="Shape 426"/>
          <p:cNvCxnSpPr>
            <a:stCxn id="23" idx="3"/>
            <a:endCxn id="24" idx="1"/>
          </p:cNvCxnSpPr>
          <p:nvPr/>
        </p:nvCxnSpPr>
        <p:spPr>
          <a:xfrm>
            <a:off x="3941046" y="4820052"/>
            <a:ext cx="938836" cy="669360"/>
          </a:xfrm>
          <a:prstGeom prst="straightConnector1">
            <a:avLst/>
          </a:prstGeom>
          <a:noFill/>
          <a:ln w="12700" cap="flat" cmpd="sng">
            <a:solidFill>
              <a:srgbClr val="000000"/>
            </a:solidFill>
            <a:prstDash val="solid"/>
            <a:round/>
            <a:headEnd type="none" w="lg" len="lg"/>
            <a:tailEnd type="arrow" w="med" len="lg"/>
          </a:ln>
        </p:spPr>
      </p:cxnSp>
      <p:sp>
        <p:nvSpPr>
          <p:cNvPr id="21" name="TextBox 20"/>
          <p:cNvSpPr txBox="1"/>
          <p:nvPr/>
        </p:nvSpPr>
        <p:spPr>
          <a:xfrm>
            <a:off x="4025067" y="5190444"/>
            <a:ext cx="56938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 smtClean="0">
                <a:solidFill>
                  <a:srgbClr val="008000"/>
                </a:solidFill>
              </a:rPr>
              <a:t>unroll</a:t>
            </a:r>
            <a:endParaRPr lang="en-US" sz="1200" b="1" dirty="0">
              <a:solidFill>
                <a:srgbClr val="008000"/>
              </a:solidFill>
            </a:endParaRPr>
          </a:p>
        </p:txBody>
      </p:sp>
      <p:cxnSp>
        <p:nvCxnSpPr>
          <p:cNvPr id="14" name="Curved Connector 13"/>
          <p:cNvCxnSpPr>
            <a:stCxn id="24" idx="3"/>
            <a:endCxn id="8" idx="3"/>
          </p:cNvCxnSpPr>
          <p:nvPr/>
        </p:nvCxnSpPr>
        <p:spPr>
          <a:xfrm flipH="1" flipV="1">
            <a:off x="8696965" y="3972403"/>
            <a:ext cx="1244" cy="1517009"/>
          </a:xfrm>
          <a:prstGeom prst="curvedConnector3">
            <a:avLst>
              <a:gd name="adj1" fmla="val -18376206"/>
            </a:avLst>
          </a:prstGeom>
          <a:ln w="9525" cmpd="sng">
            <a:solidFill>
              <a:schemeClr val="tx1"/>
            </a:solidFill>
            <a:tailEnd type="stealth" w="sm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Curved Connector 25"/>
          <p:cNvCxnSpPr>
            <a:stCxn id="24" idx="3"/>
            <a:endCxn id="7" idx="3"/>
          </p:cNvCxnSpPr>
          <p:nvPr/>
        </p:nvCxnSpPr>
        <p:spPr>
          <a:xfrm flipH="1" flipV="1">
            <a:off x="8692445" y="2331478"/>
            <a:ext cx="5764" cy="3157934"/>
          </a:xfrm>
          <a:prstGeom prst="curvedConnector3">
            <a:avLst>
              <a:gd name="adj1" fmla="val -3965996"/>
            </a:avLst>
          </a:prstGeom>
          <a:ln w="9525" cmpd="sng">
            <a:solidFill>
              <a:schemeClr val="tx1"/>
            </a:solidFill>
            <a:tailEnd type="stealth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>
            <a:off x="7769415" y="3360897"/>
            <a:ext cx="13708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 smtClean="0">
                <a:solidFill>
                  <a:srgbClr val="008000"/>
                </a:solidFill>
              </a:rPr>
              <a:t>inter-procedural constant propagation</a:t>
            </a:r>
            <a:endParaRPr lang="en-US" sz="1200" b="1" dirty="0">
              <a:solidFill>
                <a:srgbClr val="008000"/>
              </a:solidFill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4880284" y="5346690"/>
            <a:ext cx="3810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/>
              <a:buNone/>
            </a:pPr>
            <a:r>
              <a:rPr lang="en-US" sz="1200" b="1" dirty="0"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-US" sz="1200" b="1" dirty="0" smtClean="0"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-US" sz="1200" b="1" strike="sngStrike" dirty="0" err="1" smtClean="0">
                <a:latin typeface="Courier New"/>
                <a:ea typeface="Courier New"/>
                <a:cs typeface="Courier New"/>
                <a:sym typeface="Courier New"/>
              </a:rPr>
              <a:t>EQxMark</a:t>
            </a:r>
            <a:r>
              <a:rPr lang="en-US" sz="1200" b="1" strike="sngStrike" dirty="0">
                <a:latin typeface="Courier New"/>
                <a:ea typeface="Courier New"/>
                <a:cs typeface="Courier New"/>
                <a:sym typeface="Courier New"/>
              </a:rPr>
              <a:t>(b,t,</a:t>
            </a:r>
            <a:r>
              <a:rPr lang="en-US" sz="1200" b="1" strike="sngStrike" dirty="0">
                <a:solidFill>
                  <a:srgbClr val="FF0000"/>
                </a:solidFill>
                <a:latin typeface="Courier New"/>
                <a:ea typeface="Courier New"/>
                <a:cs typeface="Courier New"/>
                <a:sym typeface="Courier New"/>
              </a:rPr>
              <a:t>0</a:t>
            </a:r>
            <a:r>
              <a:rPr lang="en-US" sz="1200" b="1" strike="sngStrike" dirty="0">
                <a:latin typeface="Courier New"/>
                <a:ea typeface="Courier New"/>
                <a:cs typeface="Courier New"/>
                <a:sym typeface="Courier New"/>
              </a:rPr>
              <a:t>)</a:t>
            </a:r>
            <a:r>
              <a:rPr lang="en-US" sz="1200" b="1" strike="sngStrike" dirty="0" smtClean="0">
                <a:latin typeface="Courier New"/>
                <a:ea typeface="Courier New"/>
                <a:cs typeface="Courier New"/>
                <a:sym typeface="Courier New"/>
              </a:rPr>
              <a:t>;</a:t>
            </a:r>
            <a:r>
              <a:rPr lang="en-US" sz="1200" b="1" dirty="0" smtClean="0">
                <a:latin typeface="Courier New"/>
                <a:ea typeface="Courier New"/>
                <a:cs typeface="Courier New"/>
                <a:sym typeface="Courier New"/>
              </a:rPr>
              <a:t>  EQxMark_</a:t>
            </a:r>
            <a:r>
              <a:rPr lang="en-US" sz="1200" b="1" dirty="0" smtClean="0">
                <a:solidFill>
                  <a:srgbClr val="FF0000"/>
                </a:solidFill>
                <a:latin typeface="Courier New"/>
                <a:ea typeface="Courier New"/>
                <a:cs typeface="Courier New"/>
                <a:sym typeface="Courier New"/>
              </a:rPr>
              <a:t>0</a:t>
            </a:r>
            <a:r>
              <a:rPr lang="en-US" sz="1200" b="1" dirty="0">
                <a:latin typeface="Courier New"/>
                <a:ea typeface="Courier New"/>
                <a:cs typeface="Courier New"/>
                <a:sym typeface="Courier New"/>
              </a:rPr>
              <a:t>(</a:t>
            </a:r>
            <a:r>
              <a:rPr lang="en-US" sz="1200" b="1" dirty="0" err="1">
                <a:latin typeface="Courier New"/>
                <a:ea typeface="Courier New"/>
                <a:cs typeface="Courier New"/>
                <a:sym typeface="Courier New"/>
              </a:rPr>
              <a:t>b,t</a:t>
            </a:r>
            <a:r>
              <a:rPr lang="en-US" sz="1200" b="1" dirty="0">
                <a:latin typeface="Courier New"/>
                <a:ea typeface="Courier New"/>
                <a:cs typeface="Courier New"/>
                <a:sym typeface="Courier New"/>
              </a:rPr>
              <a:t>);</a:t>
            </a:r>
          </a:p>
          <a:p>
            <a:pPr>
              <a:buFont typeface="Arial"/>
              <a:buNone/>
            </a:pPr>
            <a:r>
              <a:rPr lang="en-US" sz="1200" b="1" dirty="0">
                <a:latin typeface="Courier New"/>
                <a:ea typeface="Courier New"/>
                <a:cs typeface="Courier New"/>
                <a:sym typeface="Courier New"/>
              </a:rPr>
              <a:t>  </a:t>
            </a:r>
            <a:r>
              <a:rPr lang="en-US" sz="1200" b="1" strike="sngStrike" dirty="0" err="1">
                <a:latin typeface="Courier New"/>
                <a:ea typeface="Courier New"/>
                <a:cs typeface="Courier New"/>
                <a:sym typeface="Courier New"/>
              </a:rPr>
              <a:t>EQxMark</a:t>
            </a:r>
            <a:r>
              <a:rPr lang="en-US" sz="1200" b="1" strike="sngStrike" dirty="0">
                <a:latin typeface="Courier New"/>
                <a:ea typeface="Courier New"/>
                <a:cs typeface="Courier New"/>
                <a:sym typeface="Courier New"/>
              </a:rPr>
              <a:t>(b,t,</a:t>
            </a:r>
            <a:r>
              <a:rPr lang="en-US" sz="1200" b="1" strike="sngStrike" dirty="0">
                <a:solidFill>
                  <a:srgbClr val="FF0000"/>
                </a:solidFill>
                <a:latin typeface="Courier New"/>
                <a:ea typeface="Courier New"/>
                <a:cs typeface="Courier New"/>
                <a:sym typeface="Courier New"/>
              </a:rPr>
              <a:t>1</a:t>
            </a:r>
            <a:r>
              <a:rPr lang="en-US" sz="1200" b="1" strike="sngStrike" dirty="0">
                <a:latin typeface="Courier New"/>
                <a:ea typeface="Courier New"/>
                <a:cs typeface="Courier New"/>
                <a:sym typeface="Courier New"/>
              </a:rPr>
              <a:t>);</a:t>
            </a:r>
            <a:r>
              <a:rPr lang="en-US" sz="1200" b="1" dirty="0"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-US" sz="1200" b="1" dirty="0" smtClean="0">
                <a:latin typeface="Courier New"/>
                <a:ea typeface="Courier New"/>
                <a:cs typeface="Courier New"/>
                <a:sym typeface="Courier New"/>
              </a:rPr>
              <a:t> EQxMark_</a:t>
            </a:r>
            <a:r>
              <a:rPr lang="en-US" sz="1200" b="1" dirty="0" smtClean="0">
                <a:solidFill>
                  <a:srgbClr val="FF0000"/>
                </a:solidFill>
                <a:latin typeface="Courier New"/>
                <a:ea typeface="Courier New"/>
                <a:cs typeface="Courier New"/>
                <a:sym typeface="Courier New"/>
              </a:rPr>
              <a:t>1</a:t>
            </a:r>
            <a:r>
              <a:rPr lang="en-US" sz="1200" b="1" dirty="0">
                <a:latin typeface="Courier New"/>
                <a:ea typeface="Courier New"/>
                <a:cs typeface="Courier New"/>
                <a:sym typeface="Courier New"/>
              </a:rPr>
              <a:t>(</a:t>
            </a:r>
            <a:r>
              <a:rPr lang="en-US" sz="1200" b="1" dirty="0" err="1">
                <a:latin typeface="Courier New"/>
                <a:ea typeface="Courier New"/>
                <a:cs typeface="Courier New"/>
                <a:sym typeface="Courier New"/>
              </a:rPr>
              <a:t>b,t</a:t>
            </a:r>
            <a:r>
              <a:rPr lang="en-US" sz="1200" b="1" dirty="0">
                <a:latin typeface="Courier New"/>
                <a:ea typeface="Courier New"/>
                <a:cs typeface="Courier New"/>
                <a:sym typeface="Courier New"/>
              </a:rPr>
              <a:t>);</a:t>
            </a:r>
            <a:endParaRPr lang="en-US" sz="1200" dirty="0"/>
          </a:p>
        </p:txBody>
      </p:sp>
      <p:sp>
        <p:nvSpPr>
          <p:cNvPr id="22" name="Title 1"/>
          <p:cNvSpPr txBox="1">
            <a:spLocks/>
          </p:cNvSpPr>
          <p:nvPr/>
        </p:nvSpPr>
        <p:spPr>
          <a:xfrm>
            <a:off x="272136" y="274638"/>
            <a:ext cx="8565717" cy="867026"/>
          </a:xfrm>
          <a:prstGeom prst="rect">
            <a:avLst/>
          </a:prstGeom>
        </p:spPr>
        <p:txBody>
          <a:bodyPr>
            <a:normAutofit fontScale="97500"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Classical Control Resolution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83226736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allAtOnce" animBg="1"/>
      <p:bldP spid="7" grpId="0" build="allAtOnce" animBg="1"/>
      <p:bldP spid="8" grpId="0" build="allAtOnce" animBg="1"/>
      <p:bldP spid="20" grpId="0"/>
      <p:bldP spid="23" grpId="0" build="allAtOnce" animBg="1"/>
      <p:bldP spid="24" grpId="0" build="allAtOnce" animBg="1"/>
      <p:bldP spid="21" grpId="0"/>
      <p:bldP spid="29" grpId="0"/>
      <p:bldP spid="31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1013" y="274638"/>
            <a:ext cx="8500923" cy="1143000"/>
          </a:xfrm>
        </p:spPr>
        <p:txBody>
          <a:bodyPr>
            <a:normAutofit fontScale="90000"/>
          </a:bodyPr>
          <a:lstStyle/>
          <a:p>
            <a:r>
              <a:rPr lang="en-US" dirty="0"/>
              <a:t>Pass-</a:t>
            </a:r>
            <a:r>
              <a:rPr lang="en-US" dirty="0" smtClean="0"/>
              <a:t>Driven vs. Instrumentation</a:t>
            </a:r>
            <a:r>
              <a:rPr lang="en-US" dirty="0"/>
              <a:t>-Driven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b="1" dirty="0" smtClean="0"/>
              <a:t>Pass-Driven:</a:t>
            </a:r>
          </a:p>
          <a:p>
            <a:pPr lvl="1"/>
            <a:r>
              <a:rPr lang="en-US" dirty="0">
                <a:solidFill>
                  <a:srgbClr val="FF0000"/>
                </a:solidFill>
              </a:rPr>
              <a:t>Loop unrolling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Procedure Cloning</a:t>
            </a:r>
            <a:endParaRPr lang="en-US" dirty="0">
              <a:solidFill>
                <a:srgbClr val="FF0000"/>
              </a:solidFill>
            </a:endParaRPr>
          </a:p>
          <a:p>
            <a:pPr lvl="1"/>
            <a:r>
              <a:rPr lang="en-US" dirty="0">
                <a:solidFill>
                  <a:srgbClr val="FF0000"/>
                </a:solidFill>
              </a:rPr>
              <a:t>Inter-procedural Constant </a:t>
            </a:r>
            <a:r>
              <a:rPr lang="en-US" dirty="0" smtClean="0">
                <a:solidFill>
                  <a:srgbClr val="FF0000"/>
                </a:solidFill>
              </a:rPr>
              <a:t>Propagation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 smtClean="0"/>
              <a:t>or Instrumentation-Driven:</a:t>
            </a:r>
          </a:p>
          <a:p>
            <a:pPr lvl="1"/>
            <a:r>
              <a:rPr lang="en-US" dirty="0" smtClean="0"/>
              <a:t>Leveraging the dual nature of quantum programs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Instrument code </a:t>
            </a:r>
            <a:r>
              <a:rPr lang="en-US" dirty="0" smtClean="0"/>
              <a:t>such that a fast classical processor executes through the classical portion, </a:t>
            </a:r>
            <a:r>
              <a:rPr lang="en-US" dirty="0" smtClean="0">
                <a:solidFill>
                  <a:srgbClr val="FF0000"/>
                </a:solidFill>
              </a:rPr>
              <a:t>collecting information</a:t>
            </a:r>
            <a:r>
              <a:rPr lang="en-US" dirty="0" smtClean="0"/>
              <a:t> regarding the quantum portion</a:t>
            </a:r>
          </a:p>
          <a:p>
            <a:pPr lvl="1"/>
            <a:r>
              <a:rPr lang="en-US" dirty="0" smtClean="0"/>
              <a:t>Further speed-up by </a:t>
            </a:r>
            <a:r>
              <a:rPr lang="en-US" dirty="0" smtClean="0">
                <a:solidFill>
                  <a:srgbClr val="FF0000"/>
                </a:solidFill>
              </a:rPr>
              <a:t>memoizing</a:t>
            </a:r>
            <a:r>
              <a:rPr lang="en-US" dirty="0" smtClean="0"/>
              <a:t> same module calls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2DF33B-4B92-614B-A726-7E0354E8DDA6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14793918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The Instrumentation-Driven </a:t>
            </a:r>
            <a:br>
              <a:rPr lang="en-US" dirty="0" smtClean="0"/>
            </a:br>
            <a:r>
              <a:rPr lang="en-US" dirty="0" smtClean="0"/>
              <a:t>Approach Scales Better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2DF33B-4B92-614B-A726-7E0354E8DDA6}" type="slidenum">
              <a:rPr lang="en-US" smtClean="0"/>
              <a:pPr/>
              <a:t>12</a:t>
            </a:fld>
            <a:endParaRPr lang="en-US"/>
          </a:p>
        </p:txBody>
      </p:sp>
      <p:grpSp>
        <p:nvGrpSpPr>
          <p:cNvPr id="5" name="Group 4"/>
          <p:cNvGrpSpPr/>
          <p:nvPr/>
        </p:nvGrpSpPr>
        <p:grpSpPr>
          <a:xfrm>
            <a:off x="270235" y="1215898"/>
            <a:ext cx="8674471" cy="5092688"/>
            <a:chOff x="175651" y="1215898"/>
            <a:chExt cx="8674471" cy="5092688"/>
          </a:xfrm>
        </p:grpSpPr>
        <p:sp>
          <p:nvSpPr>
            <p:cNvPr id="13" name="Freeform 12"/>
            <p:cNvSpPr/>
            <p:nvPr/>
          </p:nvSpPr>
          <p:spPr>
            <a:xfrm>
              <a:off x="1068847" y="3236517"/>
              <a:ext cx="158821" cy="125151"/>
            </a:xfrm>
            <a:custGeom>
              <a:avLst/>
              <a:gdLst>
                <a:gd name="connsiteX0" fmla="*/ 0 w 330200"/>
                <a:gd name="connsiteY0" fmla="*/ 304800 h 304800"/>
                <a:gd name="connsiteX1" fmla="*/ 38100 w 330200"/>
                <a:gd name="connsiteY1" fmla="*/ 241300 h 304800"/>
                <a:gd name="connsiteX2" fmla="*/ 63500 w 330200"/>
                <a:gd name="connsiteY2" fmla="*/ 190500 h 304800"/>
                <a:gd name="connsiteX3" fmla="*/ 101600 w 330200"/>
                <a:gd name="connsiteY3" fmla="*/ 177800 h 304800"/>
                <a:gd name="connsiteX4" fmla="*/ 114300 w 330200"/>
                <a:gd name="connsiteY4" fmla="*/ 139700 h 304800"/>
                <a:gd name="connsiteX5" fmla="*/ 177800 w 330200"/>
                <a:gd name="connsiteY5" fmla="*/ 190500 h 304800"/>
                <a:gd name="connsiteX6" fmla="*/ 215900 w 330200"/>
                <a:gd name="connsiteY6" fmla="*/ 203200 h 304800"/>
                <a:gd name="connsiteX7" fmla="*/ 254000 w 330200"/>
                <a:gd name="connsiteY7" fmla="*/ 177800 h 304800"/>
                <a:gd name="connsiteX8" fmla="*/ 266700 w 330200"/>
                <a:gd name="connsiteY8" fmla="*/ 139700 h 304800"/>
                <a:gd name="connsiteX9" fmla="*/ 292100 w 330200"/>
                <a:gd name="connsiteY9" fmla="*/ 101600 h 304800"/>
                <a:gd name="connsiteX10" fmla="*/ 317500 w 330200"/>
                <a:gd name="connsiteY10" fmla="*/ 25400 h 304800"/>
                <a:gd name="connsiteX11" fmla="*/ 330200 w 330200"/>
                <a:gd name="connsiteY11" fmla="*/ 0 h 304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330200" h="304800">
                  <a:moveTo>
                    <a:pt x="0" y="304800"/>
                  </a:moveTo>
                  <a:cubicBezTo>
                    <a:pt x="12700" y="283633"/>
                    <a:pt x="26112" y="262878"/>
                    <a:pt x="38100" y="241300"/>
                  </a:cubicBezTo>
                  <a:cubicBezTo>
                    <a:pt x="47294" y="224750"/>
                    <a:pt x="50113" y="203887"/>
                    <a:pt x="63500" y="190500"/>
                  </a:cubicBezTo>
                  <a:cubicBezTo>
                    <a:pt x="72966" y="181034"/>
                    <a:pt x="88900" y="182033"/>
                    <a:pt x="101600" y="177800"/>
                  </a:cubicBezTo>
                  <a:cubicBezTo>
                    <a:pt x="105833" y="165100"/>
                    <a:pt x="102326" y="145687"/>
                    <a:pt x="114300" y="139700"/>
                  </a:cubicBezTo>
                  <a:cubicBezTo>
                    <a:pt x="148677" y="122511"/>
                    <a:pt x="165729" y="180843"/>
                    <a:pt x="177800" y="190500"/>
                  </a:cubicBezTo>
                  <a:cubicBezTo>
                    <a:pt x="188253" y="198863"/>
                    <a:pt x="203200" y="198967"/>
                    <a:pt x="215900" y="203200"/>
                  </a:cubicBezTo>
                  <a:cubicBezTo>
                    <a:pt x="228600" y="194733"/>
                    <a:pt x="244465" y="189719"/>
                    <a:pt x="254000" y="177800"/>
                  </a:cubicBezTo>
                  <a:cubicBezTo>
                    <a:pt x="262363" y="167347"/>
                    <a:pt x="260713" y="151674"/>
                    <a:pt x="266700" y="139700"/>
                  </a:cubicBezTo>
                  <a:cubicBezTo>
                    <a:pt x="273526" y="126048"/>
                    <a:pt x="285901" y="115548"/>
                    <a:pt x="292100" y="101600"/>
                  </a:cubicBezTo>
                  <a:cubicBezTo>
                    <a:pt x="302974" y="77134"/>
                    <a:pt x="305526" y="49347"/>
                    <a:pt x="317500" y="25400"/>
                  </a:cubicBezTo>
                  <a:lnTo>
                    <a:pt x="330200" y="0"/>
                  </a:lnTo>
                </a:path>
              </a:pathLst>
            </a:custGeom>
            <a:ln cap="flat">
              <a:solidFill>
                <a:schemeClr val="tx1"/>
              </a:solidFill>
              <a:prstDash val="sysDot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>
              <a:lvl1pPr marL="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/>
              <a:endParaRPr lang="en-US" sz="1050"/>
            </a:p>
          </p:txBody>
        </p:sp>
        <p:sp>
          <p:nvSpPr>
            <p:cNvPr id="14" name="Freeform 13"/>
            <p:cNvSpPr/>
            <p:nvPr/>
          </p:nvSpPr>
          <p:spPr>
            <a:xfrm>
              <a:off x="6339803" y="3242686"/>
              <a:ext cx="180981" cy="161518"/>
            </a:xfrm>
            <a:custGeom>
              <a:avLst/>
              <a:gdLst>
                <a:gd name="connsiteX0" fmla="*/ 0 w 330200"/>
                <a:gd name="connsiteY0" fmla="*/ 304800 h 304800"/>
                <a:gd name="connsiteX1" fmla="*/ 38100 w 330200"/>
                <a:gd name="connsiteY1" fmla="*/ 241300 h 304800"/>
                <a:gd name="connsiteX2" fmla="*/ 63500 w 330200"/>
                <a:gd name="connsiteY2" fmla="*/ 190500 h 304800"/>
                <a:gd name="connsiteX3" fmla="*/ 101600 w 330200"/>
                <a:gd name="connsiteY3" fmla="*/ 177800 h 304800"/>
                <a:gd name="connsiteX4" fmla="*/ 114300 w 330200"/>
                <a:gd name="connsiteY4" fmla="*/ 139700 h 304800"/>
                <a:gd name="connsiteX5" fmla="*/ 177800 w 330200"/>
                <a:gd name="connsiteY5" fmla="*/ 190500 h 304800"/>
                <a:gd name="connsiteX6" fmla="*/ 215900 w 330200"/>
                <a:gd name="connsiteY6" fmla="*/ 203200 h 304800"/>
                <a:gd name="connsiteX7" fmla="*/ 254000 w 330200"/>
                <a:gd name="connsiteY7" fmla="*/ 177800 h 304800"/>
                <a:gd name="connsiteX8" fmla="*/ 266700 w 330200"/>
                <a:gd name="connsiteY8" fmla="*/ 139700 h 304800"/>
                <a:gd name="connsiteX9" fmla="*/ 292100 w 330200"/>
                <a:gd name="connsiteY9" fmla="*/ 101600 h 304800"/>
                <a:gd name="connsiteX10" fmla="*/ 317500 w 330200"/>
                <a:gd name="connsiteY10" fmla="*/ 25400 h 304800"/>
                <a:gd name="connsiteX11" fmla="*/ 330200 w 330200"/>
                <a:gd name="connsiteY11" fmla="*/ 0 h 304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330200" h="304800">
                  <a:moveTo>
                    <a:pt x="0" y="304800"/>
                  </a:moveTo>
                  <a:cubicBezTo>
                    <a:pt x="12700" y="283633"/>
                    <a:pt x="26112" y="262878"/>
                    <a:pt x="38100" y="241300"/>
                  </a:cubicBezTo>
                  <a:cubicBezTo>
                    <a:pt x="47294" y="224750"/>
                    <a:pt x="50113" y="203887"/>
                    <a:pt x="63500" y="190500"/>
                  </a:cubicBezTo>
                  <a:cubicBezTo>
                    <a:pt x="72966" y="181034"/>
                    <a:pt x="88900" y="182033"/>
                    <a:pt x="101600" y="177800"/>
                  </a:cubicBezTo>
                  <a:cubicBezTo>
                    <a:pt x="105833" y="165100"/>
                    <a:pt x="102326" y="145687"/>
                    <a:pt x="114300" y="139700"/>
                  </a:cubicBezTo>
                  <a:cubicBezTo>
                    <a:pt x="148677" y="122511"/>
                    <a:pt x="165729" y="180843"/>
                    <a:pt x="177800" y="190500"/>
                  </a:cubicBezTo>
                  <a:cubicBezTo>
                    <a:pt x="188253" y="198863"/>
                    <a:pt x="203200" y="198967"/>
                    <a:pt x="215900" y="203200"/>
                  </a:cubicBezTo>
                  <a:cubicBezTo>
                    <a:pt x="228600" y="194733"/>
                    <a:pt x="244465" y="189719"/>
                    <a:pt x="254000" y="177800"/>
                  </a:cubicBezTo>
                  <a:cubicBezTo>
                    <a:pt x="262363" y="167347"/>
                    <a:pt x="260713" y="151674"/>
                    <a:pt x="266700" y="139700"/>
                  </a:cubicBezTo>
                  <a:cubicBezTo>
                    <a:pt x="273526" y="126048"/>
                    <a:pt x="285901" y="115548"/>
                    <a:pt x="292100" y="101600"/>
                  </a:cubicBezTo>
                  <a:cubicBezTo>
                    <a:pt x="302974" y="77134"/>
                    <a:pt x="305526" y="49347"/>
                    <a:pt x="317500" y="25400"/>
                  </a:cubicBezTo>
                  <a:lnTo>
                    <a:pt x="330200" y="0"/>
                  </a:lnTo>
                </a:path>
              </a:pathLst>
            </a:custGeom>
            <a:ln cap="flat">
              <a:solidFill>
                <a:schemeClr val="tx1"/>
              </a:solidFill>
              <a:prstDash val="sysDot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>
              <a:lvl1pPr marL="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/>
              <a:endParaRPr lang="en-US" sz="1100"/>
            </a:p>
          </p:txBody>
        </p:sp>
        <p:sp>
          <p:nvSpPr>
            <p:cNvPr id="25" name="Freeform 24"/>
            <p:cNvSpPr/>
            <p:nvPr/>
          </p:nvSpPr>
          <p:spPr>
            <a:xfrm>
              <a:off x="6340025" y="3237400"/>
              <a:ext cx="180981" cy="161518"/>
            </a:xfrm>
            <a:custGeom>
              <a:avLst/>
              <a:gdLst>
                <a:gd name="connsiteX0" fmla="*/ 0 w 330200"/>
                <a:gd name="connsiteY0" fmla="*/ 304800 h 304800"/>
                <a:gd name="connsiteX1" fmla="*/ 38100 w 330200"/>
                <a:gd name="connsiteY1" fmla="*/ 241300 h 304800"/>
                <a:gd name="connsiteX2" fmla="*/ 63500 w 330200"/>
                <a:gd name="connsiteY2" fmla="*/ 190500 h 304800"/>
                <a:gd name="connsiteX3" fmla="*/ 101600 w 330200"/>
                <a:gd name="connsiteY3" fmla="*/ 177800 h 304800"/>
                <a:gd name="connsiteX4" fmla="*/ 114300 w 330200"/>
                <a:gd name="connsiteY4" fmla="*/ 139700 h 304800"/>
                <a:gd name="connsiteX5" fmla="*/ 177800 w 330200"/>
                <a:gd name="connsiteY5" fmla="*/ 190500 h 304800"/>
                <a:gd name="connsiteX6" fmla="*/ 215900 w 330200"/>
                <a:gd name="connsiteY6" fmla="*/ 203200 h 304800"/>
                <a:gd name="connsiteX7" fmla="*/ 254000 w 330200"/>
                <a:gd name="connsiteY7" fmla="*/ 177800 h 304800"/>
                <a:gd name="connsiteX8" fmla="*/ 266700 w 330200"/>
                <a:gd name="connsiteY8" fmla="*/ 139700 h 304800"/>
                <a:gd name="connsiteX9" fmla="*/ 292100 w 330200"/>
                <a:gd name="connsiteY9" fmla="*/ 101600 h 304800"/>
                <a:gd name="connsiteX10" fmla="*/ 317500 w 330200"/>
                <a:gd name="connsiteY10" fmla="*/ 25400 h 304800"/>
                <a:gd name="connsiteX11" fmla="*/ 330200 w 330200"/>
                <a:gd name="connsiteY11" fmla="*/ 0 h 304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330200" h="304800">
                  <a:moveTo>
                    <a:pt x="0" y="304800"/>
                  </a:moveTo>
                  <a:cubicBezTo>
                    <a:pt x="12700" y="283633"/>
                    <a:pt x="26112" y="262878"/>
                    <a:pt x="38100" y="241300"/>
                  </a:cubicBezTo>
                  <a:cubicBezTo>
                    <a:pt x="47294" y="224750"/>
                    <a:pt x="50113" y="203887"/>
                    <a:pt x="63500" y="190500"/>
                  </a:cubicBezTo>
                  <a:cubicBezTo>
                    <a:pt x="72966" y="181034"/>
                    <a:pt x="88900" y="182033"/>
                    <a:pt x="101600" y="177800"/>
                  </a:cubicBezTo>
                  <a:cubicBezTo>
                    <a:pt x="105833" y="165100"/>
                    <a:pt x="102326" y="145687"/>
                    <a:pt x="114300" y="139700"/>
                  </a:cubicBezTo>
                  <a:cubicBezTo>
                    <a:pt x="148677" y="122511"/>
                    <a:pt x="165729" y="180843"/>
                    <a:pt x="177800" y="190500"/>
                  </a:cubicBezTo>
                  <a:cubicBezTo>
                    <a:pt x="188253" y="198863"/>
                    <a:pt x="203200" y="198967"/>
                    <a:pt x="215900" y="203200"/>
                  </a:cubicBezTo>
                  <a:cubicBezTo>
                    <a:pt x="228600" y="194733"/>
                    <a:pt x="244465" y="189719"/>
                    <a:pt x="254000" y="177800"/>
                  </a:cubicBezTo>
                  <a:cubicBezTo>
                    <a:pt x="262363" y="167347"/>
                    <a:pt x="260713" y="151674"/>
                    <a:pt x="266700" y="139700"/>
                  </a:cubicBezTo>
                  <a:cubicBezTo>
                    <a:pt x="273526" y="126048"/>
                    <a:pt x="285901" y="115548"/>
                    <a:pt x="292100" y="101600"/>
                  </a:cubicBezTo>
                  <a:cubicBezTo>
                    <a:pt x="302974" y="77134"/>
                    <a:pt x="305526" y="49347"/>
                    <a:pt x="317500" y="25400"/>
                  </a:cubicBezTo>
                  <a:lnTo>
                    <a:pt x="330200" y="0"/>
                  </a:lnTo>
                </a:path>
              </a:pathLst>
            </a:custGeom>
            <a:ln cap="flat">
              <a:noFill/>
              <a:prstDash val="sysDot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>
              <a:lvl1pPr marL="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/>
              <a:endParaRPr lang="en-US" sz="1100"/>
            </a:p>
          </p:txBody>
        </p:sp>
        <p:sp>
          <p:nvSpPr>
            <p:cNvPr id="26" name="Freeform 25"/>
            <p:cNvSpPr/>
            <p:nvPr/>
          </p:nvSpPr>
          <p:spPr>
            <a:xfrm>
              <a:off x="1055462" y="3244741"/>
              <a:ext cx="158821" cy="125151"/>
            </a:xfrm>
            <a:custGeom>
              <a:avLst/>
              <a:gdLst>
                <a:gd name="connsiteX0" fmla="*/ 0 w 330200"/>
                <a:gd name="connsiteY0" fmla="*/ 304800 h 304800"/>
                <a:gd name="connsiteX1" fmla="*/ 38100 w 330200"/>
                <a:gd name="connsiteY1" fmla="*/ 241300 h 304800"/>
                <a:gd name="connsiteX2" fmla="*/ 63500 w 330200"/>
                <a:gd name="connsiteY2" fmla="*/ 190500 h 304800"/>
                <a:gd name="connsiteX3" fmla="*/ 101600 w 330200"/>
                <a:gd name="connsiteY3" fmla="*/ 177800 h 304800"/>
                <a:gd name="connsiteX4" fmla="*/ 114300 w 330200"/>
                <a:gd name="connsiteY4" fmla="*/ 139700 h 304800"/>
                <a:gd name="connsiteX5" fmla="*/ 177800 w 330200"/>
                <a:gd name="connsiteY5" fmla="*/ 190500 h 304800"/>
                <a:gd name="connsiteX6" fmla="*/ 215900 w 330200"/>
                <a:gd name="connsiteY6" fmla="*/ 203200 h 304800"/>
                <a:gd name="connsiteX7" fmla="*/ 254000 w 330200"/>
                <a:gd name="connsiteY7" fmla="*/ 177800 h 304800"/>
                <a:gd name="connsiteX8" fmla="*/ 266700 w 330200"/>
                <a:gd name="connsiteY8" fmla="*/ 139700 h 304800"/>
                <a:gd name="connsiteX9" fmla="*/ 292100 w 330200"/>
                <a:gd name="connsiteY9" fmla="*/ 101600 h 304800"/>
                <a:gd name="connsiteX10" fmla="*/ 317500 w 330200"/>
                <a:gd name="connsiteY10" fmla="*/ 25400 h 304800"/>
                <a:gd name="connsiteX11" fmla="*/ 330200 w 330200"/>
                <a:gd name="connsiteY11" fmla="*/ 0 h 304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330200" h="304800">
                  <a:moveTo>
                    <a:pt x="0" y="304800"/>
                  </a:moveTo>
                  <a:cubicBezTo>
                    <a:pt x="12700" y="283633"/>
                    <a:pt x="26112" y="262878"/>
                    <a:pt x="38100" y="241300"/>
                  </a:cubicBezTo>
                  <a:cubicBezTo>
                    <a:pt x="47294" y="224750"/>
                    <a:pt x="50113" y="203887"/>
                    <a:pt x="63500" y="190500"/>
                  </a:cubicBezTo>
                  <a:cubicBezTo>
                    <a:pt x="72966" y="181034"/>
                    <a:pt x="88900" y="182033"/>
                    <a:pt x="101600" y="177800"/>
                  </a:cubicBezTo>
                  <a:cubicBezTo>
                    <a:pt x="105833" y="165100"/>
                    <a:pt x="102326" y="145687"/>
                    <a:pt x="114300" y="139700"/>
                  </a:cubicBezTo>
                  <a:cubicBezTo>
                    <a:pt x="148677" y="122511"/>
                    <a:pt x="165729" y="180843"/>
                    <a:pt x="177800" y="190500"/>
                  </a:cubicBezTo>
                  <a:cubicBezTo>
                    <a:pt x="188253" y="198863"/>
                    <a:pt x="203200" y="198967"/>
                    <a:pt x="215900" y="203200"/>
                  </a:cubicBezTo>
                  <a:cubicBezTo>
                    <a:pt x="228600" y="194733"/>
                    <a:pt x="244465" y="189719"/>
                    <a:pt x="254000" y="177800"/>
                  </a:cubicBezTo>
                  <a:cubicBezTo>
                    <a:pt x="262363" y="167347"/>
                    <a:pt x="260713" y="151674"/>
                    <a:pt x="266700" y="139700"/>
                  </a:cubicBezTo>
                  <a:cubicBezTo>
                    <a:pt x="273526" y="126048"/>
                    <a:pt x="285901" y="115548"/>
                    <a:pt x="292100" y="101600"/>
                  </a:cubicBezTo>
                  <a:cubicBezTo>
                    <a:pt x="302974" y="77134"/>
                    <a:pt x="305526" y="49347"/>
                    <a:pt x="317500" y="25400"/>
                  </a:cubicBezTo>
                  <a:lnTo>
                    <a:pt x="330200" y="0"/>
                  </a:lnTo>
                </a:path>
              </a:pathLst>
            </a:custGeom>
            <a:ln cap="flat">
              <a:noFill/>
              <a:prstDash val="sysDot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>
              <a:lvl1pPr marL="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/>
              <a:endParaRPr lang="en-US" sz="1050"/>
            </a:p>
          </p:txBody>
        </p:sp>
        <p:graphicFrame>
          <p:nvGraphicFramePr>
            <p:cNvPr id="21" name="Chart 20"/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xmlns="" val="3004739647"/>
                </p:ext>
              </p:extLst>
            </p:nvPr>
          </p:nvGraphicFramePr>
          <p:xfrm>
            <a:off x="767489" y="1215898"/>
            <a:ext cx="8030332" cy="2155531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3"/>
            </a:graphicData>
          </a:graphic>
        </p:graphicFrame>
        <p:graphicFrame>
          <p:nvGraphicFramePr>
            <p:cNvPr id="22" name="Chart 21"/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xmlns="" val="1555323033"/>
                </p:ext>
              </p:extLst>
            </p:nvPr>
          </p:nvGraphicFramePr>
          <p:xfrm>
            <a:off x="765020" y="3319622"/>
            <a:ext cx="8085102" cy="2988964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4"/>
            </a:graphicData>
          </a:graphic>
        </p:graphicFrame>
        <p:sp>
          <p:nvSpPr>
            <p:cNvPr id="23" name="TextBox 22"/>
            <p:cNvSpPr txBox="1"/>
            <p:nvPr/>
          </p:nvSpPr>
          <p:spPr>
            <a:xfrm rot="16200000">
              <a:off x="-1286509" y="3016154"/>
              <a:ext cx="3501759" cy="577440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b="1" dirty="0" smtClean="0"/>
                <a:t>Compilation time (s)</a:t>
              </a:r>
            </a:p>
            <a:p>
              <a:pPr algn="ctr"/>
              <a:r>
                <a:rPr lang="en-US" sz="1400" b="1" dirty="0" smtClean="0"/>
                <a:t>(Normalized per benchmark)</a:t>
              </a:r>
              <a:endParaRPr lang="en-US" sz="1400" b="1" dirty="0"/>
            </a:p>
          </p:txBody>
        </p:sp>
        <p:sp>
          <p:nvSpPr>
            <p:cNvPr id="29" name="Rectangle 28"/>
            <p:cNvSpPr/>
            <p:nvPr/>
          </p:nvSpPr>
          <p:spPr>
            <a:xfrm>
              <a:off x="6588198" y="3138864"/>
              <a:ext cx="2233721" cy="12145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Rectangle 27"/>
            <p:cNvSpPr/>
            <p:nvPr/>
          </p:nvSpPr>
          <p:spPr>
            <a:xfrm>
              <a:off x="1337651" y="2993612"/>
              <a:ext cx="4877701" cy="36805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18" name="Straight Arrow Connector 17"/>
          <p:cNvCxnSpPr/>
          <p:nvPr/>
        </p:nvCxnSpPr>
        <p:spPr>
          <a:xfrm>
            <a:off x="270234" y="1823846"/>
            <a:ext cx="23490" cy="2904645"/>
          </a:xfrm>
          <a:prstGeom prst="straightConnector1">
            <a:avLst/>
          </a:prstGeom>
          <a:ln w="12700" cmpd="sng">
            <a:solidFill>
              <a:schemeClr val="accent1"/>
            </a:solidFill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 rot="16200000">
            <a:off x="-274751" y="2985704"/>
            <a:ext cx="8106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accent1"/>
                </a:solidFill>
              </a:rPr>
              <a:t>Better</a:t>
            </a:r>
            <a:endParaRPr lang="en-US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38953795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1429" y="274638"/>
            <a:ext cx="8798975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Scalability in Compilation and Analysis (2)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Traditional QASM: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No loops or modules</a:t>
            </a:r>
            <a:r>
              <a:rPr lang="en-US" dirty="0" smtClean="0"/>
              <a:t>: only sequences of qubits and gates</a:t>
            </a:r>
          </a:p>
          <a:p>
            <a:pPr lvl="1"/>
            <a:r>
              <a:rPr lang="en-US" dirty="0"/>
              <a:t>U</a:t>
            </a:r>
            <a:r>
              <a:rPr lang="en-US" dirty="0" smtClean="0"/>
              <a:t>sed for small program representations</a:t>
            </a:r>
          </a:p>
          <a:p>
            <a:r>
              <a:rPr lang="en-US" dirty="0" smtClean="0"/>
              <a:t>Programs that we examined contained between 10</a:t>
            </a:r>
            <a:r>
              <a:rPr lang="en-US" baseline="30000" dirty="0" smtClean="0"/>
              <a:t>7</a:t>
            </a:r>
            <a:r>
              <a:rPr lang="en-US" dirty="0" smtClean="0"/>
              <a:t> to 10</a:t>
            </a:r>
            <a:r>
              <a:rPr lang="en-US" baseline="30000" dirty="0" smtClean="0"/>
              <a:t>12</a:t>
            </a:r>
            <a:r>
              <a:rPr lang="en-US" dirty="0" smtClean="0"/>
              <a:t> gates</a:t>
            </a:r>
          </a:p>
          <a:p>
            <a:r>
              <a:rPr lang="en-US" dirty="0" smtClean="0"/>
              <a:t>We need a more scalable output format:</a:t>
            </a:r>
          </a:p>
          <a:p>
            <a:pPr lvl="1"/>
            <a:r>
              <a:rPr lang="en-US" dirty="0" smtClean="0"/>
              <a:t>QASM with Hierarchy (QASM-H)</a:t>
            </a:r>
          </a:p>
          <a:p>
            <a:pPr lvl="2"/>
            <a:r>
              <a:rPr lang="en-US" dirty="0" smtClean="0"/>
              <a:t>200,000X smaller code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QASM with Hierarchy and Loops (QASM-HL)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2DF33B-4B92-614B-A726-7E0354E8DDA6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21368898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6929" y="274638"/>
            <a:ext cx="8487964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Managing Scalability with QASM Format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2DF33B-4B92-614B-A726-7E0354E8DDA6}" type="slidenum">
              <a:rPr lang="en-US" smtClean="0"/>
              <a:pPr/>
              <a:t>14</a:t>
            </a:fld>
            <a:endParaRPr lang="en-US"/>
          </a:p>
        </p:txBody>
      </p:sp>
      <p:sp>
        <p:nvSpPr>
          <p:cNvPr id="5" name="Shape 398"/>
          <p:cNvSpPr txBox="1">
            <a:spLocks/>
          </p:cNvSpPr>
          <p:nvPr/>
        </p:nvSpPr>
        <p:spPr>
          <a:xfrm>
            <a:off x="595592" y="1194466"/>
            <a:ext cx="3706715" cy="2861381"/>
          </a:xfrm>
          <a:prstGeom prst="rect">
            <a:avLst/>
          </a:prstGeom>
          <a:ln w="9525" cap="flat">
            <a:solidFill>
              <a:srgbClr val="434343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t" anchorCtr="0">
            <a:no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Arial"/>
              <a:buNone/>
            </a:pPr>
            <a:r>
              <a:rPr lang="en-US" sz="1200" b="1" dirty="0" smtClean="0">
                <a:solidFill>
                  <a:srgbClr val="FF00FF"/>
                </a:solidFill>
                <a:latin typeface="Courier New"/>
                <a:ea typeface="Courier New"/>
                <a:cs typeface="Courier New"/>
                <a:sym typeface="Courier New"/>
              </a:rPr>
              <a:t>			  </a:t>
            </a:r>
            <a:r>
              <a:rPr lang="en-US" sz="1200" b="1" dirty="0">
                <a:solidFill>
                  <a:srgbClr val="FF00FF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-US" sz="1600" b="1" dirty="0" smtClean="0">
                <a:solidFill>
                  <a:srgbClr val="008000"/>
                </a:solidFill>
                <a:latin typeface="Courier New"/>
                <a:ea typeface="Courier New"/>
                <a:cs typeface="Courier New"/>
                <a:sym typeface="Courier New"/>
              </a:rPr>
              <a:t>Scaffold</a:t>
            </a:r>
            <a:endParaRPr lang="en-US" sz="1200" b="1" dirty="0" smtClean="0">
              <a:solidFill>
                <a:srgbClr val="008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>
              <a:buFont typeface="Arial"/>
              <a:buNone/>
            </a:pPr>
            <a:r>
              <a:rPr lang="en" sz="1200" b="1" dirty="0" smtClean="0">
                <a:solidFill>
                  <a:srgbClr val="FF00FF"/>
                </a:solidFill>
                <a:latin typeface="Courier New"/>
                <a:ea typeface="Courier New"/>
                <a:cs typeface="Courier New"/>
                <a:sym typeface="Courier New"/>
              </a:rPr>
              <a:t>#define n </a:t>
            </a:r>
            <a:r>
              <a:rPr lang="en-US" sz="1200" b="1" dirty="0" smtClean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1000</a:t>
            </a:r>
            <a:endParaRPr lang="en" sz="1200" b="1" dirty="0" smtClean="0">
              <a:solidFill>
                <a:srgbClr val="0000FF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>
              <a:buFont typeface="Arial"/>
              <a:buNone/>
            </a:pPr>
            <a:r>
              <a:rPr lang="en" sz="1200" b="1" dirty="0" smtClean="0">
                <a:solidFill>
                  <a:srgbClr val="3366FF"/>
                </a:solidFill>
                <a:latin typeface="Courier New"/>
                <a:ea typeface="Courier New"/>
                <a:cs typeface="Courier New"/>
                <a:sym typeface="Courier New"/>
              </a:rPr>
              <a:t>module </a:t>
            </a:r>
            <a:r>
              <a:rPr lang="en-US" sz="1200" b="1" dirty="0" smtClean="0">
                <a:latin typeface="Courier New"/>
                <a:ea typeface="Courier New"/>
                <a:cs typeface="Courier New"/>
                <a:sym typeface="Courier New"/>
              </a:rPr>
              <a:t>foo</a:t>
            </a:r>
            <a:r>
              <a:rPr lang="en" sz="1200" b="1" dirty="0" smtClean="0">
                <a:latin typeface="Courier New"/>
                <a:ea typeface="Courier New"/>
                <a:cs typeface="Courier New"/>
                <a:sym typeface="Courier New"/>
              </a:rPr>
              <a:t>(</a:t>
            </a:r>
            <a:r>
              <a:rPr lang="en-US" sz="1200" b="1" dirty="0" smtClean="0">
                <a:solidFill>
                  <a:srgbClr val="FF6600"/>
                </a:solidFill>
                <a:latin typeface="Courier New"/>
                <a:ea typeface="Courier New"/>
                <a:cs typeface="Courier New"/>
                <a:sym typeface="Courier New"/>
              </a:rPr>
              <a:t>qbit</a:t>
            </a:r>
            <a:r>
              <a:rPr lang="en" sz="1200" b="1" dirty="0" smtClean="0">
                <a:latin typeface="Courier New"/>
                <a:ea typeface="Courier New"/>
                <a:cs typeface="Courier New"/>
                <a:sym typeface="Courier New"/>
              </a:rPr>
              <a:t> q[n]) {</a:t>
            </a:r>
            <a:r>
              <a:rPr lang="en-US" sz="1200" b="1" dirty="0" smtClean="0">
                <a:latin typeface="Courier New"/>
                <a:ea typeface="Courier New"/>
                <a:cs typeface="Courier New"/>
                <a:sym typeface="Courier New"/>
              </a:rPr>
              <a:t>	</a:t>
            </a:r>
            <a:r>
              <a:rPr lang="en-US" sz="1200" b="1" dirty="0">
                <a:latin typeface="Courier New"/>
                <a:ea typeface="Courier New"/>
                <a:cs typeface="Courier New"/>
                <a:sym typeface="Courier New"/>
              </a:rPr>
              <a:t>	</a:t>
            </a:r>
            <a:r>
              <a:rPr lang="en-US" sz="1200" b="1" dirty="0" smtClean="0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	</a:t>
            </a:r>
          </a:p>
          <a:p>
            <a:pPr>
              <a:buFont typeface="Arial"/>
              <a:buNone/>
            </a:pPr>
            <a:r>
              <a:rPr lang="en-US" sz="1200" b="1" dirty="0" smtClean="0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	</a:t>
            </a:r>
            <a:r>
              <a:rPr lang="en" sz="1200" b="1" dirty="0" smtClean="0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for</a:t>
            </a:r>
            <a:r>
              <a:rPr lang="en" sz="1200" b="1" dirty="0" smtClean="0">
                <a:latin typeface="Courier New"/>
                <a:ea typeface="Courier New"/>
                <a:cs typeface="Courier New"/>
                <a:sym typeface="Courier New"/>
              </a:rPr>
              <a:t>(</a:t>
            </a:r>
            <a:r>
              <a:rPr lang="en-US" sz="1200" b="1" dirty="0" smtClean="0">
                <a:solidFill>
                  <a:srgbClr val="FF6600"/>
                </a:solidFill>
                <a:latin typeface="Courier New"/>
                <a:ea typeface="Courier New"/>
                <a:cs typeface="Courier New"/>
                <a:sym typeface="Courier New"/>
              </a:rPr>
              <a:t>int</a:t>
            </a:r>
            <a:r>
              <a:rPr lang="en-US" sz="1200" b="1" dirty="0" smtClean="0"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-US" sz="1200" b="1" dirty="0">
                <a:latin typeface="Courier New"/>
                <a:ea typeface="Courier New"/>
                <a:cs typeface="Courier New"/>
                <a:sym typeface="Courier New"/>
              </a:rPr>
              <a:t>i</a:t>
            </a:r>
            <a:r>
              <a:rPr lang="en" sz="1200" b="1" dirty="0" smtClean="0">
                <a:latin typeface="Courier New"/>
                <a:ea typeface="Courier New"/>
                <a:cs typeface="Courier New"/>
                <a:sym typeface="Courier New"/>
              </a:rPr>
              <a:t> = 0; </a:t>
            </a:r>
            <a:r>
              <a:rPr lang="en-US" sz="1200" b="1" dirty="0" smtClean="0">
                <a:latin typeface="Courier New"/>
                <a:ea typeface="Courier New"/>
                <a:cs typeface="Courier New"/>
                <a:sym typeface="Courier New"/>
              </a:rPr>
              <a:t>i</a:t>
            </a:r>
            <a:r>
              <a:rPr lang="en" sz="1200" b="1" dirty="0" smtClean="0">
                <a:latin typeface="Courier New"/>
                <a:ea typeface="Courier New"/>
                <a:cs typeface="Courier New"/>
                <a:sym typeface="Courier New"/>
              </a:rPr>
              <a:t> &lt; n; </a:t>
            </a:r>
            <a:r>
              <a:rPr lang="en-US" sz="1200" b="1" dirty="0" smtClean="0">
                <a:latin typeface="Courier New"/>
                <a:ea typeface="Courier New"/>
                <a:cs typeface="Courier New"/>
                <a:sym typeface="Courier New"/>
              </a:rPr>
              <a:t>i</a:t>
            </a:r>
            <a:r>
              <a:rPr lang="en" sz="1200" b="1" dirty="0" smtClean="0">
                <a:latin typeface="Courier New"/>
                <a:ea typeface="Courier New"/>
                <a:cs typeface="Courier New"/>
                <a:sym typeface="Courier New"/>
              </a:rPr>
              <a:t>++)</a:t>
            </a:r>
            <a:endParaRPr lang="en-US" sz="1200" b="1" dirty="0" smtClean="0">
              <a:latin typeface="Courier New"/>
              <a:ea typeface="Courier New"/>
              <a:cs typeface="Courier New"/>
              <a:sym typeface="Courier New"/>
            </a:endParaRPr>
          </a:p>
          <a:p>
            <a:pPr>
              <a:buFont typeface="Arial"/>
              <a:buNone/>
            </a:pPr>
            <a:r>
              <a:rPr lang="en-US" sz="1200" b="1" dirty="0" smtClean="0">
                <a:latin typeface="Courier New"/>
                <a:ea typeface="Courier New"/>
                <a:cs typeface="Courier New"/>
                <a:sym typeface="Courier New"/>
              </a:rPr>
              <a:t>		</a:t>
            </a:r>
            <a:r>
              <a:rPr lang="en" sz="1200" b="1" dirty="0" smtClean="0">
                <a:latin typeface="Courier New"/>
                <a:ea typeface="Courier New"/>
                <a:cs typeface="Courier New"/>
                <a:sym typeface="Courier New"/>
              </a:rPr>
              <a:t>H(q[</a:t>
            </a:r>
            <a:r>
              <a:rPr lang="en-US" sz="1200" b="1" dirty="0" smtClean="0">
                <a:latin typeface="Courier New"/>
                <a:ea typeface="Courier New"/>
                <a:cs typeface="Courier New"/>
                <a:sym typeface="Courier New"/>
              </a:rPr>
              <a:t>i]);</a:t>
            </a:r>
          </a:p>
          <a:p>
            <a:pPr>
              <a:buFont typeface="Arial"/>
              <a:buNone/>
            </a:pPr>
            <a:r>
              <a:rPr lang="en-US" sz="1200" b="1" dirty="0" smtClean="0">
                <a:latin typeface="Courier New"/>
                <a:ea typeface="Courier New"/>
                <a:cs typeface="Courier New"/>
                <a:sym typeface="Courier New"/>
              </a:rPr>
              <a:t>	CNOT(q[n-1],q[0]);</a:t>
            </a:r>
          </a:p>
          <a:p>
            <a:pPr>
              <a:buFont typeface="Arial"/>
              <a:buNone/>
            </a:pPr>
            <a:r>
              <a:rPr lang="en" sz="1200" b="1" dirty="0" smtClean="0">
                <a:latin typeface="Courier New"/>
                <a:ea typeface="Courier New"/>
                <a:cs typeface="Courier New"/>
                <a:sym typeface="Courier New"/>
              </a:rPr>
              <a:t>}</a:t>
            </a:r>
            <a:endParaRPr lang="en-US" sz="1200" b="1" dirty="0" smtClean="0">
              <a:latin typeface="Courier New"/>
              <a:ea typeface="Courier New"/>
              <a:cs typeface="Courier New"/>
              <a:sym typeface="Courier New"/>
            </a:endParaRPr>
          </a:p>
          <a:p>
            <a:pPr>
              <a:buNone/>
            </a:pPr>
            <a:r>
              <a:rPr lang="en" sz="1200" b="1" dirty="0">
                <a:solidFill>
                  <a:srgbClr val="3366FF"/>
                </a:solidFill>
                <a:latin typeface="Courier New"/>
                <a:ea typeface="Courier New"/>
                <a:cs typeface="Courier New"/>
                <a:sym typeface="Courier New"/>
              </a:rPr>
              <a:t>module </a:t>
            </a:r>
            <a:r>
              <a:rPr lang="en-US" sz="1200" b="1" dirty="0" smtClean="0">
                <a:latin typeface="Courier New"/>
                <a:ea typeface="Courier New"/>
                <a:cs typeface="Courier New"/>
                <a:sym typeface="Courier New"/>
              </a:rPr>
              <a:t>main()</a:t>
            </a:r>
            <a:r>
              <a:rPr lang="en" sz="1200" b="1" dirty="0" smtClean="0">
                <a:latin typeface="Courier New"/>
                <a:ea typeface="Courier New"/>
                <a:cs typeface="Courier New"/>
                <a:sym typeface="Courier New"/>
              </a:rPr>
              <a:t> {</a:t>
            </a:r>
            <a:r>
              <a:rPr lang="en-US" sz="1200" b="1" dirty="0">
                <a:latin typeface="Courier New"/>
                <a:ea typeface="Courier New"/>
                <a:cs typeface="Courier New"/>
                <a:sym typeface="Courier New"/>
              </a:rPr>
              <a:t>		</a:t>
            </a:r>
            <a:r>
              <a:rPr lang="en-US" sz="1200" b="1" dirty="0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	</a:t>
            </a:r>
          </a:p>
          <a:p>
            <a:pPr>
              <a:buNone/>
            </a:pPr>
            <a:r>
              <a:rPr lang="en-US" sz="1200" b="1" dirty="0" smtClean="0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	</a:t>
            </a:r>
            <a:r>
              <a:rPr lang="en-US" sz="1200" b="1" dirty="0" smtClean="0">
                <a:solidFill>
                  <a:srgbClr val="FF6600"/>
                </a:solidFill>
                <a:latin typeface="Courier New"/>
                <a:ea typeface="Courier New"/>
                <a:cs typeface="Courier New"/>
                <a:sym typeface="Courier New"/>
              </a:rPr>
              <a:t>qbit </a:t>
            </a:r>
            <a:r>
              <a:rPr lang="en-US" sz="1200" b="1" dirty="0" smtClean="0">
                <a:latin typeface="Courier New"/>
                <a:ea typeface="Courier New"/>
                <a:cs typeface="Courier New"/>
                <a:sym typeface="Courier New"/>
              </a:rPr>
              <a:t>b[n];</a:t>
            </a:r>
          </a:p>
          <a:p>
            <a:pPr>
              <a:buNone/>
            </a:pPr>
            <a:r>
              <a:rPr lang="en-US" sz="1200" b="1" dirty="0">
                <a:latin typeface="Courier New"/>
                <a:ea typeface="Courier New"/>
                <a:cs typeface="Courier New"/>
                <a:sym typeface="Courier New"/>
              </a:rPr>
              <a:t>	</a:t>
            </a:r>
            <a:r>
              <a:rPr lang="en-US" sz="1200" b="1" dirty="0" smtClean="0">
                <a:latin typeface="Courier New"/>
                <a:ea typeface="Courier New"/>
                <a:cs typeface="Courier New"/>
                <a:sym typeface="Courier New"/>
              </a:rPr>
              <a:t>foo(b);</a:t>
            </a:r>
            <a:endParaRPr lang="en-US" sz="1200" b="1" dirty="0">
              <a:latin typeface="Courier New"/>
              <a:ea typeface="Courier New"/>
              <a:cs typeface="Courier New"/>
              <a:sym typeface="Courier New"/>
            </a:endParaRPr>
          </a:p>
          <a:p>
            <a:pPr>
              <a:buNone/>
            </a:pPr>
            <a:r>
              <a:rPr lang="en" sz="1200" b="1" dirty="0">
                <a:latin typeface="Courier New"/>
                <a:ea typeface="Courier New"/>
                <a:cs typeface="Courier New"/>
                <a:sym typeface="Courier New"/>
              </a:rPr>
              <a:t>}</a:t>
            </a:r>
            <a:endParaRPr lang="en-US" sz="1200" b="1" dirty="0">
              <a:latin typeface="Courier New"/>
              <a:ea typeface="Courier New"/>
              <a:cs typeface="Courier New"/>
              <a:sym typeface="Courier New"/>
            </a:endParaRPr>
          </a:p>
          <a:p>
            <a:pPr>
              <a:buFont typeface="Arial"/>
              <a:buNone/>
            </a:pPr>
            <a:endParaRPr lang="en" sz="1200" b="1" dirty="0" smtClean="0">
              <a:latin typeface="Courier New"/>
              <a:ea typeface="Courier New"/>
              <a:cs typeface="Courier New"/>
              <a:sym typeface="Courier New"/>
            </a:endParaRPr>
          </a:p>
          <a:p>
            <a:endParaRPr lang="en" sz="900" b="1" dirty="0"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6" name="Shape 398"/>
          <p:cNvSpPr txBox="1">
            <a:spLocks/>
          </p:cNvSpPr>
          <p:nvPr/>
        </p:nvSpPr>
        <p:spPr>
          <a:xfrm>
            <a:off x="4829993" y="1194459"/>
            <a:ext cx="3706715" cy="2861382"/>
          </a:xfrm>
          <a:prstGeom prst="rect">
            <a:avLst/>
          </a:prstGeom>
          <a:ln w="9525" cap="flat">
            <a:solidFill>
              <a:srgbClr val="434343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t" anchorCtr="0">
            <a:no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Arial"/>
              <a:buNone/>
            </a:pPr>
            <a:r>
              <a:rPr lang="en-US" sz="1200" b="1" dirty="0" smtClean="0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				</a:t>
            </a:r>
            <a:r>
              <a:rPr lang="en-US" sz="1600" b="1" dirty="0" smtClean="0">
                <a:solidFill>
                  <a:srgbClr val="008000"/>
                </a:solidFill>
                <a:latin typeface="Courier New"/>
                <a:ea typeface="Courier New"/>
                <a:cs typeface="Courier New"/>
                <a:sym typeface="Courier New"/>
              </a:rPr>
              <a:t>QASM-H</a:t>
            </a:r>
            <a:endParaRPr lang="en-US" sz="1200" b="1" dirty="0" smtClean="0">
              <a:solidFill>
                <a:srgbClr val="008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>
              <a:buFont typeface="Arial"/>
              <a:buNone/>
            </a:pPr>
            <a:r>
              <a:rPr lang="en" sz="1200" b="1" dirty="0" smtClean="0">
                <a:solidFill>
                  <a:srgbClr val="3366FF"/>
                </a:solidFill>
                <a:latin typeface="Courier New"/>
                <a:ea typeface="Courier New"/>
                <a:cs typeface="Courier New"/>
                <a:sym typeface="Courier New"/>
              </a:rPr>
              <a:t>module </a:t>
            </a:r>
            <a:r>
              <a:rPr lang="en-US" sz="1200" b="1" dirty="0" smtClean="0">
                <a:latin typeface="Courier New"/>
                <a:ea typeface="Courier New"/>
                <a:cs typeface="Courier New"/>
                <a:sym typeface="Courier New"/>
              </a:rPr>
              <a:t>foo</a:t>
            </a:r>
            <a:r>
              <a:rPr lang="en" sz="1200" b="1" dirty="0" smtClean="0">
                <a:latin typeface="Courier New"/>
                <a:ea typeface="Courier New"/>
                <a:cs typeface="Courier New"/>
                <a:sym typeface="Courier New"/>
              </a:rPr>
              <a:t>(</a:t>
            </a:r>
            <a:r>
              <a:rPr lang="en-US" sz="1200" b="1" dirty="0" smtClean="0">
                <a:solidFill>
                  <a:srgbClr val="FF6600"/>
                </a:solidFill>
                <a:latin typeface="Courier New"/>
                <a:ea typeface="Courier New"/>
                <a:cs typeface="Courier New"/>
                <a:sym typeface="Courier New"/>
              </a:rPr>
              <a:t>qbit*</a:t>
            </a:r>
            <a:r>
              <a:rPr lang="en" sz="1200" b="1" dirty="0" smtClean="0">
                <a:latin typeface="Courier New"/>
                <a:ea typeface="Courier New"/>
                <a:cs typeface="Courier New"/>
                <a:sym typeface="Courier New"/>
              </a:rPr>
              <a:t> q) {</a:t>
            </a:r>
            <a:r>
              <a:rPr lang="en-US" sz="1200" b="1" dirty="0" smtClean="0">
                <a:latin typeface="Courier New"/>
                <a:ea typeface="Courier New"/>
                <a:cs typeface="Courier New"/>
                <a:sym typeface="Courier New"/>
              </a:rPr>
              <a:t>	</a:t>
            </a:r>
            <a:r>
              <a:rPr lang="en-US" sz="1200" b="1" dirty="0">
                <a:latin typeface="Courier New"/>
                <a:ea typeface="Courier New"/>
                <a:cs typeface="Courier New"/>
                <a:sym typeface="Courier New"/>
              </a:rPr>
              <a:t>	</a:t>
            </a:r>
            <a:endParaRPr lang="en-US" sz="1200" b="1" dirty="0" smtClean="0">
              <a:latin typeface="Courier New"/>
              <a:ea typeface="Courier New"/>
              <a:cs typeface="Courier New"/>
              <a:sym typeface="Courier New"/>
            </a:endParaRPr>
          </a:p>
          <a:p>
            <a:pPr>
              <a:buFont typeface="Arial"/>
              <a:buNone/>
            </a:pPr>
            <a:r>
              <a:rPr lang="en-US" sz="1200" b="1" dirty="0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	</a:t>
            </a:r>
            <a:r>
              <a:rPr lang="en-US" sz="1200" b="1" dirty="0" smtClean="0">
                <a:latin typeface="Courier New"/>
                <a:ea typeface="Courier New"/>
                <a:cs typeface="Courier New"/>
                <a:sym typeface="Courier New"/>
              </a:rPr>
              <a:t>H(q[0]);</a:t>
            </a:r>
          </a:p>
          <a:p>
            <a:pPr>
              <a:buNone/>
            </a:pPr>
            <a:r>
              <a:rPr lang="en-US" sz="1200" b="1" dirty="0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	</a:t>
            </a:r>
            <a:r>
              <a:rPr lang="en-US" sz="1200" b="1" dirty="0">
                <a:latin typeface="Courier New"/>
                <a:ea typeface="Courier New"/>
                <a:cs typeface="Courier New"/>
                <a:sym typeface="Courier New"/>
              </a:rPr>
              <a:t>H(q</a:t>
            </a:r>
            <a:r>
              <a:rPr lang="en-US" sz="1200" b="1" dirty="0" smtClean="0">
                <a:latin typeface="Courier New"/>
                <a:ea typeface="Courier New"/>
                <a:cs typeface="Courier New"/>
                <a:sym typeface="Courier New"/>
              </a:rPr>
              <a:t>[1]</a:t>
            </a:r>
            <a:r>
              <a:rPr lang="en-US" sz="1200" b="1" dirty="0">
                <a:latin typeface="Courier New"/>
                <a:ea typeface="Courier New"/>
                <a:cs typeface="Courier New"/>
                <a:sym typeface="Courier New"/>
              </a:rPr>
              <a:t>)</a:t>
            </a:r>
            <a:r>
              <a:rPr lang="en-US" sz="1200" b="1" dirty="0" smtClean="0">
                <a:latin typeface="Courier New"/>
                <a:ea typeface="Courier New"/>
                <a:cs typeface="Courier New"/>
                <a:sym typeface="Courier New"/>
              </a:rPr>
              <a:t>;</a:t>
            </a:r>
          </a:p>
          <a:p>
            <a:pPr>
              <a:buNone/>
            </a:pPr>
            <a:r>
              <a:rPr lang="en-US" sz="1200" b="1" dirty="0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	</a:t>
            </a:r>
            <a:r>
              <a:rPr lang="en-US" sz="1200" b="1" dirty="0" smtClean="0">
                <a:latin typeface="Courier New"/>
                <a:ea typeface="Courier New"/>
                <a:cs typeface="Courier New"/>
                <a:sym typeface="Courier New"/>
              </a:rPr>
              <a:t>..</a:t>
            </a:r>
          </a:p>
          <a:p>
            <a:pPr>
              <a:buNone/>
            </a:pPr>
            <a:r>
              <a:rPr lang="en-US" sz="1200" b="1" dirty="0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	</a:t>
            </a:r>
            <a:r>
              <a:rPr lang="en-US" sz="1200" b="1" dirty="0">
                <a:latin typeface="Courier New"/>
                <a:ea typeface="Courier New"/>
                <a:cs typeface="Courier New"/>
                <a:sym typeface="Courier New"/>
              </a:rPr>
              <a:t>H(q</a:t>
            </a:r>
            <a:r>
              <a:rPr lang="en-US" sz="1200" b="1" dirty="0" smtClean="0">
                <a:latin typeface="Courier New"/>
                <a:ea typeface="Courier New"/>
                <a:cs typeface="Courier New"/>
                <a:sym typeface="Courier New"/>
              </a:rPr>
              <a:t>[999]</a:t>
            </a:r>
            <a:r>
              <a:rPr lang="en-US" sz="1200" b="1" dirty="0">
                <a:latin typeface="Courier New"/>
                <a:ea typeface="Courier New"/>
                <a:cs typeface="Courier New"/>
                <a:sym typeface="Courier New"/>
              </a:rPr>
              <a:t>);</a:t>
            </a:r>
            <a:r>
              <a:rPr lang="en-US" sz="1200" b="1" dirty="0" smtClean="0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	</a:t>
            </a:r>
          </a:p>
          <a:p>
            <a:pPr>
              <a:buNone/>
            </a:pPr>
            <a:r>
              <a:rPr lang="en-US" sz="1200" b="1" dirty="0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	</a:t>
            </a:r>
            <a:r>
              <a:rPr lang="en-US" sz="1200" b="1" dirty="0" smtClean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CNOT(q[999],q[0]);</a:t>
            </a:r>
            <a:endParaRPr lang="en-US" sz="1200" b="1" dirty="0">
              <a:solidFill>
                <a:srgbClr val="0000FF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>
              <a:buNone/>
            </a:pPr>
            <a:r>
              <a:rPr lang="en" sz="1200" b="1" dirty="0" smtClean="0">
                <a:latin typeface="Courier New"/>
                <a:ea typeface="Courier New"/>
                <a:cs typeface="Courier New"/>
                <a:sym typeface="Courier New"/>
              </a:rPr>
              <a:t>}</a:t>
            </a:r>
            <a:endParaRPr lang="en-US" sz="1200" b="1" dirty="0" smtClean="0">
              <a:latin typeface="Courier New"/>
              <a:ea typeface="Courier New"/>
              <a:cs typeface="Courier New"/>
              <a:sym typeface="Courier New"/>
            </a:endParaRPr>
          </a:p>
          <a:p>
            <a:pPr>
              <a:buNone/>
            </a:pPr>
            <a:r>
              <a:rPr lang="en" sz="1200" b="1" dirty="0">
                <a:solidFill>
                  <a:srgbClr val="3366FF"/>
                </a:solidFill>
                <a:latin typeface="Courier New"/>
                <a:ea typeface="Courier New"/>
                <a:cs typeface="Courier New"/>
                <a:sym typeface="Courier New"/>
              </a:rPr>
              <a:t>module </a:t>
            </a:r>
            <a:r>
              <a:rPr lang="en-US" sz="1200" b="1" dirty="0" smtClean="0">
                <a:latin typeface="Courier New"/>
                <a:ea typeface="Courier New"/>
                <a:cs typeface="Courier New"/>
                <a:sym typeface="Courier New"/>
              </a:rPr>
              <a:t>main()</a:t>
            </a:r>
            <a:r>
              <a:rPr lang="en" sz="1200" b="1" dirty="0" smtClean="0">
                <a:latin typeface="Courier New"/>
                <a:ea typeface="Courier New"/>
                <a:cs typeface="Courier New"/>
                <a:sym typeface="Courier New"/>
              </a:rPr>
              <a:t> {</a:t>
            </a:r>
            <a:r>
              <a:rPr lang="en-US" sz="1200" b="1" dirty="0">
                <a:latin typeface="Courier New"/>
                <a:ea typeface="Courier New"/>
                <a:cs typeface="Courier New"/>
                <a:sym typeface="Courier New"/>
              </a:rPr>
              <a:t>		</a:t>
            </a:r>
            <a:r>
              <a:rPr lang="en-US" sz="1200" b="1" dirty="0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	</a:t>
            </a:r>
          </a:p>
          <a:p>
            <a:pPr>
              <a:buNone/>
            </a:pPr>
            <a:r>
              <a:rPr lang="en-US" sz="1200" b="1" dirty="0" smtClean="0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	</a:t>
            </a:r>
            <a:r>
              <a:rPr lang="en-US" sz="1200" b="1" dirty="0" smtClean="0">
                <a:solidFill>
                  <a:srgbClr val="FF6600"/>
                </a:solidFill>
                <a:latin typeface="Courier New"/>
                <a:ea typeface="Courier New"/>
                <a:cs typeface="Courier New"/>
                <a:sym typeface="Courier New"/>
              </a:rPr>
              <a:t>qbit </a:t>
            </a:r>
            <a:r>
              <a:rPr lang="en-US" sz="1200" b="1" dirty="0" smtClean="0">
                <a:latin typeface="Courier New"/>
                <a:ea typeface="Courier New"/>
                <a:cs typeface="Courier New"/>
                <a:sym typeface="Courier New"/>
              </a:rPr>
              <a:t>b[1000];</a:t>
            </a:r>
          </a:p>
          <a:p>
            <a:pPr>
              <a:buNone/>
            </a:pPr>
            <a:r>
              <a:rPr lang="en-US" sz="1200" b="1" dirty="0">
                <a:latin typeface="Courier New"/>
                <a:ea typeface="Courier New"/>
                <a:cs typeface="Courier New"/>
                <a:sym typeface="Courier New"/>
              </a:rPr>
              <a:t>	</a:t>
            </a:r>
            <a:r>
              <a:rPr lang="en-US" sz="1200" b="1" dirty="0" smtClean="0">
                <a:latin typeface="Courier New"/>
                <a:ea typeface="Courier New"/>
                <a:cs typeface="Courier New"/>
                <a:sym typeface="Courier New"/>
              </a:rPr>
              <a:t>foo(b);</a:t>
            </a:r>
            <a:endParaRPr lang="en-US" sz="1200" b="1" dirty="0">
              <a:latin typeface="Courier New"/>
              <a:ea typeface="Courier New"/>
              <a:cs typeface="Courier New"/>
              <a:sym typeface="Courier New"/>
            </a:endParaRPr>
          </a:p>
          <a:p>
            <a:pPr>
              <a:buNone/>
            </a:pPr>
            <a:r>
              <a:rPr lang="en" sz="1200" b="1" dirty="0">
                <a:latin typeface="Courier New"/>
                <a:ea typeface="Courier New"/>
                <a:cs typeface="Courier New"/>
                <a:sym typeface="Courier New"/>
              </a:rPr>
              <a:t>}</a:t>
            </a:r>
            <a:endParaRPr lang="en-US" sz="1200" b="1" dirty="0">
              <a:latin typeface="Courier New"/>
              <a:ea typeface="Courier New"/>
              <a:cs typeface="Courier New"/>
              <a:sym typeface="Courier New"/>
            </a:endParaRPr>
          </a:p>
          <a:p>
            <a:pPr>
              <a:buFont typeface="Arial"/>
              <a:buNone/>
            </a:pPr>
            <a:endParaRPr lang="en" sz="1200" b="1" dirty="0" smtClean="0">
              <a:latin typeface="Courier New"/>
              <a:ea typeface="Courier New"/>
              <a:cs typeface="Courier New"/>
              <a:sym typeface="Courier New"/>
            </a:endParaRPr>
          </a:p>
          <a:p>
            <a:endParaRPr lang="en" sz="900" b="1" dirty="0"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7" name="Shape 398"/>
          <p:cNvSpPr txBox="1">
            <a:spLocks/>
          </p:cNvSpPr>
          <p:nvPr/>
        </p:nvSpPr>
        <p:spPr>
          <a:xfrm>
            <a:off x="595592" y="4120637"/>
            <a:ext cx="3706715" cy="2086231"/>
          </a:xfrm>
          <a:prstGeom prst="rect">
            <a:avLst/>
          </a:prstGeom>
          <a:ln w="9525" cap="flat">
            <a:solidFill>
              <a:srgbClr val="434343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t" anchorCtr="0">
            <a:no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Arial"/>
              <a:buNone/>
            </a:pPr>
            <a:r>
              <a:rPr lang="en-US" sz="1200" b="1" dirty="0" smtClean="0">
                <a:latin typeface="Courier New"/>
                <a:ea typeface="Courier New"/>
                <a:cs typeface="Courier New"/>
                <a:sym typeface="Courier New"/>
              </a:rPr>
              <a:t>			   </a:t>
            </a:r>
            <a:r>
              <a:rPr lang="en-US" sz="1600" b="1" dirty="0" smtClean="0">
                <a:solidFill>
                  <a:srgbClr val="008000"/>
                </a:solidFill>
                <a:latin typeface="Courier New"/>
                <a:ea typeface="Courier New"/>
                <a:cs typeface="Courier New"/>
                <a:sym typeface="Courier New"/>
              </a:rPr>
              <a:t>Flat QASM</a:t>
            </a:r>
            <a:endParaRPr lang="en-US" sz="1200" b="1" dirty="0" smtClean="0">
              <a:solidFill>
                <a:srgbClr val="008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>
              <a:buFont typeface="Arial"/>
              <a:buNone/>
            </a:pPr>
            <a:r>
              <a:rPr lang="en-US" sz="1200" b="1" dirty="0" smtClean="0">
                <a:solidFill>
                  <a:srgbClr val="FF6600"/>
                </a:solidFill>
                <a:latin typeface="Courier New"/>
                <a:ea typeface="Courier New"/>
                <a:cs typeface="Courier New"/>
                <a:sym typeface="Courier New"/>
              </a:rPr>
              <a:t>qbit</a:t>
            </a:r>
            <a:r>
              <a:rPr lang="en-US" sz="1200" b="1" dirty="0" smtClean="0">
                <a:latin typeface="Courier New"/>
                <a:ea typeface="Courier New"/>
                <a:cs typeface="Courier New"/>
                <a:sym typeface="Courier New"/>
              </a:rPr>
              <a:t> b[1000];</a:t>
            </a:r>
          </a:p>
          <a:p>
            <a:pPr>
              <a:buFont typeface="Arial"/>
              <a:buNone/>
            </a:pPr>
            <a:r>
              <a:rPr lang="en-US" sz="1200" b="1" dirty="0" smtClean="0">
                <a:latin typeface="Courier New"/>
                <a:ea typeface="Courier New"/>
                <a:cs typeface="Courier New"/>
                <a:sym typeface="Courier New"/>
              </a:rPr>
              <a:t>H(b[0]);</a:t>
            </a:r>
          </a:p>
          <a:p>
            <a:pPr>
              <a:buFont typeface="Arial"/>
              <a:buNone/>
            </a:pPr>
            <a:r>
              <a:rPr lang="en-US" sz="1200" b="1" dirty="0" smtClean="0">
                <a:latin typeface="Courier New"/>
                <a:ea typeface="Courier New"/>
                <a:cs typeface="Courier New"/>
                <a:sym typeface="Courier New"/>
              </a:rPr>
              <a:t>H(b[1]);</a:t>
            </a:r>
          </a:p>
          <a:p>
            <a:pPr>
              <a:buFont typeface="Arial"/>
              <a:buNone/>
            </a:pPr>
            <a:r>
              <a:rPr lang="en-US" sz="1200" b="1" dirty="0" smtClean="0">
                <a:latin typeface="Courier New"/>
                <a:ea typeface="Courier New"/>
                <a:cs typeface="Courier New"/>
                <a:sym typeface="Courier New"/>
              </a:rPr>
              <a:t>.</a:t>
            </a:r>
          </a:p>
          <a:p>
            <a:pPr>
              <a:buFont typeface="Arial"/>
              <a:buNone/>
            </a:pPr>
            <a:r>
              <a:rPr lang="en-US" sz="1200" b="1" dirty="0">
                <a:latin typeface="Courier New"/>
                <a:ea typeface="Courier New"/>
                <a:cs typeface="Courier New"/>
                <a:sym typeface="Courier New"/>
              </a:rPr>
              <a:t>.</a:t>
            </a:r>
            <a:endParaRPr lang="en-US" sz="1200" b="1" dirty="0" smtClean="0">
              <a:latin typeface="Courier New"/>
              <a:ea typeface="Courier New"/>
              <a:cs typeface="Courier New"/>
              <a:sym typeface="Courier New"/>
            </a:endParaRPr>
          </a:p>
          <a:p>
            <a:pPr>
              <a:buFont typeface="Arial"/>
              <a:buNone/>
            </a:pPr>
            <a:r>
              <a:rPr lang="en-US" sz="1200" b="1" dirty="0" smtClean="0">
                <a:latin typeface="Courier New"/>
                <a:ea typeface="Courier New"/>
                <a:cs typeface="Courier New"/>
                <a:sym typeface="Courier New"/>
              </a:rPr>
              <a:t>H(b[999]);</a:t>
            </a:r>
          </a:p>
          <a:p>
            <a:pPr>
              <a:buFont typeface="Arial"/>
              <a:buNone/>
            </a:pPr>
            <a:r>
              <a:rPr lang="en-US" sz="1200" b="1" dirty="0" smtClean="0">
                <a:latin typeface="Courier New"/>
                <a:ea typeface="Courier New"/>
                <a:cs typeface="Courier New"/>
                <a:sym typeface="Courier New"/>
              </a:rPr>
              <a:t>CNOT(b[999],b[0]);</a:t>
            </a:r>
            <a:endParaRPr lang="en" sz="1200" b="1" dirty="0" smtClean="0">
              <a:latin typeface="Courier New"/>
              <a:ea typeface="Courier New"/>
              <a:cs typeface="Courier New"/>
              <a:sym typeface="Courier New"/>
            </a:endParaRPr>
          </a:p>
          <a:p>
            <a:endParaRPr lang="en" sz="900" b="1" dirty="0"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11" name="Shape 398"/>
          <p:cNvSpPr txBox="1">
            <a:spLocks/>
          </p:cNvSpPr>
          <p:nvPr/>
        </p:nvSpPr>
        <p:spPr>
          <a:xfrm>
            <a:off x="4829993" y="4107675"/>
            <a:ext cx="3706715" cy="2099188"/>
          </a:xfrm>
          <a:prstGeom prst="rect">
            <a:avLst/>
          </a:prstGeom>
          <a:ln w="9525" cap="flat">
            <a:solidFill>
              <a:srgbClr val="434343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t" anchorCtr="0">
            <a:no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Arial"/>
              <a:buNone/>
            </a:pPr>
            <a:r>
              <a:rPr lang="en-US" sz="1200" b="1" dirty="0" smtClean="0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				</a:t>
            </a:r>
            <a:r>
              <a:rPr lang="en-US" sz="1600" b="1" dirty="0" smtClean="0">
                <a:solidFill>
                  <a:srgbClr val="008000"/>
                </a:solidFill>
                <a:latin typeface="Courier New"/>
                <a:ea typeface="Courier New"/>
                <a:cs typeface="Courier New"/>
                <a:sym typeface="Courier New"/>
              </a:rPr>
              <a:t>QASM-HL</a:t>
            </a:r>
            <a:endParaRPr lang="en-US" sz="1200" b="1" dirty="0" smtClean="0">
              <a:solidFill>
                <a:srgbClr val="008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>
              <a:buFont typeface="Arial"/>
              <a:buNone/>
            </a:pPr>
            <a:r>
              <a:rPr lang="en" sz="1200" b="1" dirty="0" smtClean="0">
                <a:solidFill>
                  <a:srgbClr val="3366FF"/>
                </a:solidFill>
                <a:latin typeface="Courier New"/>
                <a:ea typeface="Courier New"/>
                <a:cs typeface="Courier New"/>
                <a:sym typeface="Courier New"/>
              </a:rPr>
              <a:t>module </a:t>
            </a:r>
            <a:r>
              <a:rPr lang="en-US" sz="1200" b="1" dirty="0" smtClean="0">
                <a:latin typeface="Courier New"/>
                <a:ea typeface="Courier New"/>
                <a:cs typeface="Courier New"/>
                <a:sym typeface="Courier New"/>
              </a:rPr>
              <a:t>foo</a:t>
            </a:r>
            <a:r>
              <a:rPr lang="en" sz="1200" b="1" dirty="0" smtClean="0">
                <a:latin typeface="Courier New"/>
                <a:ea typeface="Courier New"/>
                <a:cs typeface="Courier New"/>
                <a:sym typeface="Courier New"/>
              </a:rPr>
              <a:t>(</a:t>
            </a:r>
            <a:r>
              <a:rPr lang="en-US" sz="1200" b="1" dirty="0" smtClean="0">
                <a:solidFill>
                  <a:srgbClr val="FF6600"/>
                </a:solidFill>
                <a:latin typeface="Courier New"/>
                <a:ea typeface="Courier New"/>
                <a:cs typeface="Courier New"/>
                <a:sym typeface="Courier New"/>
              </a:rPr>
              <a:t>qbit*</a:t>
            </a:r>
            <a:r>
              <a:rPr lang="en" sz="1200" b="1" dirty="0" smtClean="0">
                <a:latin typeface="Courier New"/>
                <a:ea typeface="Courier New"/>
                <a:cs typeface="Courier New"/>
                <a:sym typeface="Courier New"/>
              </a:rPr>
              <a:t> q) {</a:t>
            </a:r>
            <a:r>
              <a:rPr lang="en-US" sz="1200" b="1" dirty="0" smtClean="0">
                <a:latin typeface="Courier New"/>
                <a:ea typeface="Courier New"/>
                <a:cs typeface="Courier New"/>
                <a:sym typeface="Courier New"/>
              </a:rPr>
              <a:t>		</a:t>
            </a:r>
          </a:p>
          <a:p>
            <a:pPr>
              <a:buFont typeface="Arial"/>
              <a:buNone/>
            </a:pPr>
            <a:r>
              <a:rPr lang="en-US" sz="1200" b="1" dirty="0" smtClean="0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	</a:t>
            </a:r>
            <a:r>
              <a:rPr lang="en-US" sz="1200" b="1" dirty="0" smtClean="0">
                <a:latin typeface="Courier New"/>
                <a:ea typeface="Courier New"/>
                <a:cs typeface="Courier New"/>
                <a:sym typeface="Courier New"/>
              </a:rPr>
              <a:t>H(q[0:999]);</a:t>
            </a:r>
          </a:p>
          <a:p>
            <a:pPr>
              <a:buFont typeface="Arial"/>
              <a:buNone/>
            </a:pPr>
            <a:r>
              <a:rPr lang="en-US" sz="1200" b="1" dirty="0">
                <a:latin typeface="Courier New"/>
                <a:ea typeface="Courier New"/>
                <a:cs typeface="Courier New"/>
                <a:sym typeface="Courier New"/>
              </a:rPr>
              <a:t>	</a:t>
            </a:r>
            <a:r>
              <a:rPr lang="en-US" sz="1200" b="1" dirty="0" smtClean="0">
                <a:latin typeface="Courier New"/>
                <a:ea typeface="Courier New"/>
                <a:cs typeface="Courier New"/>
                <a:sym typeface="Courier New"/>
              </a:rPr>
              <a:t>CNOT(q[999],q[0]);</a:t>
            </a:r>
          </a:p>
          <a:p>
            <a:pPr>
              <a:buFont typeface="Arial"/>
              <a:buNone/>
            </a:pPr>
            <a:r>
              <a:rPr lang="en-US" sz="1200" b="1" dirty="0">
                <a:latin typeface="Courier New"/>
                <a:ea typeface="Courier New"/>
                <a:cs typeface="Courier New"/>
                <a:sym typeface="Courier New"/>
              </a:rPr>
              <a:t>}</a:t>
            </a:r>
            <a:endParaRPr lang="en-US" sz="1200" b="1" dirty="0" smtClean="0">
              <a:latin typeface="Courier New"/>
              <a:ea typeface="Courier New"/>
              <a:cs typeface="Courier New"/>
              <a:sym typeface="Courier New"/>
            </a:endParaRPr>
          </a:p>
          <a:p>
            <a:pPr>
              <a:buNone/>
            </a:pPr>
            <a:r>
              <a:rPr lang="en" sz="1200" b="1" dirty="0" smtClean="0">
                <a:solidFill>
                  <a:srgbClr val="3366FF"/>
                </a:solidFill>
                <a:latin typeface="Courier New"/>
                <a:ea typeface="Courier New"/>
                <a:cs typeface="Courier New"/>
                <a:sym typeface="Courier New"/>
              </a:rPr>
              <a:t>module </a:t>
            </a:r>
            <a:r>
              <a:rPr lang="en-US" sz="1200" b="1" dirty="0" smtClean="0">
                <a:latin typeface="Courier New"/>
                <a:ea typeface="Courier New"/>
                <a:cs typeface="Courier New"/>
                <a:sym typeface="Courier New"/>
              </a:rPr>
              <a:t>main()</a:t>
            </a:r>
            <a:r>
              <a:rPr lang="en" sz="1200" b="1" dirty="0" smtClean="0">
                <a:latin typeface="Courier New"/>
                <a:ea typeface="Courier New"/>
                <a:cs typeface="Courier New"/>
                <a:sym typeface="Courier New"/>
              </a:rPr>
              <a:t> {</a:t>
            </a:r>
            <a:r>
              <a:rPr lang="en-US" sz="1200" b="1" dirty="0" smtClean="0">
                <a:latin typeface="Courier New"/>
                <a:ea typeface="Courier New"/>
                <a:cs typeface="Courier New"/>
                <a:sym typeface="Courier New"/>
              </a:rPr>
              <a:t>		</a:t>
            </a:r>
            <a:r>
              <a:rPr lang="en-US" sz="1200" b="1" dirty="0" smtClean="0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	</a:t>
            </a:r>
          </a:p>
          <a:p>
            <a:pPr>
              <a:buNone/>
            </a:pPr>
            <a:r>
              <a:rPr lang="en-US" sz="1200" b="1" dirty="0" smtClean="0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	</a:t>
            </a:r>
            <a:r>
              <a:rPr lang="en-US" sz="1200" b="1" dirty="0" smtClean="0">
                <a:solidFill>
                  <a:srgbClr val="FF6600"/>
                </a:solidFill>
                <a:latin typeface="Courier New"/>
                <a:ea typeface="Courier New"/>
                <a:cs typeface="Courier New"/>
                <a:sym typeface="Courier New"/>
              </a:rPr>
              <a:t>qbit </a:t>
            </a:r>
            <a:r>
              <a:rPr lang="en-US" sz="1200" b="1" dirty="0" smtClean="0">
                <a:latin typeface="Courier New"/>
                <a:ea typeface="Courier New"/>
                <a:cs typeface="Courier New"/>
                <a:sym typeface="Courier New"/>
              </a:rPr>
              <a:t>b[1000];</a:t>
            </a:r>
          </a:p>
          <a:p>
            <a:pPr>
              <a:buNone/>
            </a:pPr>
            <a:r>
              <a:rPr lang="en-US" sz="1200" b="1" dirty="0" smtClean="0">
                <a:latin typeface="Courier New"/>
                <a:ea typeface="Courier New"/>
                <a:cs typeface="Courier New"/>
                <a:sym typeface="Courier New"/>
              </a:rPr>
              <a:t>	foo(b);</a:t>
            </a:r>
          </a:p>
          <a:p>
            <a:pPr>
              <a:buNone/>
            </a:pPr>
            <a:r>
              <a:rPr lang="en" sz="1200" b="1" dirty="0" smtClean="0">
                <a:latin typeface="Courier New"/>
                <a:ea typeface="Courier New"/>
                <a:cs typeface="Courier New"/>
                <a:sym typeface="Courier New"/>
              </a:rPr>
              <a:t>}</a:t>
            </a:r>
            <a:endParaRPr lang="en-US" sz="1200" b="1" dirty="0" smtClean="0">
              <a:latin typeface="Courier New"/>
              <a:ea typeface="Courier New"/>
              <a:cs typeface="Courier New"/>
              <a:sym typeface="Courier New"/>
            </a:endParaRPr>
          </a:p>
          <a:p>
            <a:pPr>
              <a:buFont typeface="Arial"/>
              <a:buNone/>
            </a:pPr>
            <a:endParaRPr lang="en" sz="1200" b="1" dirty="0" smtClean="0">
              <a:latin typeface="Courier New"/>
              <a:ea typeface="Courier New"/>
              <a:cs typeface="Courier New"/>
              <a:sym typeface="Courier New"/>
            </a:endParaRPr>
          </a:p>
          <a:p>
            <a:endParaRPr lang="en" sz="900" b="1" dirty="0">
              <a:latin typeface="Courier New"/>
              <a:ea typeface="Courier New"/>
              <a:cs typeface="Courier New"/>
              <a:sym typeface="Courier New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xmlns="" val="365080767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11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Comparison of QASM-H and QASM-HL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2DF33B-4B92-614B-A726-7E0354E8DDA6}" type="slidenum">
              <a:rPr lang="en-US" smtClean="0"/>
              <a:pPr/>
              <a:t>15</a:t>
            </a:fld>
            <a:endParaRPr lang="en-US"/>
          </a:p>
        </p:txBody>
      </p:sp>
      <p:graphicFrame>
        <p:nvGraphicFramePr>
          <p:cNvPr id="7" name="Chart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1079243528"/>
              </p:ext>
            </p:extLst>
          </p:nvPr>
        </p:nvGraphicFramePr>
        <p:xfrm>
          <a:off x="266700" y="1924152"/>
          <a:ext cx="8420100" cy="419465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564027" y="1371556"/>
            <a:ext cx="745588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sz="2000" dirty="0" smtClean="0"/>
              <a:t>A large reduction is already obtained from QASM-H over flat QASM.</a:t>
            </a:r>
            <a:endParaRPr lang="en-US" sz="2000" dirty="0"/>
          </a:p>
        </p:txBody>
      </p:sp>
      <p:sp>
        <p:nvSpPr>
          <p:cNvPr id="9" name="Oval 8"/>
          <p:cNvSpPr/>
          <p:nvPr/>
        </p:nvSpPr>
        <p:spPr>
          <a:xfrm>
            <a:off x="1244431" y="4361412"/>
            <a:ext cx="1475356" cy="262966"/>
          </a:xfrm>
          <a:prstGeom prst="ellipse">
            <a:avLst/>
          </a:prstGeom>
          <a:noFill/>
          <a:ln>
            <a:solidFill>
              <a:srgbClr val="008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2719787" y="4098446"/>
            <a:ext cx="1475356" cy="262966"/>
          </a:xfrm>
          <a:prstGeom prst="ellipse">
            <a:avLst/>
          </a:prstGeom>
          <a:noFill/>
          <a:ln>
            <a:solidFill>
              <a:srgbClr val="008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5632011" y="2044485"/>
            <a:ext cx="921190" cy="262966"/>
          </a:xfrm>
          <a:prstGeom prst="ellipse">
            <a:avLst/>
          </a:prstGeom>
          <a:noFill/>
          <a:ln>
            <a:solidFill>
              <a:srgbClr val="008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/>
          <p:cNvSpPr/>
          <p:nvPr/>
        </p:nvSpPr>
        <p:spPr>
          <a:xfrm>
            <a:off x="4169485" y="1877724"/>
            <a:ext cx="1475356" cy="262966"/>
          </a:xfrm>
          <a:prstGeom prst="ellipse">
            <a:avLst/>
          </a:prstGeom>
          <a:noFill/>
          <a:ln>
            <a:solidFill>
              <a:srgbClr val="008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/>
          <p:cNvSpPr/>
          <p:nvPr/>
        </p:nvSpPr>
        <p:spPr>
          <a:xfrm>
            <a:off x="7594877" y="1898641"/>
            <a:ext cx="872384" cy="242049"/>
          </a:xfrm>
          <a:prstGeom prst="ellipse">
            <a:avLst/>
          </a:prstGeom>
          <a:noFill/>
          <a:ln>
            <a:solidFill>
              <a:srgbClr val="008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6669627" y="1898641"/>
            <a:ext cx="872384" cy="242049"/>
          </a:xfrm>
          <a:prstGeom prst="ellipse">
            <a:avLst/>
          </a:prstGeom>
          <a:noFill/>
          <a:ln>
            <a:solidFill>
              <a:srgbClr val="008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320748" y="2307451"/>
            <a:ext cx="0" cy="2421040"/>
          </a:xfrm>
          <a:prstGeom prst="straightConnector1">
            <a:avLst/>
          </a:prstGeom>
          <a:ln w="12700" cmpd="sng">
            <a:solidFill>
              <a:schemeClr val="accent1"/>
            </a:solidFill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 rot="16200000">
            <a:off x="-261239" y="3242394"/>
            <a:ext cx="8106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accent1"/>
                </a:solidFill>
              </a:rPr>
              <a:t>Better</a:t>
            </a:r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173311" y="5679440"/>
            <a:ext cx="744236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	Grover		   BWT		     GSE		  TFP		    BF		     CN		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89034753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9" grpId="1" animBg="1"/>
      <p:bldP spid="10" grpId="0" animBg="1"/>
      <p:bldP spid="10" grpId="1" animBg="1"/>
      <p:bldP spid="11" grpId="0" animBg="1"/>
      <p:bldP spid="11" grpId="1" animBg="1"/>
      <p:bldP spid="12" grpId="0" animBg="1"/>
      <p:bldP spid="13" grpId="0" animBg="1"/>
      <p:bldP spid="14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28"/>
          <p:cNvGrpSpPr/>
          <p:nvPr/>
        </p:nvGrpSpPr>
        <p:grpSpPr>
          <a:xfrm>
            <a:off x="-78562" y="3644149"/>
            <a:ext cx="9141491" cy="1115649"/>
            <a:chOff x="-78562" y="3644149"/>
            <a:chExt cx="9141491" cy="1115649"/>
          </a:xfrm>
        </p:grpSpPr>
        <p:sp>
          <p:nvSpPr>
            <p:cNvPr id="30" name="TextBox 29"/>
            <p:cNvSpPr txBox="1"/>
            <p:nvPr/>
          </p:nvSpPr>
          <p:spPr>
            <a:xfrm rot="16200000">
              <a:off x="-374777" y="3940364"/>
              <a:ext cx="1115649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b="1" dirty="0" smtClean="0"/>
                <a:t>QASM Generation</a:t>
              </a:r>
              <a:endParaRPr lang="en-US" sz="1400" b="1" dirty="0"/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5751254" y="3774852"/>
              <a:ext cx="1070330" cy="803433"/>
            </a:xfrm>
            <a:prstGeom prst="rect">
              <a:avLst/>
            </a:prstGeom>
            <a:noFill/>
            <a:ln>
              <a:solidFill>
                <a:srgbClr val="0000FF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dirty="0" smtClean="0"/>
                <a:t>Classical Control Resolution</a:t>
              </a:r>
              <a:endParaRPr lang="en-US" sz="1400" dirty="0"/>
            </a:p>
          </p:txBody>
        </p:sp>
        <p:sp>
          <p:nvSpPr>
            <p:cNvPr id="32" name="Document 31"/>
            <p:cNvSpPr/>
            <p:nvPr/>
          </p:nvSpPr>
          <p:spPr>
            <a:xfrm>
              <a:off x="643595" y="3955244"/>
              <a:ext cx="747297" cy="424499"/>
            </a:xfrm>
            <a:prstGeom prst="flowChartDocument">
              <a:avLst/>
            </a:prstGeom>
            <a:noFill/>
            <a:ln>
              <a:solidFill>
                <a:srgbClr val="0000FF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i="1" dirty="0" smtClean="0">
                  <a:solidFill>
                    <a:schemeClr val="tx1"/>
                  </a:solidFill>
                </a:rPr>
                <a:t>Scaffold Program</a:t>
              </a:r>
              <a:endParaRPr lang="en-US" sz="1200" i="1" dirty="0">
                <a:solidFill>
                  <a:schemeClr val="tx1"/>
                </a:solidFill>
              </a:endParaRPr>
            </a:p>
          </p:txBody>
        </p:sp>
        <p:sp>
          <p:nvSpPr>
            <p:cNvPr id="33" name="Document 32"/>
            <p:cNvSpPr/>
            <p:nvPr/>
          </p:nvSpPr>
          <p:spPr>
            <a:xfrm>
              <a:off x="8294870" y="3951494"/>
              <a:ext cx="768059" cy="424499"/>
            </a:xfrm>
            <a:prstGeom prst="flowChartDocument">
              <a:avLst/>
            </a:prstGeom>
            <a:noFill/>
            <a:ln>
              <a:solidFill>
                <a:srgbClr val="0000FF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i="1" dirty="0" smtClean="0">
                  <a:solidFill>
                    <a:schemeClr val="tx1"/>
                  </a:solidFill>
                </a:rPr>
                <a:t>QASM</a:t>
              </a:r>
              <a:endParaRPr lang="en-US" sz="1200" i="1" dirty="0">
                <a:solidFill>
                  <a:schemeClr val="tx1"/>
                </a:solidFill>
              </a:endParaRPr>
            </a:p>
          </p:txBody>
        </p:sp>
        <p:sp>
          <p:nvSpPr>
            <p:cNvPr id="34" name="TextBox 33"/>
            <p:cNvSpPr txBox="1"/>
            <p:nvPr/>
          </p:nvSpPr>
          <p:spPr>
            <a:xfrm>
              <a:off x="3856724" y="3777663"/>
              <a:ext cx="674544" cy="803433"/>
            </a:xfrm>
            <a:prstGeom prst="rect">
              <a:avLst/>
            </a:prstGeom>
            <a:noFill/>
            <a:ln>
              <a:solidFill>
                <a:srgbClr val="0000FF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dirty="0" smtClean="0"/>
                <a:t>Clang Front-end</a:t>
              </a:r>
              <a:endParaRPr lang="en-US" sz="1400" dirty="0"/>
            </a:p>
          </p:txBody>
        </p:sp>
        <p:cxnSp>
          <p:nvCxnSpPr>
            <p:cNvPr id="35" name="Straight Arrow Connector 34"/>
            <p:cNvCxnSpPr>
              <a:stCxn id="37" idx="3"/>
              <a:endCxn id="31" idx="1"/>
            </p:cNvCxnSpPr>
            <p:nvPr/>
          </p:nvCxnSpPr>
          <p:spPr>
            <a:xfrm flipV="1">
              <a:off x="5520743" y="4176569"/>
              <a:ext cx="230511" cy="4071"/>
            </a:xfrm>
            <a:prstGeom prst="straightConnector1">
              <a:avLst/>
            </a:prstGeom>
            <a:ln>
              <a:solidFill>
                <a:srgbClr val="0000FF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Arrow Connector 35"/>
            <p:cNvCxnSpPr>
              <a:stCxn id="34" idx="3"/>
              <a:endCxn id="37" idx="1"/>
            </p:cNvCxnSpPr>
            <p:nvPr/>
          </p:nvCxnSpPr>
          <p:spPr>
            <a:xfrm>
              <a:off x="4531268" y="4179380"/>
              <a:ext cx="261782" cy="1260"/>
            </a:xfrm>
            <a:prstGeom prst="straightConnector1">
              <a:avLst/>
            </a:prstGeom>
            <a:ln>
              <a:solidFill>
                <a:srgbClr val="0000FF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7" name="Document 36"/>
            <p:cNvSpPr/>
            <p:nvPr/>
          </p:nvSpPr>
          <p:spPr>
            <a:xfrm>
              <a:off x="4793050" y="3968390"/>
              <a:ext cx="727693" cy="424499"/>
            </a:xfrm>
            <a:prstGeom prst="flowChartDocument">
              <a:avLst/>
            </a:prstGeom>
            <a:noFill/>
            <a:ln>
              <a:solidFill>
                <a:srgbClr val="0000FF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i="1" dirty="0" smtClean="0">
                  <a:solidFill>
                    <a:schemeClr val="tx1"/>
                  </a:solidFill>
                </a:rPr>
                <a:t>LLVM-IR</a:t>
              </a:r>
              <a:endParaRPr lang="en-US" sz="1200" i="1" dirty="0">
                <a:solidFill>
                  <a:schemeClr val="tx1"/>
                </a:solidFill>
              </a:endParaRPr>
            </a:p>
          </p:txBody>
        </p:sp>
        <p:cxnSp>
          <p:nvCxnSpPr>
            <p:cNvPr id="47" name="Straight Arrow Connector 46"/>
            <p:cNvCxnSpPr>
              <a:stCxn id="32" idx="3"/>
              <a:endCxn id="34" idx="1"/>
            </p:cNvCxnSpPr>
            <p:nvPr/>
          </p:nvCxnSpPr>
          <p:spPr>
            <a:xfrm>
              <a:off x="1390892" y="4167494"/>
              <a:ext cx="2465832" cy="11886"/>
            </a:xfrm>
            <a:prstGeom prst="straightConnector1">
              <a:avLst/>
            </a:prstGeom>
            <a:ln>
              <a:solidFill>
                <a:srgbClr val="0000FF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Arrow Connector 61"/>
            <p:cNvCxnSpPr>
              <a:stCxn id="31" idx="3"/>
              <a:endCxn id="33" idx="1"/>
            </p:cNvCxnSpPr>
            <p:nvPr/>
          </p:nvCxnSpPr>
          <p:spPr>
            <a:xfrm flipV="1">
              <a:off x="6821584" y="4163744"/>
              <a:ext cx="1473286" cy="12825"/>
            </a:xfrm>
            <a:prstGeom prst="straightConnector1">
              <a:avLst/>
            </a:prstGeom>
            <a:ln>
              <a:solidFill>
                <a:srgbClr val="0000FF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Arrow Connector 62"/>
            <p:cNvCxnSpPr/>
            <p:nvPr/>
          </p:nvCxnSpPr>
          <p:spPr>
            <a:xfrm flipV="1">
              <a:off x="529370" y="3786583"/>
              <a:ext cx="13512" cy="794513"/>
            </a:xfrm>
            <a:prstGeom prst="straightConnector1">
              <a:avLst/>
            </a:prstGeom>
            <a:ln>
              <a:solidFill>
                <a:srgbClr val="0000FF"/>
              </a:solidFill>
              <a:prstDash val="sysDash"/>
              <a:headEnd type="arrow"/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8" name="TextBox 37"/>
          <p:cNvSpPr txBox="1"/>
          <p:nvPr/>
        </p:nvSpPr>
        <p:spPr>
          <a:xfrm rot="16200000">
            <a:off x="-374777" y="3940364"/>
            <a:ext cx="111564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 smtClean="0"/>
              <a:t>QASM Generation</a:t>
            </a:r>
            <a:endParaRPr lang="en-US" sz="1400" b="1" dirty="0"/>
          </a:p>
        </p:txBody>
      </p:sp>
      <p:cxnSp>
        <p:nvCxnSpPr>
          <p:cNvPr id="50" name="Elbow Connector 49"/>
          <p:cNvCxnSpPr>
            <a:stCxn id="58" idx="3"/>
            <a:endCxn id="54" idx="0"/>
          </p:cNvCxnSpPr>
          <p:nvPr/>
        </p:nvCxnSpPr>
        <p:spPr>
          <a:xfrm>
            <a:off x="5065290" y="3209626"/>
            <a:ext cx="2488537" cy="671947"/>
          </a:xfrm>
          <a:prstGeom prst="bentConnector2">
            <a:avLst/>
          </a:prstGeom>
          <a:ln>
            <a:solidFill>
              <a:schemeClr val="accent2">
                <a:lumMod val="75000"/>
              </a:schemeClr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3" name="Straight Arrow Connector 52"/>
          <p:cNvCxnSpPr>
            <a:stCxn id="59" idx="3"/>
            <a:endCxn id="58" idx="1"/>
          </p:cNvCxnSpPr>
          <p:nvPr/>
        </p:nvCxnSpPr>
        <p:spPr>
          <a:xfrm flipV="1">
            <a:off x="3531874" y="3209626"/>
            <a:ext cx="340666" cy="10663"/>
          </a:xfrm>
          <a:prstGeom prst="straightConnector1">
            <a:avLst/>
          </a:prstGeom>
          <a:ln>
            <a:solidFill>
              <a:schemeClr val="accent2">
                <a:lumMod val="75000"/>
              </a:schemeClr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3" name="Group 2"/>
          <p:cNvGrpSpPr/>
          <p:nvPr/>
        </p:nvGrpSpPr>
        <p:grpSpPr>
          <a:xfrm>
            <a:off x="529370" y="3774852"/>
            <a:ext cx="8533559" cy="806244"/>
            <a:chOff x="529370" y="3774852"/>
            <a:chExt cx="8533559" cy="806244"/>
          </a:xfrm>
        </p:grpSpPr>
        <p:sp>
          <p:nvSpPr>
            <p:cNvPr id="39" name="TextBox 38"/>
            <p:cNvSpPr txBox="1"/>
            <p:nvPr/>
          </p:nvSpPr>
          <p:spPr>
            <a:xfrm>
              <a:off x="5751254" y="3774852"/>
              <a:ext cx="1070330" cy="803433"/>
            </a:xfrm>
            <a:prstGeom prst="rect">
              <a:avLst/>
            </a:prstGeom>
            <a:noFill/>
            <a:ln>
              <a:solidFill>
                <a:srgbClr val="0000FF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dirty="0" smtClean="0"/>
                <a:t>Classical Control Resolution</a:t>
              </a:r>
              <a:endParaRPr lang="en-US" sz="1400" dirty="0"/>
            </a:p>
          </p:txBody>
        </p:sp>
        <p:cxnSp>
          <p:nvCxnSpPr>
            <p:cNvPr id="40" name="Straight Arrow Connector 39"/>
            <p:cNvCxnSpPr>
              <a:stCxn id="48" idx="3"/>
              <a:endCxn id="51" idx="1"/>
            </p:cNvCxnSpPr>
            <p:nvPr/>
          </p:nvCxnSpPr>
          <p:spPr>
            <a:xfrm>
              <a:off x="2578874" y="4168289"/>
              <a:ext cx="206580" cy="2429"/>
            </a:xfrm>
            <a:prstGeom prst="straightConnector1">
              <a:avLst/>
            </a:prstGeom>
            <a:ln>
              <a:solidFill>
                <a:srgbClr val="0000FF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1" name="Document 40"/>
            <p:cNvSpPr/>
            <p:nvPr/>
          </p:nvSpPr>
          <p:spPr>
            <a:xfrm>
              <a:off x="643595" y="3955244"/>
              <a:ext cx="747297" cy="424499"/>
            </a:xfrm>
            <a:prstGeom prst="flowChartDocument">
              <a:avLst/>
            </a:prstGeom>
            <a:noFill/>
            <a:ln>
              <a:solidFill>
                <a:srgbClr val="0000FF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i="1" dirty="0" smtClean="0">
                  <a:solidFill>
                    <a:schemeClr val="tx1"/>
                  </a:solidFill>
                </a:rPr>
                <a:t>Scaffold Program</a:t>
              </a:r>
              <a:endParaRPr lang="en-US" sz="1200" i="1" dirty="0">
                <a:solidFill>
                  <a:schemeClr val="tx1"/>
                </a:solidFill>
              </a:endParaRPr>
            </a:p>
          </p:txBody>
        </p:sp>
        <p:sp>
          <p:nvSpPr>
            <p:cNvPr id="42" name="Document 41"/>
            <p:cNvSpPr/>
            <p:nvPr/>
          </p:nvSpPr>
          <p:spPr>
            <a:xfrm>
              <a:off x="8294870" y="3951494"/>
              <a:ext cx="768059" cy="424499"/>
            </a:xfrm>
            <a:prstGeom prst="flowChartDocument">
              <a:avLst/>
            </a:prstGeom>
            <a:noFill/>
            <a:ln>
              <a:solidFill>
                <a:srgbClr val="0000FF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i="1" dirty="0" smtClean="0">
                  <a:solidFill>
                    <a:schemeClr val="tx1"/>
                  </a:solidFill>
                </a:rPr>
                <a:t>QASM</a:t>
              </a:r>
              <a:endParaRPr lang="en-US" sz="1200" i="1" dirty="0">
                <a:solidFill>
                  <a:schemeClr val="tx1"/>
                </a:solidFill>
              </a:endParaRPr>
            </a:p>
          </p:txBody>
        </p:sp>
        <p:sp>
          <p:nvSpPr>
            <p:cNvPr id="43" name="TextBox 42"/>
            <p:cNvSpPr txBox="1"/>
            <p:nvPr/>
          </p:nvSpPr>
          <p:spPr>
            <a:xfrm>
              <a:off x="3856724" y="3777663"/>
              <a:ext cx="674544" cy="803433"/>
            </a:xfrm>
            <a:prstGeom prst="rect">
              <a:avLst/>
            </a:prstGeom>
            <a:noFill/>
            <a:ln>
              <a:solidFill>
                <a:srgbClr val="0000FF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dirty="0" smtClean="0"/>
                <a:t>Clang Front-end</a:t>
              </a:r>
              <a:endParaRPr lang="en-US" sz="1400" dirty="0"/>
            </a:p>
          </p:txBody>
        </p:sp>
        <p:cxnSp>
          <p:nvCxnSpPr>
            <p:cNvPr id="44" name="Straight Arrow Connector 43"/>
            <p:cNvCxnSpPr>
              <a:stCxn id="46" idx="3"/>
              <a:endCxn id="39" idx="1"/>
            </p:cNvCxnSpPr>
            <p:nvPr/>
          </p:nvCxnSpPr>
          <p:spPr>
            <a:xfrm flipV="1">
              <a:off x="5520743" y="4176569"/>
              <a:ext cx="230511" cy="4071"/>
            </a:xfrm>
            <a:prstGeom prst="straightConnector1">
              <a:avLst/>
            </a:prstGeom>
            <a:ln>
              <a:solidFill>
                <a:srgbClr val="0000FF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Arrow Connector 44"/>
            <p:cNvCxnSpPr>
              <a:stCxn id="43" idx="3"/>
              <a:endCxn id="46" idx="1"/>
            </p:cNvCxnSpPr>
            <p:nvPr/>
          </p:nvCxnSpPr>
          <p:spPr>
            <a:xfrm>
              <a:off x="4531268" y="4179380"/>
              <a:ext cx="261782" cy="1260"/>
            </a:xfrm>
            <a:prstGeom prst="straightConnector1">
              <a:avLst/>
            </a:prstGeom>
            <a:ln>
              <a:solidFill>
                <a:srgbClr val="0000FF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6" name="Document 45"/>
            <p:cNvSpPr/>
            <p:nvPr/>
          </p:nvSpPr>
          <p:spPr>
            <a:xfrm>
              <a:off x="4793050" y="3968390"/>
              <a:ext cx="727693" cy="424499"/>
            </a:xfrm>
            <a:prstGeom prst="flowChartDocument">
              <a:avLst/>
            </a:prstGeom>
            <a:noFill/>
            <a:ln>
              <a:solidFill>
                <a:srgbClr val="0000FF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i="1" dirty="0" smtClean="0">
                  <a:solidFill>
                    <a:schemeClr val="tx1"/>
                  </a:solidFill>
                </a:rPr>
                <a:t>LLVM-IR</a:t>
              </a:r>
              <a:endParaRPr lang="en-US" sz="1200" i="1" dirty="0">
                <a:solidFill>
                  <a:schemeClr val="tx1"/>
                </a:solidFill>
              </a:endParaRPr>
            </a:p>
          </p:txBody>
        </p:sp>
        <p:sp>
          <p:nvSpPr>
            <p:cNvPr id="48" name="TextBox 47"/>
            <p:cNvSpPr txBox="1"/>
            <p:nvPr/>
          </p:nvSpPr>
          <p:spPr>
            <a:xfrm>
              <a:off x="1582259" y="3906679"/>
              <a:ext cx="996615" cy="523220"/>
            </a:xfrm>
            <a:prstGeom prst="rect">
              <a:avLst/>
            </a:prstGeom>
            <a:noFill/>
            <a:ln>
              <a:solidFill>
                <a:srgbClr val="0000FF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dirty="0" smtClean="0"/>
                <a:t>CTQG </a:t>
              </a:r>
            </a:p>
            <a:p>
              <a:pPr algn="ctr"/>
              <a:r>
                <a:rPr lang="en-US" sz="1400" dirty="0" smtClean="0"/>
                <a:t>Separation</a:t>
              </a:r>
              <a:endParaRPr lang="en-US" sz="1400" dirty="0"/>
            </a:p>
          </p:txBody>
        </p:sp>
        <p:cxnSp>
          <p:nvCxnSpPr>
            <p:cNvPr id="49" name="Straight Arrow Connector 48"/>
            <p:cNvCxnSpPr>
              <a:stCxn id="41" idx="3"/>
              <a:endCxn id="48" idx="1"/>
            </p:cNvCxnSpPr>
            <p:nvPr/>
          </p:nvCxnSpPr>
          <p:spPr>
            <a:xfrm>
              <a:off x="1390892" y="4167494"/>
              <a:ext cx="191367" cy="795"/>
            </a:xfrm>
            <a:prstGeom prst="straightConnector1">
              <a:avLst/>
            </a:prstGeom>
            <a:ln>
              <a:solidFill>
                <a:srgbClr val="0000FF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51" name="Document 50"/>
            <p:cNvSpPr/>
            <p:nvPr/>
          </p:nvSpPr>
          <p:spPr>
            <a:xfrm>
              <a:off x="2785454" y="3825086"/>
              <a:ext cx="828695" cy="691264"/>
            </a:xfrm>
            <a:prstGeom prst="flowChartDocument">
              <a:avLst/>
            </a:prstGeom>
            <a:noFill/>
            <a:ln>
              <a:solidFill>
                <a:srgbClr val="0000FF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i="1" dirty="0" smtClean="0">
                  <a:solidFill>
                    <a:schemeClr val="tx1"/>
                  </a:solidFill>
                </a:rPr>
                <a:t>Scaffold Quantum Modules</a:t>
              </a:r>
              <a:endParaRPr lang="en-US" sz="1200" i="1" dirty="0">
                <a:solidFill>
                  <a:schemeClr val="tx1"/>
                </a:solidFill>
              </a:endParaRPr>
            </a:p>
          </p:txBody>
        </p:sp>
        <p:cxnSp>
          <p:nvCxnSpPr>
            <p:cNvPr id="52" name="Straight Arrow Connector 51"/>
            <p:cNvCxnSpPr>
              <a:stCxn id="51" idx="3"/>
              <a:endCxn id="43" idx="1"/>
            </p:cNvCxnSpPr>
            <p:nvPr/>
          </p:nvCxnSpPr>
          <p:spPr>
            <a:xfrm>
              <a:off x="3614149" y="4170718"/>
              <a:ext cx="242575" cy="8662"/>
            </a:xfrm>
            <a:prstGeom prst="straightConnector1">
              <a:avLst/>
            </a:prstGeom>
            <a:ln>
              <a:solidFill>
                <a:srgbClr val="0000FF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54" name="TextBox 53"/>
            <p:cNvSpPr txBox="1"/>
            <p:nvPr/>
          </p:nvSpPr>
          <p:spPr>
            <a:xfrm>
              <a:off x="7046301" y="3881573"/>
              <a:ext cx="1015051" cy="569098"/>
            </a:xfrm>
            <a:prstGeom prst="rect">
              <a:avLst/>
            </a:prstGeom>
            <a:noFill/>
            <a:ln>
              <a:solidFill>
                <a:srgbClr val="0000FF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dirty="0" smtClean="0"/>
                <a:t>QASM Linker</a:t>
              </a:r>
              <a:endParaRPr lang="en-US" sz="1400" dirty="0"/>
            </a:p>
          </p:txBody>
        </p:sp>
        <p:cxnSp>
          <p:nvCxnSpPr>
            <p:cNvPr id="55" name="Straight Arrow Connector 54"/>
            <p:cNvCxnSpPr>
              <a:stCxn id="39" idx="3"/>
              <a:endCxn id="54" idx="1"/>
            </p:cNvCxnSpPr>
            <p:nvPr/>
          </p:nvCxnSpPr>
          <p:spPr>
            <a:xfrm flipV="1">
              <a:off x="6821584" y="4166122"/>
              <a:ext cx="224717" cy="10447"/>
            </a:xfrm>
            <a:prstGeom prst="straightConnector1">
              <a:avLst/>
            </a:prstGeom>
            <a:ln>
              <a:solidFill>
                <a:srgbClr val="0000FF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Arrow Connector 55"/>
            <p:cNvCxnSpPr>
              <a:stCxn id="54" idx="3"/>
              <a:endCxn id="42" idx="1"/>
            </p:cNvCxnSpPr>
            <p:nvPr/>
          </p:nvCxnSpPr>
          <p:spPr>
            <a:xfrm flipV="1">
              <a:off x="8061352" y="4163744"/>
              <a:ext cx="233518" cy="2378"/>
            </a:xfrm>
            <a:prstGeom prst="straightConnector1">
              <a:avLst/>
            </a:prstGeom>
            <a:ln>
              <a:solidFill>
                <a:srgbClr val="0000FF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Arrow Connector 56"/>
            <p:cNvCxnSpPr/>
            <p:nvPr/>
          </p:nvCxnSpPr>
          <p:spPr>
            <a:xfrm flipV="1">
              <a:off x="529370" y="3786583"/>
              <a:ext cx="13512" cy="794513"/>
            </a:xfrm>
            <a:prstGeom prst="straightConnector1">
              <a:avLst/>
            </a:prstGeom>
            <a:ln>
              <a:solidFill>
                <a:srgbClr val="0000FF"/>
              </a:solidFill>
              <a:prstDash val="sysDash"/>
              <a:headEnd type="arrow"/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8" name="TextBox 57"/>
          <p:cNvSpPr txBox="1"/>
          <p:nvPr/>
        </p:nvSpPr>
        <p:spPr>
          <a:xfrm>
            <a:off x="3872540" y="2925077"/>
            <a:ext cx="1192750" cy="569098"/>
          </a:xfrm>
          <a:prstGeom prst="rect">
            <a:avLst/>
          </a:prstGeom>
          <a:noFill/>
          <a:ln>
            <a:solidFill>
              <a:schemeClr val="accent2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/>
              <a:t>CTQG </a:t>
            </a:r>
          </a:p>
          <a:p>
            <a:pPr algn="ctr"/>
            <a:r>
              <a:rPr lang="en-US" sz="1400" dirty="0" smtClean="0"/>
              <a:t>Compilation</a:t>
            </a:r>
            <a:endParaRPr lang="en-US" sz="1400" dirty="0"/>
          </a:p>
        </p:txBody>
      </p:sp>
      <p:sp>
        <p:nvSpPr>
          <p:cNvPr id="59" name="Document 58"/>
          <p:cNvSpPr/>
          <p:nvPr/>
        </p:nvSpPr>
        <p:spPr>
          <a:xfrm>
            <a:off x="2784577" y="2874657"/>
            <a:ext cx="747297" cy="691264"/>
          </a:xfrm>
          <a:prstGeom prst="flowChartDocument">
            <a:avLst/>
          </a:prstGeom>
          <a:noFill/>
          <a:ln>
            <a:solidFill>
              <a:schemeClr val="accent2">
                <a:lumMod val="75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i="1" dirty="0" smtClean="0">
                <a:solidFill>
                  <a:schemeClr val="tx1"/>
                </a:solidFill>
              </a:rPr>
              <a:t>CTQG Classical Modules</a:t>
            </a:r>
            <a:endParaRPr lang="en-US" sz="1200" i="1" dirty="0">
              <a:solidFill>
                <a:schemeClr val="tx1"/>
              </a:solidFill>
            </a:endParaRPr>
          </a:p>
        </p:txBody>
      </p:sp>
      <p:cxnSp>
        <p:nvCxnSpPr>
          <p:cNvPr id="60" name="Straight Arrow Connector 59"/>
          <p:cNvCxnSpPr/>
          <p:nvPr/>
        </p:nvCxnSpPr>
        <p:spPr>
          <a:xfrm flipV="1">
            <a:off x="542882" y="2766578"/>
            <a:ext cx="0" cy="1008274"/>
          </a:xfrm>
          <a:prstGeom prst="straightConnector1">
            <a:avLst/>
          </a:prstGeom>
          <a:ln>
            <a:solidFill>
              <a:schemeClr val="accent2">
                <a:lumMod val="75000"/>
              </a:schemeClr>
            </a:solidFill>
            <a:prstDash val="sysDash"/>
            <a:headEnd type="arrow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1" name="Elbow Connector 60"/>
          <p:cNvCxnSpPr>
            <a:stCxn id="48" idx="0"/>
            <a:endCxn id="59" idx="1"/>
          </p:cNvCxnSpPr>
          <p:nvPr/>
        </p:nvCxnSpPr>
        <p:spPr>
          <a:xfrm rot="5400000" flipH="1" flipV="1">
            <a:off x="2089377" y="3211479"/>
            <a:ext cx="686390" cy="704010"/>
          </a:xfrm>
          <a:prstGeom prst="bentConnector2">
            <a:avLst/>
          </a:prstGeom>
          <a:ln>
            <a:solidFill>
              <a:schemeClr val="accent2">
                <a:lumMod val="75000"/>
              </a:schemeClr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3" name="TextBox 72"/>
          <p:cNvSpPr txBox="1"/>
          <p:nvPr/>
        </p:nvSpPr>
        <p:spPr>
          <a:xfrm rot="16200000">
            <a:off x="-360295" y="2962414"/>
            <a:ext cx="112511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 smtClean="0"/>
              <a:t>CTQG Translation</a:t>
            </a:r>
            <a:endParaRPr lang="en-US" sz="1400" b="1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Synthesizing Reversible Computation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2DF33B-4B92-614B-A726-7E0354E8DDA6}" type="slidenum">
              <a:rPr lang="en-US" smtClean="0"/>
              <a:pPr/>
              <a:t>16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622018" y="1417641"/>
            <a:ext cx="7917781" cy="1200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sz="2400" dirty="0" smtClean="0"/>
              <a:t>Classical-To-Quantum-Gate (</a:t>
            </a:r>
            <a:r>
              <a:rPr lang="en-US" sz="2400" b="1" dirty="0" smtClean="0"/>
              <a:t>CTQG</a:t>
            </a:r>
            <a:r>
              <a:rPr lang="en-US" sz="2400" dirty="0" smtClean="0"/>
              <a:t>): A ScaffCC feature for efficiently translating classical modules to quantum modules.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xmlns="" val="145863253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" grpId="0" animBg="1"/>
      <p:bldP spid="59" grpId="0" animBg="1"/>
      <p:bldP spid="73" grpId="0"/>
      <p:bldP spid="9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CTQG: Classical-To-Quantum-Gate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56366"/>
            <a:ext cx="8229600" cy="4525963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Facilitates the synthesis of quantum circuits </a:t>
            </a:r>
            <a:r>
              <a:rPr lang="en-US" dirty="0" smtClean="0">
                <a:solidFill>
                  <a:srgbClr val="FF0000"/>
                </a:solidFill>
              </a:rPr>
              <a:t>from classical</a:t>
            </a:r>
            <a:r>
              <a:rPr lang="en-US" dirty="0" smtClean="0"/>
              <a:t> mathematical expressions:</a:t>
            </a:r>
          </a:p>
          <a:p>
            <a:pPr lvl="1"/>
            <a:r>
              <a:rPr lang="en-US" dirty="0" smtClean="0"/>
              <a:t>Basic </a:t>
            </a:r>
            <a:r>
              <a:rPr lang="en-US" b="1" dirty="0" smtClean="0"/>
              <a:t>integer</a:t>
            </a:r>
            <a:r>
              <a:rPr lang="en-US" dirty="0" smtClean="0"/>
              <a:t> arithmetic (a=a+b, a=a+bc, ...)</a:t>
            </a:r>
          </a:p>
          <a:p>
            <a:pPr lvl="1"/>
            <a:r>
              <a:rPr lang="en-US" b="1" dirty="0" smtClean="0"/>
              <a:t>Fixed</a:t>
            </a:r>
            <a:r>
              <a:rPr lang="en-US" b="1" dirty="0"/>
              <a:t>-point</a:t>
            </a:r>
            <a:r>
              <a:rPr lang="en-US" dirty="0"/>
              <a:t> </a:t>
            </a:r>
            <a:r>
              <a:rPr lang="en-US" dirty="0" smtClean="0"/>
              <a:t>arithmetic (1/x, sin x, ...)</a:t>
            </a:r>
          </a:p>
          <a:p>
            <a:pPr lvl="1"/>
            <a:r>
              <a:rPr lang="en-US" b="1" dirty="0" smtClean="0"/>
              <a:t>Bit-wise</a:t>
            </a:r>
            <a:r>
              <a:rPr lang="en-US" dirty="0" smtClean="0"/>
              <a:t> manipulations (shift operators, ...)</a:t>
            </a:r>
          </a:p>
          <a:p>
            <a:r>
              <a:rPr lang="en-US" dirty="0" smtClean="0"/>
              <a:t>State-of-the-art in reversible logic synthesis, </a:t>
            </a:r>
            <a:r>
              <a:rPr lang="en-US" dirty="0" smtClean="0">
                <a:solidFill>
                  <a:srgbClr val="FF0000"/>
                </a:solidFill>
              </a:rPr>
              <a:t>minimizing the use of extra (</a:t>
            </a:r>
            <a:r>
              <a:rPr lang="en-US" i="1" dirty="0" smtClean="0">
                <a:solidFill>
                  <a:srgbClr val="FF0000"/>
                </a:solidFill>
              </a:rPr>
              <a:t>ancilla</a:t>
            </a:r>
            <a:r>
              <a:rPr lang="en-US" dirty="0" smtClean="0">
                <a:solidFill>
                  <a:srgbClr val="FF0000"/>
                </a:solidFill>
              </a:rPr>
              <a:t>) qubits</a:t>
            </a:r>
          </a:p>
          <a:p>
            <a:r>
              <a:rPr lang="en-US" dirty="0"/>
              <a:t>P</a:t>
            </a:r>
            <a:r>
              <a:rPr lang="en-US" dirty="0" smtClean="0"/>
              <a:t>roduces output gate-by-gate on the fly</a:t>
            </a:r>
          </a:p>
          <a:p>
            <a:pPr lvl="1"/>
            <a:r>
              <a:rPr lang="en-US" dirty="0" smtClean="0"/>
              <a:t>Not </a:t>
            </a:r>
            <a:r>
              <a:rPr lang="en-US" dirty="0"/>
              <a:t>limited by </a:t>
            </a:r>
            <a:r>
              <a:rPr lang="en-US" dirty="0" smtClean="0"/>
              <a:t>memory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2DF33B-4B92-614B-A726-7E0354E8DDA6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65444815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Example CTQG</a:t>
            </a:r>
            <a:r>
              <a:rPr lang="en-US" dirty="0" smtClean="0"/>
              <a:t>: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Classical-To-Quantum-Gate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2DF33B-4B92-614B-A726-7E0354E8DDA6}" type="slidenum">
              <a:rPr lang="en-US" smtClean="0"/>
              <a:pPr/>
              <a:t>18</a:t>
            </a:fld>
            <a:endParaRPr lang="en-US"/>
          </a:p>
        </p:txBody>
      </p:sp>
      <p:pic>
        <p:nvPicPr>
          <p:cNvPr id="7" name="Content Placeholder 6" descr="tmp.pn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862476" y="2553657"/>
            <a:ext cx="5419048" cy="2619048"/>
          </a:xfr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Program Analysis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622147" y="6336269"/>
            <a:ext cx="2133600" cy="365125"/>
          </a:xfrm>
        </p:spPr>
        <p:txBody>
          <a:bodyPr/>
          <a:lstStyle/>
          <a:p>
            <a:fld id="{772DF33B-4B92-614B-A726-7E0354E8DDA6}" type="slidenum">
              <a:rPr lang="en-US" smtClean="0"/>
              <a:pPr/>
              <a:t>19</a:t>
            </a:fld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622024" y="1417638"/>
            <a:ext cx="6335537" cy="1200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sz="2400" dirty="0" smtClean="0"/>
              <a:t>Analysis passes:</a:t>
            </a:r>
          </a:p>
          <a:p>
            <a:pPr marL="800100" lvl="1" indent="-342900">
              <a:buFont typeface="Arial"/>
              <a:buChar char="•"/>
            </a:pPr>
            <a:r>
              <a:rPr lang="en-US" sz="2400" dirty="0" smtClean="0"/>
              <a:t>Program correctness checks</a:t>
            </a:r>
          </a:p>
          <a:p>
            <a:pPr marL="800100" lvl="1" indent="-342900">
              <a:buFont typeface="Arial"/>
              <a:buChar char="•"/>
            </a:pPr>
            <a:r>
              <a:rPr lang="en-US" sz="2400" dirty="0" smtClean="0"/>
              <a:t>Program estimates</a:t>
            </a:r>
          </a:p>
        </p:txBody>
      </p:sp>
      <p:grpSp>
        <p:nvGrpSpPr>
          <p:cNvPr id="102" name="Group 101"/>
          <p:cNvGrpSpPr/>
          <p:nvPr/>
        </p:nvGrpSpPr>
        <p:grpSpPr>
          <a:xfrm>
            <a:off x="-78562" y="2661465"/>
            <a:ext cx="9141491" cy="3436130"/>
            <a:chOff x="-78562" y="2661465"/>
            <a:chExt cx="9141491" cy="3436130"/>
          </a:xfrm>
        </p:grpSpPr>
        <p:sp>
          <p:nvSpPr>
            <p:cNvPr id="38" name="TextBox 37"/>
            <p:cNvSpPr txBox="1"/>
            <p:nvPr/>
          </p:nvSpPr>
          <p:spPr>
            <a:xfrm rot="16200000">
              <a:off x="-360295" y="2962414"/>
              <a:ext cx="1125117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b="1" dirty="0" smtClean="0"/>
                <a:t>CTQG Translation</a:t>
              </a:r>
              <a:endParaRPr lang="en-US" sz="1400" b="1" dirty="0"/>
            </a:p>
          </p:txBody>
        </p:sp>
        <p:sp>
          <p:nvSpPr>
            <p:cNvPr id="33" name="TextBox 32"/>
            <p:cNvSpPr txBox="1"/>
            <p:nvPr/>
          </p:nvSpPr>
          <p:spPr>
            <a:xfrm rot="16200000">
              <a:off x="-374777" y="3940364"/>
              <a:ext cx="1115649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b="1" dirty="0" smtClean="0"/>
                <a:t>QASM Generation</a:t>
              </a:r>
              <a:endParaRPr lang="en-US" sz="1400" b="1" dirty="0"/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5751254" y="3774852"/>
              <a:ext cx="1070330" cy="803433"/>
            </a:xfrm>
            <a:prstGeom prst="rect">
              <a:avLst/>
            </a:prstGeom>
            <a:noFill/>
            <a:ln>
              <a:solidFill>
                <a:srgbClr val="0000FF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dirty="0" smtClean="0"/>
                <a:t>Classical Control Resolution</a:t>
              </a:r>
              <a:endParaRPr lang="en-US" sz="1400" dirty="0"/>
            </a:p>
          </p:txBody>
        </p:sp>
        <p:cxnSp>
          <p:nvCxnSpPr>
            <p:cNvPr id="12" name="Straight Arrow Connector 11"/>
            <p:cNvCxnSpPr>
              <a:stCxn id="20" idx="3"/>
              <a:endCxn id="23" idx="1"/>
            </p:cNvCxnSpPr>
            <p:nvPr/>
          </p:nvCxnSpPr>
          <p:spPr>
            <a:xfrm>
              <a:off x="2578874" y="4168289"/>
              <a:ext cx="206580" cy="2429"/>
            </a:xfrm>
            <a:prstGeom prst="straightConnector1">
              <a:avLst/>
            </a:prstGeom>
            <a:ln>
              <a:solidFill>
                <a:srgbClr val="0000FF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Document 12"/>
            <p:cNvSpPr/>
            <p:nvPr/>
          </p:nvSpPr>
          <p:spPr>
            <a:xfrm>
              <a:off x="643595" y="3955244"/>
              <a:ext cx="747297" cy="424499"/>
            </a:xfrm>
            <a:prstGeom prst="flowChartDocument">
              <a:avLst/>
            </a:prstGeom>
            <a:noFill/>
            <a:ln>
              <a:solidFill>
                <a:srgbClr val="0000FF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i="1" dirty="0" smtClean="0">
                  <a:solidFill>
                    <a:schemeClr val="tx1"/>
                  </a:solidFill>
                </a:rPr>
                <a:t>Scaffold Program</a:t>
              </a:r>
              <a:endParaRPr lang="en-US" sz="1200" i="1" dirty="0">
                <a:solidFill>
                  <a:schemeClr val="tx1"/>
                </a:solidFill>
              </a:endParaRPr>
            </a:p>
          </p:txBody>
        </p:sp>
        <p:sp>
          <p:nvSpPr>
            <p:cNvPr id="14" name="Document 13"/>
            <p:cNvSpPr/>
            <p:nvPr/>
          </p:nvSpPr>
          <p:spPr>
            <a:xfrm>
              <a:off x="8294870" y="3951494"/>
              <a:ext cx="768059" cy="424499"/>
            </a:xfrm>
            <a:prstGeom prst="flowChartDocument">
              <a:avLst/>
            </a:prstGeom>
            <a:noFill/>
            <a:ln>
              <a:solidFill>
                <a:srgbClr val="0000FF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i="1" dirty="0" smtClean="0">
                  <a:solidFill>
                    <a:schemeClr val="tx1"/>
                  </a:solidFill>
                </a:rPr>
                <a:t>QASM</a:t>
              </a:r>
              <a:endParaRPr lang="en-US" sz="1200" i="1" dirty="0">
                <a:solidFill>
                  <a:schemeClr val="tx1"/>
                </a:solidFill>
              </a:endParaRPr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3856724" y="3777663"/>
              <a:ext cx="674544" cy="803433"/>
            </a:xfrm>
            <a:prstGeom prst="rect">
              <a:avLst/>
            </a:prstGeom>
            <a:noFill/>
            <a:ln>
              <a:solidFill>
                <a:srgbClr val="0000FF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dirty="0" smtClean="0"/>
                <a:t>Clang Front-end</a:t>
              </a:r>
              <a:endParaRPr lang="en-US" sz="1400" dirty="0"/>
            </a:p>
          </p:txBody>
        </p:sp>
        <p:cxnSp>
          <p:nvCxnSpPr>
            <p:cNvPr id="16" name="Straight Arrow Connector 15"/>
            <p:cNvCxnSpPr>
              <a:stCxn id="18" idx="3"/>
              <a:endCxn id="10" idx="1"/>
            </p:cNvCxnSpPr>
            <p:nvPr/>
          </p:nvCxnSpPr>
          <p:spPr>
            <a:xfrm flipV="1">
              <a:off x="5520743" y="4176569"/>
              <a:ext cx="230511" cy="4071"/>
            </a:xfrm>
            <a:prstGeom prst="straightConnector1">
              <a:avLst/>
            </a:prstGeom>
            <a:ln>
              <a:solidFill>
                <a:srgbClr val="0000FF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Arrow Connector 16"/>
            <p:cNvCxnSpPr>
              <a:stCxn id="15" idx="3"/>
              <a:endCxn id="18" idx="1"/>
            </p:cNvCxnSpPr>
            <p:nvPr/>
          </p:nvCxnSpPr>
          <p:spPr>
            <a:xfrm>
              <a:off x="4531268" y="4179380"/>
              <a:ext cx="261782" cy="1260"/>
            </a:xfrm>
            <a:prstGeom prst="straightConnector1">
              <a:avLst/>
            </a:prstGeom>
            <a:ln>
              <a:solidFill>
                <a:srgbClr val="0000FF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8" name="Document 17"/>
            <p:cNvSpPr/>
            <p:nvPr/>
          </p:nvSpPr>
          <p:spPr>
            <a:xfrm>
              <a:off x="4793050" y="3968390"/>
              <a:ext cx="727693" cy="424499"/>
            </a:xfrm>
            <a:prstGeom prst="flowChartDocument">
              <a:avLst/>
            </a:prstGeom>
            <a:noFill/>
            <a:ln>
              <a:solidFill>
                <a:srgbClr val="0000FF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i="1" dirty="0" smtClean="0">
                  <a:solidFill>
                    <a:schemeClr val="tx1"/>
                  </a:solidFill>
                </a:rPr>
                <a:t>LLVM-IR</a:t>
              </a:r>
              <a:endParaRPr lang="en-US" sz="1200" i="1" dirty="0">
                <a:solidFill>
                  <a:schemeClr val="tx1"/>
                </a:solidFill>
              </a:endParaRPr>
            </a:p>
          </p:txBody>
        </p:sp>
        <p:grpSp>
          <p:nvGrpSpPr>
            <p:cNvPr id="19" name="Group 18"/>
            <p:cNvGrpSpPr/>
            <p:nvPr/>
          </p:nvGrpSpPr>
          <p:grpSpPr>
            <a:xfrm>
              <a:off x="5751255" y="4942911"/>
              <a:ext cx="3298200" cy="1150088"/>
              <a:chOff x="5932472" y="2993618"/>
              <a:chExt cx="3262867" cy="901696"/>
            </a:xfrm>
          </p:grpSpPr>
          <p:grpSp>
            <p:nvGrpSpPr>
              <p:cNvPr id="43" name="Group 42"/>
              <p:cNvGrpSpPr/>
              <p:nvPr/>
            </p:nvGrpSpPr>
            <p:grpSpPr>
              <a:xfrm>
                <a:off x="5932472" y="2993618"/>
                <a:ext cx="2140505" cy="901696"/>
                <a:chOff x="5782017" y="1683137"/>
                <a:chExt cx="2238631" cy="958485"/>
              </a:xfrm>
            </p:grpSpPr>
            <p:sp>
              <p:nvSpPr>
                <p:cNvPr id="54" name="Rectangle 53"/>
                <p:cNvSpPr/>
                <p:nvPr/>
              </p:nvSpPr>
              <p:spPr>
                <a:xfrm>
                  <a:off x="5782017" y="1683137"/>
                  <a:ext cx="2238631" cy="958485"/>
                </a:xfrm>
                <a:prstGeom prst="rect">
                  <a:avLst/>
                </a:prstGeom>
                <a:noFill/>
                <a:ln>
                  <a:solidFill>
                    <a:srgbClr val="008000"/>
                  </a:solidFill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6" name="Rounded Rectangle 55"/>
                <p:cNvSpPr/>
                <p:nvPr/>
              </p:nvSpPr>
              <p:spPr>
                <a:xfrm>
                  <a:off x="5922802" y="2183103"/>
                  <a:ext cx="2002984" cy="392001"/>
                </a:xfrm>
                <a:prstGeom prst="roundRect">
                  <a:avLst/>
                </a:prstGeom>
                <a:noFill/>
                <a:ln>
                  <a:solidFill>
                    <a:srgbClr val="008000"/>
                  </a:solidFill>
                  <a:prstDash val="solid"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1400" dirty="0" smtClean="0">
                      <a:solidFill>
                        <a:schemeClr val="tx1"/>
                      </a:solidFill>
                    </a:rPr>
                    <a:t>Timing / Resource Estimates</a:t>
                  </a:r>
                  <a:endParaRPr lang="en-US" sz="1400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57" name="Rounded Rectangle 56"/>
                <p:cNvSpPr/>
                <p:nvPr/>
              </p:nvSpPr>
              <p:spPr>
                <a:xfrm>
                  <a:off x="5922802" y="1756691"/>
                  <a:ext cx="2002984" cy="340852"/>
                </a:xfrm>
                <a:prstGeom prst="roundRect">
                  <a:avLst/>
                </a:prstGeom>
                <a:noFill/>
                <a:ln>
                  <a:solidFill>
                    <a:srgbClr val="008000"/>
                  </a:solidFill>
                  <a:prstDash val="solid"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1400" dirty="0" smtClean="0">
                      <a:solidFill>
                        <a:schemeClr val="tx1"/>
                      </a:solidFill>
                    </a:rPr>
                    <a:t>Correctness Check</a:t>
                  </a:r>
                  <a:endParaRPr lang="en-US" sz="1400" dirty="0">
                    <a:solidFill>
                      <a:schemeClr val="tx1"/>
                    </a:solidFill>
                  </a:endParaRPr>
                </a:p>
              </p:txBody>
            </p:sp>
          </p:grpSp>
          <p:sp>
            <p:nvSpPr>
              <p:cNvPr id="44" name="Document 43"/>
              <p:cNvSpPr/>
              <p:nvPr/>
            </p:nvSpPr>
            <p:spPr>
              <a:xfrm>
                <a:off x="8465413" y="3129716"/>
                <a:ext cx="729926" cy="373394"/>
              </a:xfrm>
              <a:prstGeom prst="flowChartDocument">
                <a:avLst/>
              </a:prstGeom>
              <a:solidFill>
                <a:schemeClr val="bg1"/>
              </a:solidFill>
              <a:ln>
                <a:solidFill>
                  <a:srgbClr val="008000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45" name="Document 44"/>
              <p:cNvSpPr/>
              <p:nvPr/>
            </p:nvSpPr>
            <p:spPr>
              <a:xfrm>
                <a:off x="8398460" y="3201959"/>
                <a:ext cx="729926" cy="373394"/>
              </a:xfrm>
              <a:prstGeom prst="flowChartDocument">
                <a:avLst/>
              </a:prstGeom>
              <a:solidFill>
                <a:schemeClr val="bg1"/>
              </a:solidFill>
              <a:ln>
                <a:solidFill>
                  <a:srgbClr val="008000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46" name="Document 45"/>
              <p:cNvSpPr/>
              <p:nvPr/>
            </p:nvSpPr>
            <p:spPr>
              <a:xfrm>
                <a:off x="8321949" y="3261372"/>
                <a:ext cx="729926" cy="373394"/>
              </a:xfrm>
              <a:prstGeom prst="flowChartDocument">
                <a:avLst/>
              </a:prstGeom>
              <a:solidFill>
                <a:schemeClr val="bg1"/>
              </a:solidFill>
              <a:ln>
                <a:solidFill>
                  <a:srgbClr val="008000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200" i="1" dirty="0" smtClean="0">
                    <a:solidFill>
                      <a:schemeClr val="tx1"/>
                    </a:solidFill>
                  </a:rPr>
                  <a:t>Analysis Output</a:t>
                </a:r>
                <a:endParaRPr lang="en-US" sz="1200" i="1" dirty="0">
                  <a:solidFill>
                    <a:schemeClr val="tx1"/>
                  </a:solidFill>
                </a:endParaRPr>
              </a:p>
            </p:txBody>
          </p:sp>
          <p:cxnSp>
            <p:nvCxnSpPr>
              <p:cNvPr id="47" name="Straight Arrow Connector 46"/>
              <p:cNvCxnSpPr>
                <a:stCxn id="54" idx="3"/>
                <a:endCxn id="46" idx="1"/>
              </p:cNvCxnSpPr>
              <p:nvPr/>
            </p:nvCxnSpPr>
            <p:spPr>
              <a:xfrm>
                <a:off x="8072976" y="3444466"/>
                <a:ext cx="248973" cy="3603"/>
              </a:xfrm>
              <a:prstGeom prst="straightConnector1">
                <a:avLst/>
              </a:prstGeom>
              <a:ln>
                <a:solidFill>
                  <a:srgbClr val="008000"/>
                </a:solidFill>
                <a:tailEnd type="arrow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0" name="TextBox 19"/>
            <p:cNvSpPr txBox="1"/>
            <p:nvPr/>
          </p:nvSpPr>
          <p:spPr>
            <a:xfrm>
              <a:off x="1582259" y="3906679"/>
              <a:ext cx="996615" cy="523220"/>
            </a:xfrm>
            <a:prstGeom prst="rect">
              <a:avLst/>
            </a:prstGeom>
            <a:noFill/>
            <a:ln>
              <a:solidFill>
                <a:srgbClr val="0000FF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dirty="0" smtClean="0"/>
                <a:t>CTQG </a:t>
              </a:r>
            </a:p>
            <a:p>
              <a:pPr algn="ctr"/>
              <a:r>
                <a:rPr lang="en-US" sz="1400" dirty="0" smtClean="0"/>
                <a:t>Separation</a:t>
              </a:r>
              <a:endParaRPr lang="en-US" sz="1400" dirty="0"/>
            </a:p>
          </p:txBody>
        </p:sp>
        <p:cxnSp>
          <p:nvCxnSpPr>
            <p:cNvPr id="21" name="Straight Arrow Connector 20"/>
            <p:cNvCxnSpPr>
              <a:stCxn id="13" idx="3"/>
              <a:endCxn id="20" idx="1"/>
            </p:cNvCxnSpPr>
            <p:nvPr/>
          </p:nvCxnSpPr>
          <p:spPr>
            <a:xfrm>
              <a:off x="1390892" y="4167494"/>
              <a:ext cx="191367" cy="795"/>
            </a:xfrm>
            <a:prstGeom prst="straightConnector1">
              <a:avLst/>
            </a:prstGeom>
            <a:ln>
              <a:solidFill>
                <a:srgbClr val="0000FF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Elbow Connector 21"/>
            <p:cNvCxnSpPr>
              <a:stCxn id="35" idx="3"/>
              <a:endCxn id="26" idx="0"/>
            </p:cNvCxnSpPr>
            <p:nvPr/>
          </p:nvCxnSpPr>
          <p:spPr>
            <a:xfrm>
              <a:off x="5065290" y="3209626"/>
              <a:ext cx="2488537" cy="671947"/>
            </a:xfrm>
            <a:prstGeom prst="bentConnector2">
              <a:avLst/>
            </a:prstGeom>
            <a:ln>
              <a:solidFill>
                <a:schemeClr val="accent2">
                  <a:lumMod val="75000"/>
                </a:schemeClr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3" name="Document 22"/>
            <p:cNvSpPr/>
            <p:nvPr/>
          </p:nvSpPr>
          <p:spPr>
            <a:xfrm>
              <a:off x="2785454" y="3825086"/>
              <a:ext cx="828695" cy="691264"/>
            </a:xfrm>
            <a:prstGeom prst="flowChartDocument">
              <a:avLst/>
            </a:prstGeom>
            <a:noFill/>
            <a:ln>
              <a:solidFill>
                <a:srgbClr val="0000FF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i="1" dirty="0" smtClean="0">
                  <a:solidFill>
                    <a:schemeClr val="tx1"/>
                  </a:solidFill>
                </a:rPr>
                <a:t>Scaffold Quantum Modules</a:t>
              </a:r>
              <a:endParaRPr lang="en-US" sz="1200" i="1" dirty="0">
                <a:solidFill>
                  <a:schemeClr val="tx1"/>
                </a:solidFill>
              </a:endParaRPr>
            </a:p>
          </p:txBody>
        </p:sp>
        <p:cxnSp>
          <p:nvCxnSpPr>
            <p:cNvPr id="24" name="Straight Arrow Connector 23"/>
            <p:cNvCxnSpPr>
              <a:stCxn id="23" idx="3"/>
              <a:endCxn id="15" idx="1"/>
            </p:cNvCxnSpPr>
            <p:nvPr/>
          </p:nvCxnSpPr>
          <p:spPr>
            <a:xfrm>
              <a:off x="3614149" y="4170718"/>
              <a:ext cx="242575" cy="8662"/>
            </a:xfrm>
            <a:prstGeom prst="straightConnector1">
              <a:avLst/>
            </a:prstGeom>
            <a:ln>
              <a:solidFill>
                <a:srgbClr val="0000FF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Arrow Connector 24"/>
            <p:cNvCxnSpPr>
              <a:stCxn id="36" idx="3"/>
              <a:endCxn id="35" idx="1"/>
            </p:cNvCxnSpPr>
            <p:nvPr/>
          </p:nvCxnSpPr>
          <p:spPr>
            <a:xfrm flipV="1">
              <a:off x="3531874" y="3209626"/>
              <a:ext cx="340666" cy="10663"/>
            </a:xfrm>
            <a:prstGeom prst="straightConnector1">
              <a:avLst/>
            </a:prstGeom>
            <a:ln>
              <a:solidFill>
                <a:schemeClr val="accent2">
                  <a:lumMod val="75000"/>
                </a:schemeClr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6" name="TextBox 25"/>
            <p:cNvSpPr txBox="1"/>
            <p:nvPr/>
          </p:nvSpPr>
          <p:spPr>
            <a:xfrm>
              <a:off x="7046301" y="3881573"/>
              <a:ext cx="1015051" cy="569098"/>
            </a:xfrm>
            <a:prstGeom prst="rect">
              <a:avLst/>
            </a:prstGeom>
            <a:noFill/>
            <a:ln>
              <a:solidFill>
                <a:srgbClr val="0000FF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dirty="0" smtClean="0"/>
                <a:t>QASM Linker</a:t>
              </a:r>
              <a:endParaRPr lang="en-US" sz="1400" dirty="0"/>
            </a:p>
          </p:txBody>
        </p:sp>
        <p:cxnSp>
          <p:nvCxnSpPr>
            <p:cNvPr id="30" name="Straight Arrow Connector 29"/>
            <p:cNvCxnSpPr>
              <a:stCxn id="10" idx="3"/>
              <a:endCxn id="26" idx="1"/>
            </p:cNvCxnSpPr>
            <p:nvPr/>
          </p:nvCxnSpPr>
          <p:spPr>
            <a:xfrm flipV="1">
              <a:off x="6821584" y="4166122"/>
              <a:ext cx="224717" cy="10447"/>
            </a:xfrm>
            <a:prstGeom prst="straightConnector1">
              <a:avLst/>
            </a:prstGeom>
            <a:ln>
              <a:solidFill>
                <a:srgbClr val="0000FF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Arrow Connector 30"/>
            <p:cNvCxnSpPr>
              <a:stCxn id="26" idx="3"/>
              <a:endCxn id="14" idx="1"/>
            </p:cNvCxnSpPr>
            <p:nvPr/>
          </p:nvCxnSpPr>
          <p:spPr>
            <a:xfrm flipV="1">
              <a:off x="8061352" y="4163744"/>
              <a:ext cx="233518" cy="2378"/>
            </a:xfrm>
            <a:prstGeom prst="straightConnector1">
              <a:avLst/>
            </a:prstGeom>
            <a:ln>
              <a:solidFill>
                <a:srgbClr val="0000FF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Arrow Connector 33"/>
            <p:cNvCxnSpPr/>
            <p:nvPr/>
          </p:nvCxnSpPr>
          <p:spPr>
            <a:xfrm flipV="1">
              <a:off x="529370" y="3786583"/>
              <a:ext cx="13512" cy="794513"/>
            </a:xfrm>
            <a:prstGeom prst="straightConnector1">
              <a:avLst/>
            </a:prstGeom>
            <a:ln>
              <a:solidFill>
                <a:srgbClr val="0000FF"/>
              </a:solidFill>
              <a:prstDash val="sysDash"/>
              <a:headEnd type="arrow"/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5" name="TextBox 34"/>
            <p:cNvSpPr txBox="1"/>
            <p:nvPr/>
          </p:nvSpPr>
          <p:spPr>
            <a:xfrm>
              <a:off x="3872540" y="2925077"/>
              <a:ext cx="1192750" cy="569098"/>
            </a:xfrm>
            <a:prstGeom prst="rect">
              <a:avLst/>
            </a:prstGeom>
            <a:noFill/>
            <a:ln>
              <a:solidFill>
                <a:schemeClr val="accent2">
                  <a:lumMod val="75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dirty="0" smtClean="0"/>
                <a:t>CTQG </a:t>
              </a:r>
            </a:p>
            <a:p>
              <a:pPr algn="ctr"/>
              <a:r>
                <a:rPr lang="en-US" sz="1400" dirty="0" smtClean="0"/>
                <a:t>Compilation</a:t>
              </a:r>
              <a:endParaRPr lang="en-US" sz="1400" dirty="0"/>
            </a:p>
          </p:txBody>
        </p:sp>
        <p:sp>
          <p:nvSpPr>
            <p:cNvPr id="36" name="Document 35"/>
            <p:cNvSpPr/>
            <p:nvPr/>
          </p:nvSpPr>
          <p:spPr>
            <a:xfrm>
              <a:off x="2784577" y="2874657"/>
              <a:ext cx="747297" cy="691264"/>
            </a:xfrm>
            <a:prstGeom prst="flowChartDocument">
              <a:avLst/>
            </a:prstGeom>
            <a:noFill/>
            <a:ln>
              <a:solidFill>
                <a:schemeClr val="accent2">
                  <a:lumMod val="75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i="1" dirty="0" smtClean="0">
                  <a:solidFill>
                    <a:schemeClr val="tx1"/>
                  </a:solidFill>
                </a:rPr>
                <a:t>CTQG Classical Modules</a:t>
              </a:r>
              <a:endParaRPr lang="en-US" sz="1200" i="1" dirty="0">
                <a:solidFill>
                  <a:schemeClr val="tx1"/>
                </a:solidFill>
              </a:endParaRPr>
            </a:p>
          </p:txBody>
        </p:sp>
        <p:cxnSp>
          <p:nvCxnSpPr>
            <p:cNvPr id="37" name="Straight Arrow Connector 36"/>
            <p:cNvCxnSpPr/>
            <p:nvPr/>
          </p:nvCxnSpPr>
          <p:spPr>
            <a:xfrm flipV="1">
              <a:off x="542882" y="2766578"/>
              <a:ext cx="0" cy="1008274"/>
            </a:xfrm>
            <a:prstGeom prst="straightConnector1">
              <a:avLst/>
            </a:prstGeom>
            <a:ln>
              <a:solidFill>
                <a:schemeClr val="accent2">
                  <a:lumMod val="75000"/>
                </a:schemeClr>
              </a:solidFill>
              <a:prstDash val="sysDash"/>
              <a:headEnd type="arrow"/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Elbow Connector 39"/>
            <p:cNvCxnSpPr>
              <a:stCxn id="20" idx="0"/>
              <a:endCxn id="36" idx="1"/>
            </p:cNvCxnSpPr>
            <p:nvPr/>
          </p:nvCxnSpPr>
          <p:spPr>
            <a:xfrm rot="5400000" flipH="1" flipV="1">
              <a:off x="2089377" y="3211479"/>
              <a:ext cx="686390" cy="704010"/>
            </a:xfrm>
            <a:prstGeom prst="bentConnector2">
              <a:avLst/>
            </a:prstGeom>
            <a:ln>
              <a:solidFill>
                <a:schemeClr val="accent2">
                  <a:lumMod val="75000"/>
                </a:schemeClr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Arrow Connector 61"/>
            <p:cNvCxnSpPr/>
            <p:nvPr/>
          </p:nvCxnSpPr>
          <p:spPr>
            <a:xfrm flipV="1">
              <a:off x="5033384" y="4947507"/>
              <a:ext cx="1" cy="1150088"/>
            </a:xfrm>
            <a:prstGeom prst="straightConnector1">
              <a:avLst/>
            </a:prstGeom>
            <a:ln>
              <a:solidFill>
                <a:srgbClr val="008000"/>
              </a:solidFill>
              <a:prstDash val="sysDash"/>
              <a:headEnd type="arrow"/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63" name="TextBox 62"/>
            <p:cNvSpPr txBox="1"/>
            <p:nvPr/>
          </p:nvSpPr>
          <p:spPr>
            <a:xfrm rot="16200000">
              <a:off x="4131574" y="5261070"/>
              <a:ext cx="1144690" cy="523220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b="1" dirty="0" smtClean="0"/>
                <a:t>Program Analysis</a:t>
              </a:r>
              <a:endParaRPr lang="en-US" sz="1400" b="1" dirty="0"/>
            </a:p>
          </p:txBody>
        </p:sp>
        <p:cxnSp>
          <p:nvCxnSpPr>
            <p:cNvPr id="98" name="Elbow Connector 97"/>
            <p:cNvCxnSpPr>
              <a:stCxn id="18" idx="2"/>
              <a:endCxn id="54" idx="1"/>
            </p:cNvCxnSpPr>
            <p:nvPr/>
          </p:nvCxnSpPr>
          <p:spPr>
            <a:xfrm rot="16200000" flipH="1">
              <a:off x="4877511" y="4644211"/>
              <a:ext cx="1153130" cy="594358"/>
            </a:xfrm>
            <a:prstGeom prst="bentConnector2">
              <a:avLst/>
            </a:prstGeom>
            <a:ln>
              <a:solidFill>
                <a:srgbClr val="008000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xmlns="" val="35504053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Background on Quantum Computers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6233"/>
            <a:ext cx="8229600" cy="2036845"/>
          </a:xfrm>
        </p:spPr>
        <p:txBody>
          <a:bodyPr>
            <a:normAutofit lnSpcReduction="10000"/>
          </a:bodyPr>
          <a:lstStyle/>
          <a:p>
            <a:r>
              <a:rPr lang="en" sz="2400" dirty="0" smtClean="0">
                <a:solidFill>
                  <a:schemeClr val="dk1"/>
                </a:solidFill>
                <a:ea typeface="Times New Roman"/>
                <a:cs typeface="Times New Roman"/>
                <a:sym typeface="Times New Roman"/>
              </a:rPr>
              <a:t>A </a:t>
            </a:r>
            <a:r>
              <a:rPr lang="en-US" sz="2400" dirty="0" smtClean="0">
                <a:solidFill>
                  <a:schemeClr val="dk1"/>
                </a:solidFill>
                <a:ea typeface="Times New Roman"/>
                <a:cs typeface="Times New Roman"/>
                <a:sym typeface="Times New Roman"/>
              </a:rPr>
              <a:t>quantum bit </a:t>
            </a:r>
            <a:r>
              <a:rPr lang="en-US" sz="2400" b="1" dirty="0" smtClean="0">
                <a:solidFill>
                  <a:schemeClr val="dk1"/>
                </a:solidFill>
                <a:ea typeface="Times New Roman"/>
                <a:cs typeface="Times New Roman"/>
                <a:sym typeface="Times New Roman"/>
              </a:rPr>
              <a:t>(</a:t>
            </a:r>
            <a:r>
              <a:rPr lang="en-US" sz="2400" b="1" i="1" dirty="0" smtClean="0">
                <a:solidFill>
                  <a:schemeClr val="dk1"/>
                </a:solidFill>
                <a:ea typeface="Times New Roman"/>
                <a:cs typeface="Times New Roman"/>
                <a:sym typeface="Times New Roman"/>
              </a:rPr>
              <a:t>qubit)</a:t>
            </a:r>
            <a:r>
              <a:rPr lang="en-US" sz="2400" dirty="0" smtClean="0">
                <a:solidFill>
                  <a:schemeClr val="dk1"/>
                </a:solidFill>
                <a:ea typeface="Times New Roman"/>
                <a:cs typeface="Times New Roman"/>
                <a:sym typeface="Times New Roman"/>
              </a:rPr>
              <a:t> </a:t>
            </a:r>
            <a:r>
              <a:rPr lang="en" sz="2400" dirty="0" smtClean="0">
                <a:solidFill>
                  <a:schemeClr val="dk1"/>
                </a:solidFill>
                <a:ea typeface="Times New Roman"/>
                <a:cs typeface="Times New Roman"/>
                <a:sym typeface="Times New Roman"/>
              </a:rPr>
              <a:t>can exist in</a:t>
            </a:r>
            <a:r>
              <a:rPr lang="en-US" sz="2400" dirty="0" smtClean="0">
                <a:solidFill>
                  <a:schemeClr val="dk1"/>
                </a:solidFill>
                <a:ea typeface="Times New Roman"/>
                <a:cs typeface="Times New Roman"/>
                <a:sym typeface="Times New Roman"/>
              </a:rPr>
              <a:t> a </a:t>
            </a:r>
            <a:r>
              <a:rPr lang="en" sz="2400" i="1" dirty="0" smtClean="0">
                <a:solidFill>
                  <a:schemeClr val="dk1"/>
                </a:solidFill>
                <a:ea typeface="Times New Roman"/>
                <a:cs typeface="Times New Roman"/>
                <a:sym typeface="Times New Roman"/>
              </a:rPr>
              <a:t>superposition </a:t>
            </a:r>
            <a:r>
              <a:rPr lang="en" sz="2400" dirty="0" smtClean="0">
                <a:solidFill>
                  <a:schemeClr val="dk1"/>
                </a:solidFill>
                <a:ea typeface="Times New Roman"/>
                <a:cs typeface="Times New Roman"/>
                <a:sym typeface="Times New Roman"/>
              </a:rPr>
              <a:t>of states</a:t>
            </a:r>
            <a:r>
              <a:rPr lang="en-US" sz="2400" dirty="0" smtClean="0">
                <a:solidFill>
                  <a:schemeClr val="dk1"/>
                </a:solidFill>
                <a:ea typeface="Times New Roman"/>
                <a:cs typeface="Times New Roman"/>
                <a:sym typeface="Times New Roman"/>
              </a:rPr>
              <a:t>:</a:t>
            </a:r>
            <a:endParaRPr lang="en-US" sz="2400" dirty="0" smtClean="0"/>
          </a:p>
          <a:p>
            <a:endParaRPr lang="en-US" sz="2400" dirty="0" smtClean="0">
              <a:solidFill>
                <a:schemeClr val="dk1"/>
              </a:solidFill>
              <a:ea typeface="Times New Roman"/>
              <a:cs typeface="Times New Roman"/>
              <a:sym typeface="Times New Roman"/>
            </a:endParaRPr>
          </a:p>
          <a:p>
            <a:r>
              <a:rPr lang="en-US" sz="2400" dirty="0">
                <a:solidFill>
                  <a:schemeClr val="dk1"/>
                </a:solidFill>
                <a:ea typeface="Times New Roman"/>
                <a:cs typeface="Times New Roman"/>
                <a:sym typeface="Times New Roman"/>
              </a:rPr>
              <a:t>Quantum operations </a:t>
            </a:r>
            <a:r>
              <a:rPr lang="en-US" sz="2400" b="1" i="1" dirty="0">
                <a:solidFill>
                  <a:schemeClr val="dk1"/>
                </a:solidFill>
                <a:ea typeface="Times New Roman"/>
                <a:cs typeface="Times New Roman"/>
                <a:sym typeface="Times New Roman"/>
              </a:rPr>
              <a:t>(gates) </a:t>
            </a:r>
            <a:r>
              <a:rPr lang="en-US" sz="2400" dirty="0">
                <a:solidFill>
                  <a:schemeClr val="dk1"/>
                </a:solidFill>
                <a:ea typeface="Times New Roman"/>
                <a:cs typeface="Times New Roman"/>
                <a:sym typeface="Times New Roman"/>
              </a:rPr>
              <a:t>transform the state of qubits</a:t>
            </a:r>
            <a:r>
              <a:rPr lang="en-US" sz="2400" dirty="0" smtClean="0">
                <a:solidFill>
                  <a:schemeClr val="dk1"/>
                </a:solidFill>
                <a:ea typeface="Times New Roman"/>
                <a:cs typeface="Times New Roman"/>
                <a:sym typeface="Times New Roman"/>
              </a:rPr>
              <a:t>.</a:t>
            </a:r>
            <a:endParaRPr lang="en-US" sz="2400" b="1" dirty="0" smtClean="0">
              <a:solidFill>
                <a:schemeClr val="dk1"/>
              </a:solidFill>
              <a:ea typeface="Times New Roman"/>
              <a:cs typeface="Times New Roman"/>
              <a:sym typeface="Times New Roman"/>
            </a:endParaRPr>
          </a:p>
          <a:p>
            <a:r>
              <a:rPr lang="en-US" sz="2400" b="1" dirty="0" smtClean="0">
                <a:solidFill>
                  <a:schemeClr val="dk1"/>
                </a:solidFill>
                <a:ea typeface="Times New Roman"/>
                <a:cs typeface="Times New Roman"/>
                <a:sym typeface="Times New Roman"/>
              </a:rPr>
              <a:t>Measurement</a:t>
            </a:r>
            <a:r>
              <a:rPr lang="en-US" sz="2400" dirty="0" smtClean="0">
                <a:solidFill>
                  <a:schemeClr val="dk1"/>
                </a:solidFill>
                <a:ea typeface="Times New Roman"/>
                <a:cs typeface="Times New Roman"/>
                <a:sym typeface="Times New Roman"/>
              </a:rPr>
              <a:t> (observation)</a:t>
            </a:r>
            <a:r>
              <a:rPr lang="en" sz="2400" i="1" dirty="0" smtClean="0">
                <a:solidFill>
                  <a:schemeClr val="dk1"/>
                </a:solidFill>
                <a:ea typeface="Times New Roman"/>
                <a:cs typeface="Times New Roman"/>
                <a:sym typeface="Times New Roman"/>
              </a:rPr>
              <a:t> </a:t>
            </a:r>
            <a:r>
              <a:rPr lang="en" sz="2400" dirty="0" smtClean="0">
                <a:solidFill>
                  <a:schemeClr val="dk1"/>
                </a:solidFill>
                <a:ea typeface="Times New Roman"/>
                <a:cs typeface="Times New Roman"/>
                <a:sym typeface="Times New Roman"/>
              </a:rPr>
              <a:t>collapses</a:t>
            </a:r>
            <a:r>
              <a:rPr lang="en" sz="2400" i="1" dirty="0" smtClean="0">
                <a:solidFill>
                  <a:schemeClr val="dk1"/>
                </a:solidFill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400" dirty="0" smtClean="0">
                <a:solidFill>
                  <a:schemeClr val="dk1"/>
                </a:solidFill>
                <a:ea typeface="Times New Roman"/>
                <a:cs typeface="Times New Roman"/>
                <a:sym typeface="Times New Roman"/>
              </a:rPr>
              <a:t>it </a:t>
            </a:r>
            <a:r>
              <a:rPr lang="en" sz="2400" dirty="0" smtClean="0">
                <a:solidFill>
                  <a:schemeClr val="dk1"/>
                </a:solidFill>
                <a:ea typeface="Times New Roman"/>
                <a:cs typeface="Times New Roman"/>
                <a:sym typeface="Times New Roman"/>
              </a:rPr>
              <a:t>to either  </a:t>
            </a:r>
            <a:r>
              <a:rPr lang="en-US" sz="2400" dirty="0" smtClean="0">
                <a:solidFill>
                  <a:schemeClr val="dk1"/>
                </a:solidFill>
                <a:ea typeface="Times New Roman"/>
                <a:cs typeface="Times New Roman"/>
                <a:sym typeface="Times New Roman"/>
              </a:rPr>
              <a:t>    </a:t>
            </a:r>
            <a:r>
              <a:rPr lang="en" sz="2400" dirty="0" smtClean="0">
                <a:solidFill>
                  <a:schemeClr val="dk1"/>
                </a:solidFill>
                <a:ea typeface="Times New Roman"/>
                <a:cs typeface="Times New Roman"/>
                <a:sym typeface="Times New Roman"/>
              </a:rPr>
              <a:t>or </a:t>
            </a:r>
            <a:r>
              <a:rPr lang="en-US" sz="2400" dirty="0" smtClean="0">
                <a:solidFill>
                  <a:schemeClr val="dk1"/>
                </a:solidFill>
                <a:ea typeface="Times New Roman"/>
                <a:cs typeface="Times New Roman"/>
                <a:sym typeface="Times New Roman"/>
              </a:rPr>
              <a:t>   </a:t>
            </a:r>
            <a:r>
              <a:rPr lang="en" sz="2400" dirty="0" smtClean="0"/>
              <a:t> </a:t>
            </a:r>
            <a:r>
              <a:rPr lang="en-US" sz="2400" dirty="0" smtClean="0"/>
              <a:t>.</a:t>
            </a:r>
          </a:p>
          <a:p>
            <a:r>
              <a:rPr lang="en-US" sz="2400" dirty="0" smtClean="0">
                <a:solidFill>
                  <a:schemeClr val="dk1"/>
                </a:solidFill>
                <a:ea typeface="Times New Roman"/>
                <a:cs typeface="Times New Roman"/>
                <a:sym typeface="Times New Roman"/>
              </a:rPr>
              <a:t>Quantum computation is reversible.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2DF33B-4B92-614B-A726-7E0354E8DDA6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8" name="Shape 398"/>
          <p:cNvSpPr txBox="1">
            <a:spLocks/>
          </p:cNvSpPr>
          <p:nvPr/>
        </p:nvSpPr>
        <p:spPr>
          <a:xfrm>
            <a:off x="2605330" y="3624722"/>
            <a:ext cx="3706715" cy="2564429"/>
          </a:xfrm>
          <a:prstGeom prst="rect">
            <a:avLst/>
          </a:prstGeom>
          <a:ln w="9525" cap="flat">
            <a:solidFill>
              <a:srgbClr val="434343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Arial"/>
              <a:buNone/>
            </a:pPr>
            <a:r>
              <a:rPr lang="en-US" sz="1600" b="1" dirty="0" smtClean="0">
                <a:solidFill>
                  <a:srgbClr val="008000"/>
                </a:solidFill>
                <a:latin typeface="Courier New"/>
                <a:ea typeface="Courier New"/>
                <a:cs typeface="Courier New"/>
                <a:sym typeface="Courier New"/>
              </a:rPr>
              <a:t>			Quantum Assembly</a:t>
            </a:r>
          </a:p>
          <a:p>
            <a:pPr>
              <a:buFont typeface="Arial"/>
              <a:buNone/>
            </a:pPr>
            <a:r>
              <a:rPr lang="en-US" sz="1400" b="1" dirty="0" smtClean="0">
                <a:solidFill>
                  <a:srgbClr val="FF6600"/>
                </a:solidFill>
                <a:latin typeface="Courier New"/>
                <a:ea typeface="Courier New"/>
                <a:cs typeface="Courier New"/>
                <a:sym typeface="Courier New"/>
              </a:rPr>
              <a:t>qbit</a:t>
            </a:r>
            <a:r>
              <a:rPr lang="en-US" sz="1400" b="1" dirty="0" smtClean="0">
                <a:latin typeface="Courier New"/>
                <a:ea typeface="Courier New"/>
                <a:cs typeface="Courier New"/>
                <a:sym typeface="Courier New"/>
              </a:rPr>
              <a:t> a[1], b[5];</a:t>
            </a:r>
          </a:p>
          <a:p>
            <a:pPr>
              <a:buFont typeface="Arial"/>
              <a:buNone/>
            </a:pPr>
            <a:r>
              <a:rPr lang="en-US" sz="1400" b="1" dirty="0">
                <a:latin typeface="Courier New"/>
                <a:ea typeface="Courier New"/>
                <a:cs typeface="Courier New"/>
                <a:sym typeface="Courier New"/>
              </a:rPr>
              <a:t>H</a:t>
            </a:r>
            <a:r>
              <a:rPr lang="en-US" sz="1400" b="1" dirty="0" smtClean="0">
                <a:latin typeface="Courier New"/>
                <a:ea typeface="Courier New"/>
                <a:cs typeface="Courier New"/>
                <a:sym typeface="Courier New"/>
              </a:rPr>
              <a:t>(b[0]);</a:t>
            </a:r>
          </a:p>
          <a:p>
            <a:pPr>
              <a:buFont typeface="Arial"/>
              <a:buNone/>
            </a:pPr>
            <a:r>
              <a:rPr lang="en-US" sz="1400" b="1" dirty="0" smtClean="0">
                <a:latin typeface="Courier New"/>
                <a:ea typeface="Courier New"/>
                <a:cs typeface="Courier New"/>
                <a:sym typeface="Courier New"/>
              </a:rPr>
              <a:t>H(b[1]);</a:t>
            </a:r>
          </a:p>
          <a:p>
            <a:pPr>
              <a:buNone/>
            </a:pPr>
            <a:r>
              <a:rPr lang="en-US" sz="1400" b="1" dirty="0">
                <a:latin typeface="Courier New"/>
                <a:ea typeface="Courier New"/>
                <a:cs typeface="Courier New"/>
                <a:sym typeface="Courier New"/>
              </a:rPr>
              <a:t>H(b</a:t>
            </a:r>
            <a:r>
              <a:rPr lang="en-US" sz="1400" b="1" dirty="0" smtClean="0">
                <a:latin typeface="Courier New"/>
                <a:ea typeface="Courier New"/>
                <a:cs typeface="Courier New"/>
                <a:sym typeface="Courier New"/>
              </a:rPr>
              <a:t>[2]</a:t>
            </a:r>
            <a:r>
              <a:rPr lang="en-US" sz="1400" b="1" dirty="0">
                <a:latin typeface="Courier New"/>
                <a:ea typeface="Courier New"/>
                <a:cs typeface="Courier New"/>
                <a:sym typeface="Courier New"/>
              </a:rPr>
              <a:t>);</a:t>
            </a:r>
          </a:p>
          <a:p>
            <a:pPr>
              <a:buNone/>
            </a:pPr>
            <a:r>
              <a:rPr lang="en-US" sz="1400" b="1" dirty="0">
                <a:latin typeface="Courier New"/>
                <a:ea typeface="Courier New"/>
                <a:cs typeface="Courier New"/>
                <a:sym typeface="Courier New"/>
              </a:rPr>
              <a:t>H(b</a:t>
            </a:r>
            <a:r>
              <a:rPr lang="en-US" sz="1400" b="1" dirty="0" smtClean="0">
                <a:latin typeface="Courier New"/>
                <a:ea typeface="Courier New"/>
                <a:cs typeface="Courier New"/>
                <a:sym typeface="Courier New"/>
              </a:rPr>
              <a:t>[</a:t>
            </a:r>
            <a:r>
              <a:rPr lang="en-US" sz="1400" b="1" dirty="0">
                <a:latin typeface="Courier New"/>
                <a:ea typeface="Courier New"/>
                <a:cs typeface="Courier New"/>
                <a:sym typeface="Courier New"/>
              </a:rPr>
              <a:t>3</a:t>
            </a:r>
            <a:r>
              <a:rPr lang="en-US" sz="1400" b="1" dirty="0" smtClean="0">
                <a:latin typeface="Courier New"/>
                <a:ea typeface="Courier New"/>
                <a:cs typeface="Courier New"/>
                <a:sym typeface="Courier New"/>
              </a:rPr>
              <a:t>]</a:t>
            </a:r>
            <a:r>
              <a:rPr lang="en-US" sz="1400" b="1" dirty="0">
                <a:latin typeface="Courier New"/>
                <a:ea typeface="Courier New"/>
                <a:cs typeface="Courier New"/>
                <a:sym typeface="Courier New"/>
              </a:rPr>
              <a:t>);</a:t>
            </a:r>
          </a:p>
          <a:p>
            <a:pPr>
              <a:buNone/>
            </a:pPr>
            <a:r>
              <a:rPr lang="en-US" sz="1400" b="1" dirty="0">
                <a:latin typeface="Courier New"/>
                <a:ea typeface="Courier New"/>
                <a:cs typeface="Courier New"/>
                <a:sym typeface="Courier New"/>
              </a:rPr>
              <a:t>H(b</a:t>
            </a:r>
            <a:r>
              <a:rPr lang="en-US" sz="1400" b="1" dirty="0" smtClean="0">
                <a:latin typeface="Courier New"/>
                <a:ea typeface="Courier New"/>
                <a:cs typeface="Courier New"/>
                <a:sym typeface="Courier New"/>
              </a:rPr>
              <a:t>[4]</a:t>
            </a:r>
            <a:r>
              <a:rPr lang="en-US" sz="1400" b="1" dirty="0">
                <a:latin typeface="Courier New"/>
                <a:ea typeface="Courier New"/>
                <a:cs typeface="Courier New"/>
                <a:sym typeface="Courier New"/>
              </a:rPr>
              <a:t>)</a:t>
            </a:r>
            <a:r>
              <a:rPr lang="en-US" sz="1400" b="1" dirty="0" smtClean="0">
                <a:latin typeface="Courier New"/>
                <a:ea typeface="Courier New"/>
                <a:cs typeface="Courier New"/>
                <a:sym typeface="Courier New"/>
              </a:rPr>
              <a:t>;</a:t>
            </a:r>
          </a:p>
          <a:p>
            <a:pPr>
              <a:buFont typeface="Arial"/>
              <a:buNone/>
            </a:pPr>
            <a:r>
              <a:rPr lang="en-US" sz="1400" b="1" dirty="0" smtClean="0">
                <a:latin typeface="Courier New"/>
                <a:ea typeface="Courier New"/>
                <a:cs typeface="Courier New"/>
                <a:sym typeface="Courier New"/>
              </a:rPr>
              <a:t>Z(</a:t>
            </a:r>
            <a:r>
              <a:rPr lang="en-US" sz="1400" b="1" dirty="0">
                <a:latin typeface="Courier New"/>
                <a:ea typeface="Courier New"/>
                <a:cs typeface="Courier New"/>
                <a:sym typeface="Courier New"/>
              </a:rPr>
              <a:t>a</a:t>
            </a:r>
            <a:r>
              <a:rPr lang="en-US" sz="1400" b="1" dirty="0" smtClean="0">
                <a:latin typeface="Courier New"/>
                <a:ea typeface="Courier New"/>
                <a:cs typeface="Courier New"/>
                <a:sym typeface="Courier New"/>
              </a:rPr>
              <a:t>[0]);</a:t>
            </a:r>
          </a:p>
          <a:p>
            <a:pPr>
              <a:buFont typeface="Arial"/>
              <a:buNone/>
            </a:pPr>
            <a:r>
              <a:rPr lang="en-US" sz="1400" b="1" dirty="0" smtClean="0">
                <a:latin typeface="Courier New"/>
                <a:ea typeface="Courier New"/>
                <a:cs typeface="Courier New"/>
                <a:sym typeface="Courier New"/>
              </a:rPr>
              <a:t>CNOT(a[0],b[1]);</a:t>
            </a:r>
            <a:endParaRPr lang="en" sz="1400" b="1" dirty="0" smtClean="0">
              <a:latin typeface="Courier New"/>
              <a:ea typeface="Courier New"/>
              <a:cs typeface="Courier New"/>
              <a:sym typeface="Courier New"/>
            </a:endParaRPr>
          </a:p>
        </p:txBody>
      </p:sp>
      <p:pic>
        <p:nvPicPr>
          <p:cNvPr id="1741" name="Picture 717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866833" y="1960880"/>
            <a:ext cx="4092575" cy="1169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xmlns="" val="168946481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Program Analysis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ScaffCC supports a range of code analysis techniques:</a:t>
            </a:r>
          </a:p>
          <a:p>
            <a:pPr lvl="1"/>
            <a:r>
              <a:rPr lang="en-US" dirty="0" smtClean="0"/>
              <a:t>Program correctness checks:</a:t>
            </a:r>
          </a:p>
          <a:p>
            <a:pPr lvl="2"/>
            <a:r>
              <a:rPr lang="en-US" dirty="0" smtClean="0">
                <a:solidFill>
                  <a:srgbClr val="FF0000"/>
                </a:solidFill>
              </a:rPr>
              <a:t>No-cloning checks</a:t>
            </a:r>
          </a:p>
          <a:p>
            <a:pPr lvl="2"/>
            <a:r>
              <a:rPr lang="en-US" dirty="0" smtClean="0">
                <a:solidFill>
                  <a:srgbClr val="FF0000"/>
                </a:solidFill>
              </a:rPr>
              <a:t>Entanglement and un-computation checks</a:t>
            </a:r>
          </a:p>
          <a:p>
            <a:pPr lvl="1"/>
            <a:r>
              <a:rPr lang="en-US" dirty="0" smtClean="0"/>
              <a:t>Program estimates:</a:t>
            </a:r>
          </a:p>
          <a:p>
            <a:pPr lvl="2"/>
            <a:r>
              <a:rPr lang="en-US" dirty="0" smtClean="0">
                <a:solidFill>
                  <a:srgbClr val="FF0000"/>
                </a:solidFill>
              </a:rPr>
              <a:t>Resource estimation</a:t>
            </a:r>
          </a:p>
          <a:p>
            <a:pPr lvl="2"/>
            <a:r>
              <a:rPr lang="en-US" dirty="0" smtClean="0">
                <a:solidFill>
                  <a:srgbClr val="FF0000"/>
                </a:solidFill>
              </a:rPr>
              <a:t>Timing analysis (Parallel scheduling)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2DF33B-4B92-614B-A726-7E0354E8DDA6}" type="slidenum">
              <a:rPr lang="en-US" smtClean="0"/>
              <a:pPr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57624566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61128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Program Correctness Checks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lvl="1" indent="-342900">
              <a:buFont typeface="Arial"/>
              <a:buChar char="•"/>
            </a:pPr>
            <a:r>
              <a:rPr lang="en-US" sz="3200" dirty="0" smtClean="0">
                <a:solidFill>
                  <a:srgbClr val="000000"/>
                </a:solidFill>
              </a:rPr>
              <a:t>No-Cloning:</a:t>
            </a:r>
          </a:p>
          <a:p>
            <a:pPr marL="857250" lvl="2" indent="-457200">
              <a:buFont typeface="Lucida Grande"/>
              <a:buChar char="-"/>
            </a:pPr>
            <a:r>
              <a:rPr lang="en-US" sz="2800" dirty="0" smtClean="0"/>
              <a:t>Theorem: The </a:t>
            </a:r>
            <a:r>
              <a:rPr lang="en-US" sz="2800" dirty="0"/>
              <a:t>state of one qubit cannot be copied into another (no fan-out)</a:t>
            </a:r>
          </a:p>
          <a:p>
            <a:pPr marL="857250" lvl="2" indent="-457200">
              <a:buFont typeface="Lucida Grande"/>
              <a:buChar char="-"/>
            </a:pPr>
            <a:r>
              <a:rPr lang="en-US" sz="2800" dirty="0">
                <a:solidFill>
                  <a:srgbClr val="FF0000"/>
                </a:solidFill>
              </a:rPr>
              <a:t>Check that multi-qubit gates do not share </a:t>
            </a:r>
            <a:r>
              <a:rPr lang="en-US" sz="2800" dirty="0" err="1" smtClean="0">
                <a:solidFill>
                  <a:srgbClr val="FF0000"/>
                </a:solidFill>
              </a:rPr>
              <a:t>qubits</a:t>
            </a:r>
            <a:endParaRPr lang="en-US" sz="2800" dirty="0" smtClean="0">
              <a:solidFill>
                <a:srgbClr val="FF0000"/>
              </a:solidFill>
            </a:endParaRPr>
          </a:p>
          <a:p>
            <a:pPr marL="1314450" lvl="3" indent="-457200">
              <a:buFont typeface="Lucida Grande"/>
              <a:buChar char="-"/>
            </a:pPr>
            <a:r>
              <a:rPr lang="en-US" dirty="0" smtClean="0"/>
              <a:t>CNOT(q1,q1) </a:t>
            </a:r>
            <a:r>
              <a:rPr lang="en-US" dirty="0" smtClean="0">
                <a:sym typeface="Wingdings" pitchFamily="2" charset="2"/>
              </a:rPr>
              <a:t> uses alias analysis to detect this (seems trivial)</a:t>
            </a:r>
            <a:endParaRPr lang="en-US" dirty="0" smtClean="0"/>
          </a:p>
          <a:p>
            <a:pPr marL="342900" lvl="1" indent="-342900">
              <a:buFont typeface="Arial"/>
              <a:buChar char="•"/>
            </a:pPr>
            <a:r>
              <a:rPr lang="en-US" sz="3200" dirty="0" smtClean="0">
                <a:solidFill>
                  <a:srgbClr val="000000"/>
                </a:solidFill>
              </a:rPr>
              <a:t>Entanglement:</a:t>
            </a:r>
          </a:p>
          <a:p>
            <a:pPr marL="857250" lvl="2" indent="-457200">
              <a:buFont typeface="Lucida Grande"/>
              <a:buChar char="-"/>
            </a:pPr>
            <a:r>
              <a:rPr lang="en-US" sz="2800" dirty="0" smtClean="0"/>
              <a:t>The joint state of two qubits cannot be separated</a:t>
            </a:r>
          </a:p>
          <a:p>
            <a:pPr marL="857250" lvl="2" indent="-457200">
              <a:buFont typeface="Lucida Grande"/>
              <a:buChar char="-"/>
            </a:pPr>
            <a:r>
              <a:rPr lang="en-US" sz="2800" dirty="0" smtClean="0">
                <a:solidFill>
                  <a:srgbClr val="FF0000"/>
                </a:solidFill>
              </a:rPr>
              <a:t>Data-flow analyses to automate the tracking of entanglement and disentanglement</a:t>
            </a:r>
            <a:endParaRPr lang="en-US" sz="2800" dirty="0">
              <a:solidFill>
                <a:srgbClr val="FF0000"/>
              </a:solidFill>
            </a:endParaRPr>
          </a:p>
          <a:p>
            <a:endParaRPr lang="en-US" sz="3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2DF33B-4B92-614B-A726-7E0354E8DDA6}" type="slidenum">
              <a:rPr lang="en-US" smtClean="0"/>
              <a:pPr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16309347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Quantum Program Analysis:</a:t>
            </a:r>
            <a:br>
              <a:rPr lang="en-US" dirty="0" smtClean="0"/>
            </a:br>
            <a:r>
              <a:rPr lang="en-US" dirty="0" smtClean="0"/>
              <a:t>Resource Analysis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5" y="1600201"/>
            <a:ext cx="8341775" cy="2818464"/>
          </a:xfrm>
        </p:spPr>
        <p:txBody>
          <a:bodyPr>
            <a:normAutofit fontScale="92500" lnSpcReduction="10000"/>
          </a:bodyPr>
          <a:lstStyle/>
          <a:p>
            <a:r>
              <a:rPr lang="en-US" sz="2800" dirty="0" smtClean="0"/>
              <a:t>Obtaining </a:t>
            </a:r>
            <a:r>
              <a:rPr lang="en-US" sz="2800" dirty="0" smtClean="0">
                <a:solidFill>
                  <a:srgbClr val="FF0000"/>
                </a:solidFill>
              </a:rPr>
              <a:t>estimates for the size of the circuit</a:t>
            </a:r>
            <a:r>
              <a:rPr lang="en-US" sz="2800" dirty="0" smtClean="0"/>
              <a:t>:</a:t>
            </a:r>
          </a:p>
          <a:p>
            <a:pPr lvl="1"/>
            <a:r>
              <a:rPr lang="en-US" sz="2400" dirty="0"/>
              <a:t>Qubits are expensive</a:t>
            </a:r>
          </a:p>
          <a:p>
            <a:pPr lvl="1"/>
            <a:r>
              <a:rPr lang="en-US" sz="2400" dirty="0"/>
              <a:t>More gates require more overall error correction and hence more </a:t>
            </a:r>
            <a:r>
              <a:rPr lang="en-US" sz="2400" dirty="0" smtClean="0"/>
              <a:t>cost</a:t>
            </a:r>
          </a:p>
          <a:p>
            <a:r>
              <a:rPr lang="en-US" sz="2800" dirty="0" smtClean="0"/>
              <a:t>The same pass-driven and instrumentation-driven approaches apply</a:t>
            </a:r>
          </a:p>
          <a:p>
            <a:r>
              <a:rPr lang="en-US" sz="2800" dirty="0" smtClean="0">
                <a:solidFill>
                  <a:srgbClr val="FF0000"/>
                </a:solidFill>
              </a:rPr>
              <a:t>Dynamic memoization table records number of resources</a:t>
            </a:r>
          </a:p>
          <a:p>
            <a:endParaRPr lang="en-US" sz="28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2DF33B-4B92-614B-A726-7E0354E8DDA6}" type="slidenum">
              <a:rPr lang="en-US" smtClean="0"/>
              <a:pPr/>
              <a:t>22</a:t>
            </a:fld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34523" y="4561210"/>
            <a:ext cx="5373011" cy="13469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06825641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Timing Estimate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342900" lvl="1" indent="-342900">
              <a:buFont typeface="Arial"/>
              <a:buChar char="•"/>
            </a:pPr>
            <a:r>
              <a:rPr lang="en-US" sz="3200" dirty="0" smtClean="0"/>
              <a:t>Estimates the critical path length of the program</a:t>
            </a:r>
          </a:p>
          <a:p>
            <a:pPr marL="857250" lvl="2" indent="-457200">
              <a:buFont typeface="Lucida Grande"/>
              <a:buChar char="-"/>
            </a:pPr>
            <a:r>
              <a:rPr lang="en-US" sz="2800" dirty="0"/>
              <a:t>Assuming unlimited hardware capability for </a:t>
            </a:r>
            <a:r>
              <a:rPr lang="en-US" sz="2800" dirty="0" smtClean="0"/>
              <a:t>parallelization</a:t>
            </a:r>
          </a:p>
          <a:p>
            <a:pPr marL="342900" lvl="1" indent="-342900">
              <a:buFont typeface="Arial"/>
              <a:buChar char="•"/>
            </a:pPr>
            <a:r>
              <a:rPr lang="en-US" sz="3200" dirty="0" smtClean="0">
                <a:solidFill>
                  <a:srgbClr val="FF0000"/>
                </a:solidFill>
              </a:rPr>
              <a:t>Scheduling based on </a:t>
            </a:r>
            <a:r>
              <a:rPr lang="en-US" sz="3200" b="1" dirty="0" smtClean="0">
                <a:solidFill>
                  <a:srgbClr val="FF0000"/>
                </a:solidFill>
              </a:rPr>
              <a:t>qubit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b="1" dirty="0" smtClean="0">
                <a:solidFill>
                  <a:srgbClr val="FF0000"/>
                </a:solidFill>
              </a:rPr>
              <a:t>data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b="1" dirty="0" smtClean="0">
                <a:solidFill>
                  <a:srgbClr val="FF0000"/>
                </a:solidFill>
              </a:rPr>
              <a:t>dependencies</a:t>
            </a:r>
            <a:r>
              <a:rPr lang="en-US" sz="3200" dirty="0" smtClean="0">
                <a:solidFill>
                  <a:srgbClr val="FF0000"/>
                </a:solidFill>
              </a:rPr>
              <a:t> between </a:t>
            </a:r>
            <a:r>
              <a:rPr lang="en-US" sz="3200" b="1" dirty="0" smtClean="0">
                <a:solidFill>
                  <a:srgbClr val="FF0000"/>
                </a:solidFill>
              </a:rPr>
              <a:t>operations</a:t>
            </a:r>
          </a:p>
          <a:p>
            <a:r>
              <a:rPr lang="en-US" dirty="0" smtClean="0"/>
              <a:t>Hierarchical scheduling for tractability:</a:t>
            </a:r>
          </a:p>
          <a:p>
            <a:pPr lvl="1"/>
            <a:r>
              <a:rPr lang="en-US" dirty="0" smtClean="0"/>
              <a:t>Obtain module critical paths separately and then treat them as black boxes.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2DF33B-4B92-614B-A726-7E0354E8DDA6}" type="slidenum">
              <a:rPr lang="en-US" smtClean="0"/>
              <a:pPr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61204690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Remodularization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Analysis makes use of modularity</a:t>
            </a:r>
          </a:p>
          <a:p>
            <a:pPr lvl="1"/>
            <a:r>
              <a:rPr lang="en-US" dirty="0" smtClean="0"/>
              <a:t>Avoid repetitive analysis</a:t>
            </a:r>
          </a:p>
          <a:p>
            <a:pPr lvl="1"/>
            <a:r>
              <a:rPr lang="en-US" dirty="0" smtClean="0"/>
              <a:t>Reduce analysis time</a:t>
            </a:r>
          </a:p>
          <a:p>
            <a:r>
              <a:rPr lang="en-US" dirty="0" smtClean="0"/>
              <a:t>Results in loss of parallelism at module boundaries</a:t>
            </a:r>
          </a:p>
          <a:p>
            <a:pPr lvl="1"/>
            <a:r>
              <a:rPr lang="en-US" dirty="0" smtClean="0"/>
              <a:t>Decreased schedule optimality</a:t>
            </a:r>
          </a:p>
          <a:p>
            <a:r>
              <a:rPr lang="en-US" dirty="0" smtClean="0"/>
              <a:t>Idea:</a:t>
            </a:r>
          </a:p>
          <a:p>
            <a:pPr lvl="1"/>
            <a:r>
              <a:rPr lang="en-US" dirty="0" smtClean="0"/>
              <a:t>Inline small modules at call sites </a:t>
            </a:r>
            <a:r>
              <a:rPr lang="mr-IN" dirty="0" smtClean="0"/>
              <a:t>–</a:t>
            </a:r>
            <a:r>
              <a:rPr lang="en-US" dirty="0" smtClean="0"/>
              <a:t> larger flattened modules</a:t>
            </a:r>
          </a:p>
          <a:p>
            <a:pPr lvl="1"/>
            <a:r>
              <a:rPr lang="en-US" dirty="0" smtClean="0"/>
              <a:t>Define threshold for “small” modules</a:t>
            </a:r>
          </a:p>
          <a:p>
            <a:pPr lvl="1"/>
            <a:r>
              <a:rPr lang="en-US" dirty="0" smtClean="0"/>
              <a:t>Results in better critical path estimates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2DF33B-4B92-614B-A726-7E0354E8DDA6}" type="slidenum">
              <a:rPr lang="en-US" smtClean="0"/>
              <a:pPr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8232182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Hierarchical Approach Tradeoff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2DF33B-4B92-614B-A726-7E0354E8DDA6}" type="slidenum">
              <a:rPr lang="en-US" smtClean="0"/>
              <a:pPr/>
              <a:t>25</a:t>
            </a:fld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4" y="2994362"/>
            <a:ext cx="3600717" cy="28007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00100" lvl="2" indent="-342900">
              <a:buFont typeface="Arial"/>
              <a:buChar char="•"/>
            </a:pPr>
            <a:r>
              <a:rPr lang="en-US" sz="2200" dirty="0" smtClean="0"/>
              <a:t>Closeness to actual critical path is dependent on the level of </a:t>
            </a:r>
            <a:r>
              <a:rPr lang="en-US" sz="2200" b="1" dirty="0" smtClean="0"/>
              <a:t>modularity</a:t>
            </a:r>
          </a:p>
          <a:p>
            <a:pPr marL="800100" lvl="2" indent="-342900">
              <a:buFont typeface="Arial"/>
              <a:buChar char="•"/>
            </a:pPr>
            <a:r>
              <a:rPr lang="en-US" sz="2200" dirty="0" smtClean="0"/>
              <a:t>Flatter </a:t>
            </a:r>
            <a:r>
              <a:rPr lang="en-US" sz="2200" dirty="0"/>
              <a:t>overall program means more opportunity for discovering parallelism</a:t>
            </a:r>
          </a:p>
        </p:txBody>
      </p:sp>
      <p:grpSp>
        <p:nvGrpSpPr>
          <p:cNvPr id="11" name="Group 10"/>
          <p:cNvGrpSpPr/>
          <p:nvPr/>
        </p:nvGrpSpPr>
        <p:grpSpPr>
          <a:xfrm>
            <a:off x="2642254" y="1257558"/>
            <a:ext cx="6508636" cy="4978254"/>
            <a:chOff x="395121" y="117548"/>
            <a:chExt cx="7353914" cy="6270926"/>
          </a:xfrm>
        </p:grpSpPr>
        <p:grpSp>
          <p:nvGrpSpPr>
            <p:cNvPr id="12" name="Group 11"/>
            <p:cNvGrpSpPr/>
            <p:nvPr/>
          </p:nvGrpSpPr>
          <p:grpSpPr>
            <a:xfrm>
              <a:off x="2006239" y="482441"/>
              <a:ext cx="1425374" cy="4890055"/>
              <a:chOff x="335621" y="279191"/>
              <a:chExt cx="1753851" cy="5814533"/>
            </a:xfrm>
          </p:grpSpPr>
          <p:sp>
            <p:nvSpPr>
              <p:cNvPr id="257" name="Rectangle 256"/>
              <p:cNvSpPr/>
              <p:nvPr/>
            </p:nvSpPr>
            <p:spPr>
              <a:xfrm>
                <a:off x="373405" y="279191"/>
                <a:ext cx="1716067" cy="5814533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 w="6350" cmpd="sng">
                <a:solidFill>
                  <a:schemeClr val="bg1">
                    <a:lumMod val="85000"/>
                  </a:schemeClr>
                </a:solidFill>
                <a:headEnd type="none"/>
                <a:tailEnd type="none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 sz="900"/>
              </a:p>
            </p:txBody>
          </p:sp>
          <p:grpSp>
            <p:nvGrpSpPr>
              <p:cNvPr id="258" name="Group 257"/>
              <p:cNvGrpSpPr/>
              <p:nvPr/>
            </p:nvGrpSpPr>
            <p:grpSpPr>
              <a:xfrm>
                <a:off x="512800" y="296372"/>
                <a:ext cx="382351" cy="437839"/>
                <a:chOff x="4028226" y="602873"/>
                <a:chExt cx="382351" cy="437839"/>
              </a:xfrm>
            </p:grpSpPr>
            <p:sp>
              <p:nvSpPr>
                <p:cNvPr id="383" name="Oval 382"/>
                <p:cNvSpPr/>
                <p:nvPr/>
              </p:nvSpPr>
              <p:spPr>
                <a:xfrm>
                  <a:off x="4028226" y="633596"/>
                  <a:ext cx="382351" cy="368673"/>
                </a:xfrm>
                <a:prstGeom prst="ellipse">
                  <a:avLst/>
                </a:prstGeom>
                <a:solidFill>
                  <a:schemeClr val="bg2">
                    <a:lumMod val="90000"/>
                  </a:schemeClr>
                </a:solidFill>
                <a:ln w="6350" cmpd="sng">
                  <a:solidFill>
                    <a:srgbClr val="000000"/>
                  </a:solidFill>
                  <a:headEnd type="none"/>
                  <a:tailEnd type="none"/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 sz="900"/>
                </a:p>
              </p:txBody>
            </p:sp>
            <p:sp>
              <p:nvSpPr>
                <p:cNvPr id="384" name="TextBox 383"/>
                <p:cNvSpPr txBox="1"/>
                <p:nvPr/>
              </p:nvSpPr>
              <p:spPr>
                <a:xfrm flipH="1">
                  <a:off x="4072607" y="602873"/>
                  <a:ext cx="245798" cy="437839"/>
                </a:xfrm>
                <a:prstGeom prst="rect">
                  <a:avLst/>
                </a:prstGeom>
                <a:noFill/>
                <a:ln w="6350" cmpd="sng">
                  <a:noFill/>
                </a:ln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1200" dirty="0" smtClean="0"/>
                    <a:t>a</a:t>
                  </a:r>
                  <a:endParaRPr lang="en-US" sz="1200" dirty="0"/>
                </a:p>
              </p:txBody>
            </p:sp>
          </p:grpSp>
          <p:grpSp>
            <p:nvGrpSpPr>
              <p:cNvPr id="259" name="Group 258"/>
              <p:cNvGrpSpPr/>
              <p:nvPr/>
            </p:nvGrpSpPr>
            <p:grpSpPr>
              <a:xfrm>
                <a:off x="1579667" y="889105"/>
                <a:ext cx="382351" cy="381751"/>
                <a:chOff x="4098698" y="1618924"/>
                <a:chExt cx="382351" cy="381751"/>
              </a:xfrm>
            </p:grpSpPr>
            <p:sp>
              <p:nvSpPr>
                <p:cNvPr id="381" name="Oval 380"/>
                <p:cNvSpPr/>
                <p:nvPr/>
              </p:nvSpPr>
              <p:spPr>
                <a:xfrm>
                  <a:off x="4098698" y="1618924"/>
                  <a:ext cx="382351" cy="368673"/>
                </a:xfrm>
                <a:prstGeom prst="ellipse">
                  <a:avLst/>
                </a:prstGeom>
                <a:ln w="6350" cmpd="sng">
                  <a:solidFill>
                    <a:srgbClr val="000000"/>
                  </a:solidFill>
                  <a:headEnd type="none"/>
                  <a:tailEnd type="none"/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 sz="900"/>
                </a:p>
              </p:txBody>
            </p:sp>
            <p:sp>
              <p:nvSpPr>
                <p:cNvPr id="382" name="TextBox 381"/>
                <p:cNvSpPr txBox="1"/>
                <p:nvPr/>
              </p:nvSpPr>
              <p:spPr>
                <a:xfrm flipH="1">
                  <a:off x="4148082" y="1635810"/>
                  <a:ext cx="229951" cy="364865"/>
                </a:xfrm>
                <a:prstGeom prst="rect">
                  <a:avLst/>
                </a:prstGeom>
                <a:noFill/>
                <a:ln w="6350" cmpd="sng">
                  <a:noFill/>
                </a:ln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900" dirty="0" smtClean="0"/>
                    <a:t>H</a:t>
                  </a:r>
                  <a:endParaRPr lang="en-US" sz="900" dirty="0"/>
                </a:p>
              </p:txBody>
            </p:sp>
          </p:grpSp>
          <p:cxnSp>
            <p:nvCxnSpPr>
              <p:cNvPr id="260" name="Straight Arrow Connector 259"/>
              <p:cNvCxnSpPr>
                <a:stCxn id="363" idx="4"/>
                <a:endCxn id="381" idx="0"/>
              </p:cNvCxnSpPr>
              <p:nvPr/>
            </p:nvCxnSpPr>
            <p:spPr>
              <a:xfrm>
                <a:off x="1768071" y="678587"/>
                <a:ext cx="2772" cy="210518"/>
              </a:xfrm>
              <a:prstGeom prst="straightConnector1">
                <a:avLst/>
              </a:prstGeom>
              <a:ln w="6350" cmpd="sng">
                <a:solidFill>
                  <a:srgbClr val="000000"/>
                </a:solidFill>
                <a:tailEnd type="arrow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261" name="Group 260"/>
              <p:cNvGrpSpPr/>
              <p:nvPr/>
            </p:nvGrpSpPr>
            <p:grpSpPr>
              <a:xfrm>
                <a:off x="1569314" y="1656046"/>
                <a:ext cx="382351" cy="402919"/>
                <a:chOff x="4774572" y="1632579"/>
                <a:chExt cx="382351" cy="402919"/>
              </a:xfrm>
            </p:grpSpPr>
            <p:sp>
              <p:nvSpPr>
                <p:cNvPr id="373" name="Oval 372"/>
                <p:cNvSpPr/>
                <p:nvPr/>
              </p:nvSpPr>
              <p:spPr>
                <a:xfrm>
                  <a:off x="4774572" y="1632579"/>
                  <a:ext cx="382351" cy="368673"/>
                </a:xfrm>
                <a:prstGeom prst="ellipse">
                  <a:avLst/>
                </a:prstGeom>
                <a:ln w="6350" cmpd="sng">
                  <a:solidFill>
                    <a:srgbClr val="000000"/>
                  </a:solidFill>
                  <a:headEnd type="none"/>
                  <a:tailEnd type="none"/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 sz="900"/>
                </a:p>
              </p:txBody>
            </p:sp>
            <p:sp>
              <p:nvSpPr>
                <p:cNvPr id="374" name="TextBox 373"/>
                <p:cNvSpPr txBox="1"/>
                <p:nvPr/>
              </p:nvSpPr>
              <p:spPr>
                <a:xfrm flipH="1">
                  <a:off x="4836109" y="1670633"/>
                  <a:ext cx="252216" cy="364865"/>
                </a:xfrm>
                <a:prstGeom prst="rect">
                  <a:avLst/>
                </a:prstGeom>
                <a:noFill/>
                <a:ln w="6350" cmpd="sng">
                  <a:noFill/>
                </a:ln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900" dirty="0" smtClean="0"/>
                    <a:t>T</a:t>
                  </a:r>
                  <a:endParaRPr lang="en-US" sz="900" baseline="30000" dirty="0"/>
                </a:p>
              </p:txBody>
            </p:sp>
            <p:grpSp>
              <p:nvGrpSpPr>
                <p:cNvPr id="375" name="Group 374"/>
                <p:cNvGrpSpPr/>
                <p:nvPr/>
              </p:nvGrpSpPr>
              <p:grpSpPr>
                <a:xfrm>
                  <a:off x="5020985" y="1687230"/>
                  <a:ext cx="50183" cy="124978"/>
                  <a:chOff x="1009649" y="1085850"/>
                  <a:chExt cx="145291" cy="406400"/>
                </a:xfrm>
              </p:grpSpPr>
              <p:sp>
                <p:nvSpPr>
                  <p:cNvPr id="376" name="Isosceles Triangle 375"/>
                  <p:cNvSpPr/>
                  <p:nvPr/>
                </p:nvSpPr>
                <p:spPr>
                  <a:xfrm>
                    <a:off x="1059832" y="1195754"/>
                    <a:ext cx="45719" cy="90121"/>
                  </a:xfrm>
                  <a:prstGeom prst="triangle">
                    <a:avLst/>
                  </a:prstGeom>
                  <a:solidFill>
                    <a:schemeClr val="tx1"/>
                  </a:solidFill>
                  <a:ln w="6350" cmpd="sng">
                    <a:solidFill>
                      <a:schemeClr val="tx1"/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900"/>
                  </a:p>
                </p:txBody>
              </p:sp>
              <p:sp>
                <p:nvSpPr>
                  <p:cNvPr id="377" name="Isosceles Triangle 376"/>
                  <p:cNvSpPr/>
                  <p:nvPr/>
                </p:nvSpPr>
                <p:spPr>
                  <a:xfrm flipV="1">
                    <a:off x="1059832" y="1085850"/>
                    <a:ext cx="45719" cy="124978"/>
                  </a:xfrm>
                  <a:prstGeom prst="triangle">
                    <a:avLst/>
                  </a:prstGeom>
                  <a:solidFill>
                    <a:schemeClr val="tx1"/>
                  </a:solidFill>
                  <a:ln w="6350" cmpd="sng">
                    <a:solidFill>
                      <a:schemeClr val="tx1"/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900"/>
                  </a:p>
                </p:txBody>
              </p:sp>
              <p:sp>
                <p:nvSpPr>
                  <p:cNvPr id="378" name="Isosceles Triangle 377"/>
                  <p:cNvSpPr/>
                  <p:nvPr/>
                </p:nvSpPr>
                <p:spPr>
                  <a:xfrm rot="5400000">
                    <a:off x="1034740" y="1150178"/>
                    <a:ext cx="45719" cy="95901"/>
                  </a:xfrm>
                  <a:prstGeom prst="triangle">
                    <a:avLst/>
                  </a:prstGeom>
                  <a:solidFill>
                    <a:schemeClr val="tx1"/>
                  </a:solidFill>
                  <a:ln w="6350" cmpd="sng">
                    <a:solidFill>
                      <a:schemeClr val="tx1"/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900"/>
                  </a:p>
                </p:txBody>
              </p:sp>
              <p:sp>
                <p:nvSpPr>
                  <p:cNvPr id="379" name="Isosceles Triangle 378"/>
                  <p:cNvSpPr/>
                  <p:nvPr/>
                </p:nvSpPr>
                <p:spPr>
                  <a:xfrm rot="16200000">
                    <a:off x="1083657" y="1151183"/>
                    <a:ext cx="44283" cy="98282"/>
                  </a:xfrm>
                  <a:prstGeom prst="triangle">
                    <a:avLst/>
                  </a:prstGeom>
                  <a:solidFill>
                    <a:schemeClr val="tx1"/>
                  </a:solidFill>
                  <a:ln w="6350" cmpd="sng">
                    <a:solidFill>
                      <a:schemeClr val="tx1"/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900"/>
                  </a:p>
                </p:txBody>
              </p:sp>
              <p:sp>
                <p:nvSpPr>
                  <p:cNvPr id="380" name="Isosceles Triangle 379"/>
                  <p:cNvSpPr/>
                  <p:nvPr/>
                </p:nvSpPr>
                <p:spPr>
                  <a:xfrm flipV="1">
                    <a:off x="1059832" y="1284410"/>
                    <a:ext cx="45719" cy="207840"/>
                  </a:xfrm>
                  <a:prstGeom prst="triangle">
                    <a:avLst/>
                  </a:prstGeom>
                  <a:solidFill>
                    <a:schemeClr val="tx1"/>
                  </a:solidFill>
                  <a:ln w="6350" cmpd="sng">
                    <a:solidFill>
                      <a:schemeClr val="tx1"/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900"/>
                  </a:p>
                </p:txBody>
              </p:sp>
            </p:grpSp>
          </p:grpSp>
          <p:grpSp>
            <p:nvGrpSpPr>
              <p:cNvPr id="262" name="Group 261"/>
              <p:cNvGrpSpPr/>
              <p:nvPr/>
            </p:nvGrpSpPr>
            <p:grpSpPr>
              <a:xfrm>
                <a:off x="1225651" y="1277384"/>
                <a:ext cx="385121" cy="400411"/>
                <a:chOff x="4095928" y="1618924"/>
                <a:chExt cx="385121" cy="400411"/>
              </a:xfrm>
            </p:grpSpPr>
            <p:sp>
              <p:nvSpPr>
                <p:cNvPr id="371" name="Oval 370"/>
                <p:cNvSpPr/>
                <p:nvPr/>
              </p:nvSpPr>
              <p:spPr>
                <a:xfrm>
                  <a:off x="4098698" y="1618924"/>
                  <a:ext cx="382351" cy="368673"/>
                </a:xfrm>
                <a:prstGeom prst="ellipse">
                  <a:avLst/>
                </a:prstGeom>
                <a:ln w="6350" cmpd="sng">
                  <a:solidFill>
                    <a:srgbClr val="000000"/>
                  </a:solidFill>
                  <a:headEnd type="none"/>
                  <a:tailEnd type="none"/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 sz="900"/>
                </a:p>
              </p:txBody>
            </p:sp>
            <p:sp>
              <p:nvSpPr>
                <p:cNvPr id="372" name="TextBox 371"/>
                <p:cNvSpPr txBox="1"/>
                <p:nvPr/>
              </p:nvSpPr>
              <p:spPr>
                <a:xfrm flipH="1">
                  <a:off x="4095928" y="1654470"/>
                  <a:ext cx="363952" cy="364865"/>
                </a:xfrm>
                <a:prstGeom prst="rect">
                  <a:avLst/>
                </a:prstGeom>
                <a:noFill/>
                <a:ln w="6350" cmpd="sng">
                  <a:noFill/>
                </a:ln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900" dirty="0" smtClean="0"/>
                    <a:t>C</a:t>
                  </a:r>
                  <a:endParaRPr lang="en-US" sz="900" dirty="0"/>
                </a:p>
              </p:txBody>
            </p:sp>
          </p:grpSp>
          <p:grpSp>
            <p:nvGrpSpPr>
              <p:cNvPr id="263" name="Group 262"/>
              <p:cNvGrpSpPr/>
              <p:nvPr/>
            </p:nvGrpSpPr>
            <p:grpSpPr>
              <a:xfrm>
                <a:off x="1559160" y="2382242"/>
                <a:ext cx="382351" cy="407468"/>
                <a:chOff x="4098698" y="1618924"/>
                <a:chExt cx="382351" cy="407468"/>
              </a:xfrm>
            </p:grpSpPr>
            <p:sp>
              <p:nvSpPr>
                <p:cNvPr id="369" name="Oval 368"/>
                <p:cNvSpPr/>
                <p:nvPr/>
              </p:nvSpPr>
              <p:spPr>
                <a:xfrm>
                  <a:off x="4098698" y="1618924"/>
                  <a:ext cx="382351" cy="368673"/>
                </a:xfrm>
                <a:prstGeom prst="ellipse">
                  <a:avLst/>
                </a:prstGeom>
                <a:ln w="6350" cmpd="sng">
                  <a:solidFill>
                    <a:srgbClr val="000000"/>
                  </a:solidFill>
                  <a:headEnd type="none"/>
                  <a:tailEnd type="none"/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 sz="900"/>
                </a:p>
              </p:txBody>
            </p:sp>
            <p:sp>
              <p:nvSpPr>
                <p:cNvPr id="370" name="TextBox 369"/>
                <p:cNvSpPr txBox="1"/>
                <p:nvPr/>
              </p:nvSpPr>
              <p:spPr>
                <a:xfrm flipH="1">
                  <a:off x="4158475" y="1661527"/>
                  <a:ext cx="245798" cy="364865"/>
                </a:xfrm>
                <a:prstGeom prst="rect">
                  <a:avLst/>
                </a:prstGeom>
                <a:noFill/>
                <a:ln w="6350" cmpd="sng">
                  <a:noFill/>
                </a:ln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900" dirty="0" smtClean="0"/>
                    <a:t>T</a:t>
                  </a:r>
                  <a:endParaRPr lang="en-US" sz="900" dirty="0"/>
                </a:p>
              </p:txBody>
            </p:sp>
          </p:grpSp>
          <p:grpSp>
            <p:nvGrpSpPr>
              <p:cNvPr id="264" name="Group 263"/>
              <p:cNvGrpSpPr/>
              <p:nvPr/>
            </p:nvGrpSpPr>
            <p:grpSpPr>
              <a:xfrm>
                <a:off x="1092555" y="5610252"/>
                <a:ext cx="382351" cy="398299"/>
                <a:chOff x="4098698" y="1618924"/>
                <a:chExt cx="382351" cy="398299"/>
              </a:xfrm>
            </p:grpSpPr>
            <p:sp>
              <p:nvSpPr>
                <p:cNvPr id="367" name="Oval 366"/>
                <p:cNvSpPr/>
                <p:nvPr/>
              </p:nvSpPr>
              <p:spPr>
                <a:xfrm>
                  <a:off x="4098698" y="1618924"/>
                  <a:ext cx="382351" cy="368673"/>
                </a:xfrm>
                <a:prstGeom prst="ellipse">
                  <a:avLst/>
                </a:prstGeom>
                <a:ln w="6350" cmpd="sng">
                  <a:solidFill>
                    <a:srgbClr val="000000"/>
                  </a:solidFill>
                  <a:headEnd type="none"/>
                  <a:tailEnd type="none"/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 sz="900"/>
                </a:p>
              </p:txBody>
            </p:sp>
            <p:sp>
              <p:nvSpPr>
                <p:cNvPr id="368" name="TextBox 367"/>
                <p:cNvSpPr txBox="1"/>
                <p:nvPr/>
              </p:nvSpPr>
              <p:spPr>
                <a:xfrm flipH="1">
                  <a:off x="4163984" y="1652358"/>
                  <a:ext cx="245798" cy="364865"/>
                </a:xfrm>
                <a:prstGeom prst="rect">
                  <a:avLst/>
                </a:prstGeom>
                <a:noFill/>
                <a:ln w="6350" cmpd="sng">
                  <a:noFill/>
                </a:ln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900" dirty="0" smtClean="0"/>
                    <a:t>S</a:t>
                  </a:r>
                  <a:endParaRPr lang="en-US" sz="900" dirty="0"/>
                </a:p>
              </p:txBody>
            </p:sp>
          </p:grpSp>
          <p:grpSp>
            <p:nvGrpSpPr>
              <p:cNvPr id="265" name="Group 264"/>
              <p:cNvGrpSpPr/>
              <p:nvPr/>
            </p:nvGrpSpPr>
            <p:grpSpPr>
              <a:xfrm>
                <a:off x="1059741" y="296372"/>
                <a:ext cx="382351" cy="437839"/>
                <a:chOff x="4028226" y="602873"/>
                <a:chExt cx="382351" cy="437839"/>
              </a:xfrm>
            </p:grpSpPr>
            <p:sp>
              <p:nvSpPr>
                <p:cNvPr id="365" name="Oval 364"/>
                <p:cNvSpPr/>
                <p:nvPr/>
              </p:nvSpPr>
              <p:spPr>
                <a:xfrm>
                  <a:off x="4028226" y="633596"/>
                  <a:ext cx="382351" cy="368673"/>
                </a:xfrm>
                <a:prstGeom prst="ellipse">
                  <a:avLst/>
                </a:prstGeom>
                <a:solidFill>
                  <a:srgbClr val="DDD9C3"/>
                </a:solidFill>
                <a:ln w="6350" cmpd="sng">
                  <a:solidFill>
                    <a:srgbClr val="000000"/>
                  </a:solidFill>
                  <a:headEnd type="none"/>
                  <a:tailEnd type="none"/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 sz="900"/>
                </a:p>
              </p:txBody>
            </p:sp>
            <p:sp>
              <p:nvSpPr>
                <p:cNvPr id="366" name="TextBox 365"/>
                <p:cNvSpPr txBox="1"/>
                <p:nvPr/>
              </p:nvSpPr>
              <p:spPr>
                <a:xfrm flipH="1">
                  <a:off x="4072607" y="602873"/>
                  <a:ext cx="245798" cy="437839"/>
                </a:xfrm>
                <a:prstGeom prst="rect">
                  <a:avLst/>
                </a:prstGeom>
                <a:noFill/>
                <a:ln w="6350" cmpd="sng">
                  <a:noFill/>
                </a:ln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1200" dirty="0" smtClean="0"/>
                    <a:t>b</a:t>
                  </a:r>
                  <a:endParaRPr lang="en-US" sz="1200" dirty="0"/>
                </a:p>
              </p:txBody>
            </p:sp>
          </p:grpSp>
          <p:grpSp>
            <p:nvGrpSpPr>
              <p:cNvPr id="266" name="Group 265"/>
              <p:cNvGrpSpPr/>
              <p:nvPr/>
            </p:nvGrpSpPr>
            <p:grpSpPr>
              <a:xfrm>
                <a:off x="1576895" y="279191"/>
                <a:ext cx="382351" cy="437839"/>
                <a:chOff x="4028226" y="602873"/>
                <a:chExt cx="382351" cy="437839"/>
              </a:xfrm>
            </p:grpSpPr>
            <p:sp>
              <p:nvSpPr>
                <p:cNvPr id="363" name="Oval 362"/>
                <p:cNvSpPr/>
                <p:nvPr/>
              </p:nvSpPr>
              <p:spPr>
                <a:xfrm>
                  <a:off x="4028226" y="633596"/>
                  <a:ext cx="382351" cy="368673"/>
                </a:xfrm>
                <a:prstGeom prst="ellipse">
                  <a:avLst/>
                </a:prstGeom>
                <a:solidFill>
                  <a:srgbClr val="DDD9C3"/>
                </a:solidFill>
                <a:ln w="6350" cmpd="sng">
                  <a:solidFill>
                    <a:srgbClr val="000000"/>
                  </a:solidFill>
                  <a:headEnd type="none"/>
                  <a:tailEnd type="none"/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 sz="900"/>
                </a:p>
              </p:txBody>
            </p:sp>
            <p:sp>
              <p:nvSpPr>
                <p:cNvPr id="364" name="TextBox 363"/>
                <p:cNvSpPr txBox="1"/>
                <p:nvPr/>
              </p:nvSpPr>
              <p:spPr>
                <a:xfrm flipH="1">
                  <a:off x="4072607" y="602873"/>
                  <a:ext cx="245798" cy="437839"/>
                </a:xfrm>
                <a:prstGeom prst="rect">
                  <a:avLst/>
                </a:prstGeom>
                <a:noFill/>
                <a:ln w="6350" cmpd="sng">
                  <a:noFill/>
                </a:ln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1200" dirty="0" smtClean="0"/>
                    <a:t>c</a:t>
                  </a:r>
                  <a:endParaRPr lang="en-US" sz="1200" dirty="0"/>
                </a:p>
              </p:txBody>
            </p:sp>
          </p:grpSp>
          <p:grpSp>
            <p:nvGrpSpPr>
              <p:cNvPr id="267" name="Group 266"/>
              <p:cNvGrpSpPr/>
              <p:nvPr/>
            </p:nvGrpSpPr>
            <p:grpSpPr>
              <a:xfrm>
                <a:off x="808820" y="2043129"/>
                <a:ext cx="385121" cy="400411"/>
                <a:chOff x="4095928" y="1618924"/>
                <a:chExt cx="385121" cy="400411"/>
              </a:xfrm>
            </p:grpSpPr>
            <p:sp>
              <p:nvSpPr>
                <p:cNvPr id="361" name="Oval 360"/>
                <p:cNvSpPr/>
                <p:nvPr/>
              </p:nvSpPr>
              <p:spPr>
                <a:xfrm>
                  <a:off x="4098698" y="1618924"/>
                  <a:ext cx="382351" cy="368673"/>
                </a:xfrm>
                <a:prstGeom prst="ellipse">
                  <a:avLst/>
                </a:prstGeom>
                <a:ln w="6350" cmpd="sng">
                  <a:solidFill>
                    <a:srgbClr val="000000"/>
                  </a:solidFill>
                  <a:headEnd type="none"/>
                  <a:tailEnd type="none"/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 sz="900"/>
                </a:p>
              </p:txBody>
            </p:sp>
            <p:sp>
              <p:nvSpPr>
                <p:cNvPr id="362" name="TextBox 361"/>
                <p:cNvSpPr txBox="1"/>
                <p:nvPr/>
              </p:nvSpPr>
              <p:spPr>
                <a:xfrm flipH="1">
                  <a:off x="4095928" y="1654470"/>
                  <a:ext cx="363952" cy="364865"/>
                </a:xfrm>
                <a:prstGeom prst="rect">
                  <a:avLst/>
                </a:prstGeom>
                <a:noFill/>
                <a:ln w="6350" cmpd="sng">
                  <a:noFill/>
                </a:ln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900" dirty="0" smtClean="0"/>
                    <a:t>C</a:t>
                  </a:r>
                  <a:endParaRPr lang="en-US" sz="900" dirty="0"/>
                </a:p>
              </p:txBody>
            </p:sp>
          </p:grpSp>
          <p:grpSp>
            <p:nvGrpSpPr>
              <p:cNvPr id="268" name="Group 267"/>
              <p:cNvGrpSpPr/>
              <p:nvPr/>
            </p:nvGrpSpPr>
            <p:grpSpPr>
              <a:xfrm>
                <a:off x="1225651" y="2768633"/>
                <a:ext cx="385121" cy="400411"/>
                <a:chOff x="4095928" y="1618924"/>
                <a:chExt cx="385121" cy="400411"/>
              </a:xfrm>
            </p:grpSpPr>
            <p:sp>
              <p:nvSpPr>
                <p:cNvPr id="359" name="Oval 358"/>
                <p:cNvSpPr/>
                <p:nvPr/>
              </p:nvSpPr>
              <p:spPr>
                <a:xfrm>
                  <a:off x="4098698" y="1618924"/>
                  <a:ext cx="382351" cy="368673"/>
                </a:xfrm>
                <a:prstGeom prst="ellipse">
                  <a:avLst/>
                </a:prstGeom>
                <a:ln w="6350" cmpd="sng">
                  <a:solidFill>
                    <a:srgbClr val="000000"/>
                  </a:solidFill>
                  <a:headEnd type="none"/>
                  <a:tailEnd type="none"/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 sz="900"/>
                </a:p>
              </p:txBody>
            </p:sp>
            <p:sp>
              <p:nvSpPr>
                <p:cNvPr id="360" name="TextBox 359"/>
                <p:cNvSpPr txBox="1"/>
                <p:nvPr/>
              </p:nvSpPr>
              <p:spPr>
                <a:xfrm flipH="1">
                  <a:off x="4095928" y="1654470"/>
                  <a:ext cx="363952" cy="364865"/>
                </a:xfrm>
                <a:prstGeom prst="rect">
                  <a:avLst/>
                </a:prstGeom>
                <a:noFill/>
                <a:ln w="6350" cmpd="sng">
                  <a:noFill/>
                </a:ln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900" dirty="0" smtClean="0"/>
                    <a:t>C</a:t>
                  </a:r>
                  <a:endParaRPr lang="en-US" sz="900" dirty="0"/>
                </a:p>
              </p:txBody>
            </p:sp>
          </p:grpSp>
          <p:grpSp>
            <p:nvGrpSpPr>
              <p:cNvPr id="269" name="Group 268"/>
              <p:cNvGrpSpPr/>
              <p:nvPr/>
            </p:nvGrpSpPr>
            <p:grpSpPr>
              <a:xfrm>
                <a:off x="664660" y="3769409"/>
                <a:ext cx="385121" cy="400411"/>
                <a:chOff x="4095928" y="1618924"/>
                <a:chExt cx="385121" cy="400411"/>
              </a:xfrm>
            </p:grpSpPr>
            <p:sp>
              <p:nvSpPr>
                <p:cNvPr id="357" name="Oval 356"/>
                <p:cNvSpPr/>
                <p:nvPr/>
              </p:nvSpPr>
              <p:spPr>
                <a:xfrm>
                  <a:off x="4098698" y="1618924"/>
                  <a:ext cx="382351" cy="368673"/>
                </a:xfrm>
                <a:prstGeom prst="ellipse">
                  <a:avLst/>
                </a:prstGeom>
                <a:ln w="6350" cmpd="sng">
                  <a:solidFill>
                    <a:srgbClr val="000000"/>
                  </a:solidFill>
                  <a:headEnd type="none"/>
                  <a:tailEnd type="none"/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 sz="900"/>
                </a:p>
              </p:txBody>
            </p:sp>
            <p:sp>
              <p:nvSpPr>
                <p:cNvPr id="358" name="TextBox 357"/>
                <p:cNvSpPr txBox="1"/>
                <p:nvPr/>
              </p:nvSpPr>
              <p:spPr>
                <a:xfrm flipH="1">
                  <a:off x="4095928" y="1654470"/>
                  <a:ext cx="363952" cy="364865"/>
                </a:xfrm>
                <a:prstGeom prst="rect">
                  <a:avLst/>
                </a:prstGeom>
                <a:noFill/>
                <a:ln w="6350" cmpd="sng">
                  <a:noFill/>
                </a:ln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900" dirty="0" smtClean="0"/>
                    <a:t>C</a:t>
                  </a:r>
                  <a:endParaRPr lang="en-US" sz="900" dirty="0"/>
                </a:p>
              </p:txBody>
            </p:sp>
          </p:grpSp>
          <p:grpSp>
            <p:nvGrpSpPr>
              <p:cNvPr id="270" name="Group 269"/>
              <p:cNvGrpSpPr/>
              <p:nvPr/>
            </p:nvGrpSpPr>
            <p:grpSpPr>
              <a:xfrm>
                <a:off x="1585166" y="3253667"/>
                <a:ext cx="382351" cy="402919"/>
                <a:chOff x="4774572" y="1632579"/>
                <a:chExt cx="382351" cy="402919"/>
              </a:xfrm>
            </p:grpSpPr>
            <p:sp>
              <p:nvSpPr>
                <p:cNvPr id="349" name="Oval 348"/>
                <p:cNvSpPr/>
                <p:nvPr/>
              </p:nvSpPr>
              <p:spPr>
                <a:xfrm>
                  <a:off x="4774572" y="1632579"/>
                  <a:ext cx="382351" cy="368673"/>
                </a:xfrm>
                <a:prstGeom prst="ellipse">
                  <a:avLst/>
                </a:prstGeom>
                <a:ln w="6350" cmpd="sng">
                  <a:solidFill>
                    <a:srgbClr val="000000"/>
                  </a:solidFill>
                  <a:headEnd type="none"/>
                  <a:tailEnd type="none"/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 sz="900"/>
                </a:p>
              </p:txBody>
            </p:sp>
            <p:sp>
              <p:nvSpPr>
                <p:cNvPr id="350" name="TextBox 349"/>
                <p:cNvSpPr txBox="1"/>
                <p:nvPr/>
              </p:nvSpPr>
              <p:spPr>
                <a:xfrm flipH="1">
                  <a:off x="4836109" y="1670633"/>
                  <a:ext cx="252216" cy="364865"/>
                </a:xfrm>
                <a:prstGeom prst="rect">
                  <a:avLst/>
                </a:prstGeom>
                <a:noFill/>
                <a:ln w="6350" cmpd="sng">
                  <a:noFill/>
                </a:ln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900" dirty="0" smtClean="0"/>
                    <a:t>T</a:t>
                  </a:r>
                  <a:endParaRPr lang="en-US" sz="900" baseline="30000" dirty="0"/>
                </a:p>
              </p:txBody>
            </p:sp>
            <p:grpSp>
              <p:nvGrpSpPr>
                <p:cNvPr id="351" name="Group 350"/>
                <p:cNvGrpSpPr/>
                <p:nvPr/>
              </p:nvGrpSpPr>
              <p:grpSpPr>
                <a:xfrm>
                  <a:off x="5020985" y="1687230"/>
                  <a:ext cx="50183" cy="124978"/>
                  <a:chOff x="1009649" y="1085850"/>
                  <a:chExt cx="145291" cy="406400"/>
                </a:xfrm>
              </p:grpSpPr>
              <p:sp>
                <p:nvSpPr>
                  <p:cNvPr id="352" name="Isosceles Triangle 351"/>
                  <p:cNvSpPr/>
                  <p:nvPr/>
                </p:nvSpPr>
                <p:spPr>
                  <a:xfrm>
                    <a:off x="1059832" y="1195754"/>
                    <a:ext cx="45719" cy="90121"/>
                  </a:xfrm>
                  <a:prstGeom prst="triangle">
                    <a:avLst/>
                  </a:prstGeom>
                  <a:solidFill>
                    <a:schemeClr val="tx1"/>
                  </a:solidFill>
                  <a:ln w="6350" cmpd="sng">
                    <a:solidFill>
                      <a:schemeClr val="tx1"/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900"/>
                  </a:p>
                </p:txBody>
              </p:sp>
              <p:sp>
                <p:nvSpPr>
                  <p:cNvPr id="353" name="Isosceles Triangle 352"/>
                  <p:cNvSpPr/>
                  <p:nvPr/>
                </p:nvSpPr>
                <p:spPr>
                  <a:xfrm flipV="1">
                    <a:off x="1059832" y="1085850"/>
                    <a:ext cx="45719" cy="124978"/>
                  </a:xfrm>
                  <a:prstGeom prst="triangle">
                    <a:avLst/>
                  </a:prstGeom>
                  <a:solidFill>
                    <a:schemeClr val="tx1"/>
                  </a:solidFill>
                  <a:ln w="6350" cmpd="sng">
                    <a:solidFill>
                      <a:schemeClr val="tx1"/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900"/>
                  </a:p>
                </p:txBody>
              </p:sp>
              <p:sp>
                <p:nvSpPr>
                  <p:cNvPr id="354" name="Isosceles Triangle 353"/>
                  <p:cNvSpPr/>
                  <p:nvPr/>
                </p:nvSpPr>
                <p:spPr>
                  <a:xfrm rot="5400000">
                    <a:off x="1034740" y="1150178"/>
                    <a:ext cx="45719" cy="95901"/>
                  </a:xfrm>
                  <a:prstGeom prst="triangle">
                    <a:avLst/>
                  </a:prstGeom>
                  <a:solidFill>
                    <a:schemeClr val="tx1"/>
                  </a:solidFill>
                  <a:ln w="6350" cmpd="sng">
                    <a:solidFill>
                      <a:schemeClr val="tx1"/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900"/>
                  </a:p>
                </p:txBody>
              </p:sp>
              <p:sp>
                <p:nvSpPr>
                  <p:cNvPr id="355" name="Isosceles Triangle 354"/>
                  <p:cNvSpPr/>
                  <p:nvPr/>
                </p:nvSpPr>
                <p:spPr>
                  <a:xfrm rot="16200000">
                    <a:off x="1083657" y="1151183"/>
                    <a:ext cx="44283" cy="98282"/>
                  </a:xfrm>
                  <a:prstGeom prst="triangle">
                    <a:avLst/>
                  </a:prstGeom>
                  <a:solidFill>
                    <a:schemeClr val="tx1"/>
                  </a:solidFill>
                  <a:ln w="6350" cmpd="sng">
                    <a:solidFill>
                      <a:schemeClr val="tx1"/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900"/>
                  </a:p>
                </p:txBody>
              </p:sp>
              <p:sp>
                <p:nvSpPr>
                  <p:cNvPr id="356" name="Isosceles Triangle 355"/>
                  <p:cNvSpPr/>
                  <p:nvPr/>
                </p:nvSpPr>
                <p:spPr>
                  <a:xfrm flipV="1">
                    <a:off x="1059832" y="1284410"/>
                    <a:ext cx="45719" cy="207840"/>
                  </a:xfrm>
                  <a:prstGeom prst="triangle">
                    <a:avLst/>
                  </a:prstGeom>
                  <a:solidFill>
                    <a:schemeClr val="tx1"/>
                  </a:solidFill>
                  <a:ln w="6350" cmpd="sng">
                    <a:solidFill>
                      <a:schemeClr val="tx1"/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900"/>
                  </a:p>
                </p:txBody>
              </p:sp>
            </p:grpSp>
          </p:grpSp>
          <p:grpSp>
            <p:nvGrpSpPr>
              <p:cNvPr id="271" name="Group 270"/>
              <p:cNvGrpSpPr/>
              <p:nvPr/>
            </p:nvGrpSpPr>
            <p:grpSpPr>
              <a:xfrm>
                <a:off x="1122993" y="3270205"/>
                <a:ext cx="382351" cy="402919"/>
                <a:chOff x="4774572" y="1632579"/>
                <a:chExt cx="382351" cy="402919"/>
              </a:xfrm>
            </p:grpSpPr>
            <p:sp>
              <p:nvSpPr>
                <p:cNvPr id="341" name="Oval 340"/>
                <p:cNvSpPr/>
                <p:nvPr/>
              </p:nvSpPr>
              <p:spPr>
                <a:xfrm>
                  <a:off x="4774572" y="1632579"/>
                  <a:ext cx="382351" cy="368673"/>
                </a:xfrm>
                <a:prstGeom prst="ellipse">
                  <a:avLst/>
                </a:prstGeom>
                <a:ln w="6350" cmpd="sng">
                  <a:solidFill>
                    <a:srgbClr val="000000"/>
                  </a:solidFill>
                  <a:headEnd type="none"/>
                  <a:tailEnd type="none"/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 sz="900"/>
                </a:p>
              </p:txBody>
            </p:sp>
            <p:sp>
              <p:nvSpPr>
                <p:cNvPr id="342" name="TextBox 341"/>
                <p:cNvSpPr txBox="1"/>
                <p:nvPr/>
              </p:nvSpPr>
              <p:spPr>
                <a:xfrm flipH="1">
                  <a:off x="4836109" y="1670633"/>
                  <a:ext cx="252216" cy="364865"/>
                </a:xfrm>
                <a:prstGeom prst="rect">
                  <a:avLst/>
                </a:prstGeom>
                <a:noFill/>
                <a:ln w="6350" cmpd="sng">
                  <a:noFill/>
                </a:ln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900" dirty="0" smtClean="0"/>
                    <a:t>T</a:t>
                  </a:r>
                  <a:endParaRPr lang="en-US" sz="900" baseline="30000" dirty="0"/>
                </a:p>
              </p:txBody>
            </p:sp>
            <p:grpSp>
              <p:nvGrpSpPr>
                <p:cNvPr id="343" name="Group 342"/>
                <p:cNvGrpSpPr/>
                <p:nvPr/>
              </p:nvGrpSpPr>
              <p:grpSpPr>
                <a:xfrm>
                  <a:off x="5020985" y="1687230"/>
                  <a:ext cx="50183" cy="124978"/>
                  <a:chOff x="1009649" y="1085850"/>
                  <a:chExt cx="145291" cy="406400"/>
                </a:xfrm>
              </p:grpSpPr>
              <p:sp>
                <p:nvSpPr>
                  <p:cNvPr id="344" name="Isosceles Triangle 343"/>
                  <p:cNvSpPr/>
                  <p:nvPr/>
                </p:nvSpPr>
                <p:spPr>
                  <a:xfrm>
                    <a:off x="1059832" y="1195754"/>
                    <a:ext cx="45719" cy="90121"/>
                  </a:xfrm>
                  <a:prstGeom prst="triangle">
                    <a:avLst/>
                  </a:prstGeom>
                  <a:solidFill>
                    <a:schemeClr val="tx1"/>
                  </a:solidFill>
                  <a:ln w="6350" cmpd="sng">
                    <a:solidFill>
                      <a:schemeClr val="tx1"/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900"/>
                  </a:p>
                </p:txBody>
              </p:sp>
              <p:sp>
                <p:nvSpPr>
                  <p:cNvPr id="345" name="Isosceles Triangle 344"/>
                  <p:cNvSpPr/>
                  <p:nvPr/>
                </p:nvSpPr>
                <p:spPr>
                  <a:xfrm flipV="1">
                    <a:off x="1059832" y="1085850"/>
                    <a:ext cx="45719" cy="124978"/>
                  </a:xfrm>
                  <a:prstGeom prst="triangle">
                    <a:avLst/>
                  </a:prstGeom>
                  <a:solidFill>
                    <a:schemeClr val="tx1"/>
                  </a:solidFill>
                  <a:ln w="6350" cmpd="sng">
                    <a:solidFill>
                      <a:schemeClr val="tx1"/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900"/>
                  </a:p>
                </p:txBody>
              </p:sp>
              <p:sp>
                <p:nvSpPr>
                  <p:cNvPr id="346" name="Isosceles Triangle 345"/>
                  <p:cNvSpPr/>
                  <p:nvPr/>
                </p:nvSpPr>
                <p:spPr>
                  <a:xfrm rot="5400000">
                    <a:off x="1034740" y="1150178"/>
                    <a:ext cx="45719" cy="95901"/>
                  </a:xfrm>
                  <a:prstGeom prst="triangle">
                    <a:avLst/>
                  </a:prstGeom>
                  <a:solidFill>
                    <a:schemeClr val="tx1"/>
                  </a:solidFill>
                  <a:ln w="6350" cmpd="sng">
                    <a:solidFill>
                      <a:schemeClr val="tx1"/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900"/>
                  </a:p>
                </p:txBody>
              </p:sp>
              <p:sp>
                <p:nvSpPr>
                  <p:cNvPr id="347" name="Isosceles Triangle 346"/>
                  <p:cNvSpPr/>
                  <p:nvPr/>
                </p:nvSpPr>
                <p:spPr>
                  <a:xfrm rot="16200000">
                    <a:off x="1083657" y="1151183"/>
                    <a:ext cx="44283" cy="98282"/>
                  </a:xfrm>
                  <a:prstGeom prst="triangle">
                    <a:avLst/>
                  </a:prstGeom>
                  <a:solidFill>
                    <a:schemeClr val="tx1"/>
                  </a:solidFill>
                  <a:ln w="6350" cmpd="sng">
                    <a:solidFill>
                      <a:schemeClr val="tx1"/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900"/>
                  </a:p>
                </p:txBody>
              </p:sp>
              <p:sp>
                <p:nvSpPr>
                  <p:cNvPr id="348" name="Isosceles Triangle 347"/>
                  <p:cNvSpPr/>
                  <p:nvPr/>
                </p:nvSpPr>
                <p:spPr>
                  <a:xfrm flipV="1">
                    <a:off x="1059832" y="1284410"/>
                    <a:ext cx="45719" cy="207840"/>
                  </a:xfrm>
                  <a:prstGeom prst="triangle">
                    <a:avLst/>
                  </a:prstGeom>
                  <a:solidFill>
                    <a:schemeClr val="tx1"/>
                  </a:solidFill>
                  <a:ln w="6350" cmpd="sng">
                    <a:solidFill>
                      <a:schemeClr val="tx1"/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900"/>
                  </a:p>
                </p:txBody>
              </p:sp>
            </p:grpSp>
          </p:grpSp>
          <p:grpSp>
            <p:nvGrpSpPr>
              <p:cNvPr id="272" name="Group 271"/>
              <p:cNvGrpSpPr/>
              <p:nvPr/>
            </p:nvGrpSpPr>
            <p:grpSpPr>
              <a:xfrm>
                <a:off x="1037318" y="4676318"/>
                <a:ext cx="382351" cy="402919"/>
                <a:chOff x="4774572" y="1632579"/>
                <a:chExt cx="382351" cy="402919"/>
              </a:xfrm>
            </p:grpSpPr>
            <p:sp>
              <p:nvSpPr>
                <p:cNvPr id="333" name="Oval 332"/>
                <p:cNvSpPr/>
                <p:nvPr/>
              </p:nvSpPr>
              <p:spPr>
                <a:xfrm>
                  <a:off x="4774572" y="1632579"/>
                  <a:ext cx="382351" cy="368673"/>
                </a:xfrm>
                <a:prstGeom prst="ellipse">
                  <a:avLst/>
                </a:prstGeom>
                <a:ln w="6350" cmpd="sng">
                  <a:solidFill>
                    <a:srgbClr val="000000"/>
                  </a:solidFill>
                  <a:headEnd type="none"/>
                  <a:tailEnd type="none"/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 sz="900"/>
                </a:p>
              </p:txBody>
            </p:sp>
            <p:sp>
              <p:nvSpPr>
                <p:cNvPr id="334" name="TextBox 333"/>
                <p:cNvSpPr txBox="1"/>
                <p:nvPr/>
              </p:nvSpPr>
              <p:spPr>
                <a:xfrm flipH="1">
                  <a:off x="4836109" y="1670633"/>
                  <a:ext cx="252216" cy="364865"/>
                </a:xfrm>
                <a:prstGeom prst="rect">
                  <a:avLst/>
                </a:prstGeom>
                <a:noFill/>
                <a:ln w="6350" cmpd="sng">
                  <a:noFill/>
                </a:ln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900" dirty="0" smtClean="0"/>
                    <a:t>T</a:t>
                  </a:r>
                  <a:endParaRPr lang="en-US" sz="900" baseline="30000" dirty="0"/>
                </a:p>
              </p:txBody>
            </p:sp>
            <p:grpSp>
              <p:nvGrpSpPr>
                <p:cNvPr id="335" name="Group 334"/>
                <p:cNvGrpSpPr/>
                <p:nvPr/>
              </p:nvGrpSpPr>
              <p:grpSpPr>
                <a:xfrm>
                  <a:off x="5020985" y="1687230"/>
                  <a:ext cx="50183" cy="124978"/>
                  <a:chOff x="1009649" y="1085850"/>
                  <a:chExt cx="145291" cy="406400"/>
                </a:xfrm>
              </p:grpSpPr>
              <p:sp>
                <p:nvSpPr>
                  <p:cNvPr id="336" name="Isosceles Triangle 335"/>
                  <p:cNvSpPr/>
                  <p:nvPr/>
                </p:nvSpPr>
                <p:spPr>
                  <a:xfrm>
                    <a:off x="1059832" y="1195754"/>
                    <a:ext cx="45719" cy="90121"/>
                  </a:xfrm>
                  <a:prstGeom prst="triangle">
                    <a:avLst/>
                  </a:prstGeom>
                  <a:solidFill>
                    <a:schemeClr val="tx1"/>
                  </a:solidFill>
                  <a:ln w="6350" cmpd="sng">
                    <a:solidFill>
                      <a:schemeClr val="tx1"/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900"/>
                  </a:p>
                </p:txBody>
              </p:sp>
              <p:sp>
                <p:nvSpPr>
                  <p:cNvPr id="337" name="Isosceles Triangle 336"/>
                  <p:cNvSpPr/>
                  <p:nvPr/>
                </p:nvSpPr>
                <p:spPr>
                  <a:xfrm flipV="1">
                    <a:off x="1059832" y="1085850"/>
                    <a:ext cx="45719" cy="124978"/>
                  </a:xfrm>
                  <a:prstGeom prst="triangle">
                    <a:avLst/>
                  </a:prstGeom>
                  <a:solidFill>
                    <a:schemeClr val="tx1"/>
                  </a:solidFill>
                  <a:ln w="6350" cmpd="sng">
                    <a:solidFill>
                      <a:schemeClr val="tx1"/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900"/>
                  </a:p>
                </p:txBody>
              </p:sp>
              <p:sp>
                <p:nvSpPr>
                  <p:cNvPr id="338" name="Isosceles Triangle 337"/>
                  <p:cNvSpPr/>
                  <p:nvPr/>
                </p:nvSpPr>
                <p:spPr>
                  <a:xfrm rot="5400000">
                    <a:off x="1034740" y="1150178"/>
                    <a:ext cx="45719" cy="95901"/>
                  </a:xfrm>
                  <a:prstGeom prst="triangle">
                    <a:avLst/>
                  </a:prstGeom>
                  <a:solidFill>
                    <a:schemeClr val="tx1"/>
                  </a:solidFill>
                  <a:ln w="6350" cmpd="sng">
                    <a:solidFill>
                      <a:schemeClr val="tx1"/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900"/>
                  </a:p>
                </p:txBody>
              </p:sp>
              <p:sp>
                <p:nvSpPr>
                  <p:cNvPr id="339" name="Isosceles Triangle 338"/>
                  <p:cNvSpPr/>
                  <p:nvPr/>
                </p:nvSpPr>
                <p:spPr>
                  <a:xfrm rot="16200000">
                    <a:off x="1083657" y="1151183"/>
                    <a:ext cx="44283" cy="98282"/>
                  </a:xfrm>
                  <a:prstGeom prst="triangle">
                    <a:avLst/>
                  </a:prstGeom>
                  <a:solidFill>
                    <a:schemeClr val="tx1"/>
                  </a:solidFill>
                  <a:ln w="6350" cmpd="sng">
                    <a:solidFill>
                      <a:schemeClr val="tx1"/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900"/>
                  </a:p>
                </p:txBody>
              </p:sp>
              <p:sp>
                <p:nvSpPr>
                  <p:cNvPr id="340" name="Isosceles Triangle 339"/>
                  <p:cNvSpPr/>
                  <p:nvPr/>
                </p:nvSpPr>
                <p:spPr>
                  <a:xfrm flipV="1">
                    <a:off x="1059832" y="1284410"/>
                    <a:ext cx="45719" cy="207840"/>
                  </a:xfrm>
                  <a:prstGeom prst="triangle">
                    <a:avLst/>
                  </a:prstGeom>
                  <a:solidFill>
                    <a:schemeClr val="tx1"/>
                  </a:solidFill>
                  <a:ln w="6350" cmpd="sng">
                    <a:solidFill>
                      <a:schemeClr val="tx1"/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900"/>
                  </a:p>
                </p:txBody>
              </p:sp>
            </p:grpSp>
          </p:grpSp>
          <p:cxnSp>
            <p:nvCxnSpPr>
              <p:cNvPr id="273" name="Straight Arrow Connector 272"/>
              <p:cNvCxnSpPr>
                <a:stCxn id="365" idx="4"/>
              </p:cNvCxnSpPr>
              <p:nvPr/>
            </p:nvCxnSpPr>
            <p:spPr>
              <a:xfrm>
                <a:off x="1250917" y="695768"/>
                <a:ext cx="123001" cy="617162"/>
              </a:xfrm>
              <a:prstGeom prst="straightConnector1">
                <a:avLst/>
              </a:prstGeom>
              <a:ln w="6350" cmpd="sng">
                <a:solidFill>
                  <a:srgbClr val="000000"/>
                </a:solidFill>
                <a:tailEnd type="arrow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4" name="Straight Arrow Connector 273"/>
              <p:cNvCxnSpPr>
                <a:stCxn id="381" idx="3"/>
              </p:cNvCxnSpPr>
              <p:nvPr/>
            </p:nvCxnSpPr>
            <p:spPr>
              <a:xfrm flipH="1">
                <a:off x="1525017" y="1203787"/>
                <a:ext cx="110644" cy="109143"/>
              </a:xfrm>
              <a:prstGeom prst="straightConnector1">
                <a:avLst/>
              </a:prstGeom>
              <a:ln w="6350" cmpd="sng">
                <a:solidFill>
                  <a:srgbClr val="000000"/>
                </a:solidFill>
                <a:tailEnd type="arrow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5" name="Straight Arrow Connector 274"/>
              <p:cNvCxnSpPr>
                <a:stCxn id="371" idx="5"/>
                <a:endCxn id="373" idx="1"/>
              </p:cNvCxnSpPr>
              <p:nvPr/>
            </p:nvCxnSpPr>
            <p:spPr>
              <a:xfrm>
                <a:off x="1554778" y="1592066"/>
                <a:ext cx="70530" cy="117971"/>
              </a:xfrm>
              <a:prstGeom prst="straightConnector1">
                <a:avLst/>
              </a:prstGeom>
              <a:ln w="6350" cmpd="sng">
                <a:solidFill>
                  <a:srgbClr val="000000"/>
                </a:solidFill>
                <a:tailEnd type="arrow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6" name="Straight Arrow Connector 275"/>
              <p:cNvCxnSpPr>
                <a:stCxn id="373" idx="3"/>
                <a:endCxn id="361" idx="7"/>
              </p:cNvCxnSpPr>
              <p:nvPr/>
            </p:nvCxnSpPr>
            <p:spPr>
              <a:xfrm flipH="1">
                <a:off x="1137947" y="1970728"/>
                <a:ext cx="487361" cy="126392"/>
              </a:xfrm>
              <a:prstGeom prst="straightConnector1">
                <a:avLst/>
              </a:prstGeom>
              <a:ln w="6350" cmpd="sng">
                <a:solidFill>
                  <a:srgbClr val="000000"/>
                </a:solidFill>
                <a:tailEnd type="arrow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7" name="Straight Arrow Connector 276"/>
              <p:cNvCxnSpPr>
                <a:stCxn id="383" idx="4"/>
                <a:endCxn id="361" idx="1"/>
              </p:cNvCxnSpPr>
              <p:nvPr/>
            </p:nvCxnSpPr>
            <p:spPr>
              <a:xfrm>
                <a:off x="703976" y="695768"/>
                <a:ext cx="163608" cy="1401352"/>
              </a:xfrm>
              <a:prstGeom prst="straightConnector1">
                <a:avLst/>
              </a:prstGeom>
              <a:ln w="6350" cmpd="sng">
                <a:solidFill>
                  <a:srgbClr val="000000"/>
                </a:solidFill>
                <a:tailEnd type="arrow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8" name="Straight Arrow Connector 277"/>
              <p:cNvCxnSpPr>
                <a:stCxn id="361" idx="5"/>
                <a:endCxn id="369" idx="1"/>
              </p:cNvCxnSpPr>
              <p:nvPr/>
            </p:nvCxnSpPr>
            <p:spPr>
              <a:xfrm>
                <a:off x="1137947" y="2357811"/>
                <a:ext cx="477207" cy="78422"/>
              </a:xfrm>
              <a:prstGeom prst="straightConnector1">
                <a:avLst/>
              </a:prstGeom>
              <a:ln w="6350" cmpd="sng">
                <a:solidFill>
                  <a:srgbClr val="000000"/>
                </a:solidFill>
                <a:tailEnd type="arrow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9" name="Straight Arrow Connector 278"/>
              <p:cNvCxnSpPr>
                <a:stCxn id="369" idx="3"/>
              </p:cNvCxnSpPr>
              <p:nvPr/>
            </p:nvCxnSpPr>
            <p:spPr>
              <a:xfrm flipH="1">
                <a:off x="1503563" y="2696924"/>
                <a:ext cx="111591" cy="118830"/>
              </a:xfrm>
              <a:prstGeom prst="straightConnector1">
                <a:avLst/>
              </a:prstGeom>
              <a:ln w="6350" cmpd="sng">
                <a:solidFill>
                  <a:srgbClr val="000000"/>
                </a:solidFill>
                <a:tailEnd type="arrow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0" name="Straight Arrow Connector 279"/>
              <p:cNvCxnSpPr>
                <a:stCxn id="371" idx="4"/>
                <a:endCxn id="359" idx="0"/>
              </p:cNvCxnSpPr>
              <p:nvPr/>
            </p:nvCxnSpPr>
            <p:spPr>
              <a:xfrm>
                <a:off x="1419597" y="1646057"/>
                <a:ext cx="0" cy="1122576"/>
              </a:xfrm>
              <a:prstGeom prst="straightConnector1">
                <a:avLst/>
              </a:prstGeom>
              <a:ln w="6350" cmpd="sng">
                <a:solidFill>
                  <a:srgbClr val="000000"/>
                </a:solidFill>
                <a:tailEnd type="arrow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1" name="Straight Arrow Connector 280"/>
              <p:cNvCxnSpPr>
                <a:stCxn id="359" idx="5"/>
                <a:endCxn id="349" idx="1"/>
              </p:cNvCxnSpPr>
              <p:nvPr/>
            </p:nvCxnSpPr>
            <p:spPr>
              <a:xfrm>
                <a:off x="1554778" y="3083315"/>
                <a:ext cx="86382" cy="224343"/>
              </a:xfrm>
              <a:prstGeom prst="straightConnector1">
                <a:avLst/>
              </a:prstGeom>
              <a:ln w="6350" cmpd="sng">
                <a:solidFill>
                  <a:srgbClr val="000000"/>
                </a:solidFill>
                <a:tailEnd type="arrow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2" name="Straight Arrow Connector 281"/>
              <p:cNvCxnSpPr>
                <a:stCxn id="361" idx="4"/>
                <a:endCxn id="358" idx="0"/>
              </p:cNvCxnSpPr>
              <p:nvPr/>
            </p:nvCxnSpPr>
            <p:spPr>
              <a:xfrm flipH="1">
                <a:off x="846635" y="2411803"/>
                <a:ext cx="156130" cy="1393152"/>
              </a:xfrm>
              <a:prstGeom prst="straightConnector1">
                <a:avLst/>
              </a:prstGeom>
              <a:ln w="6350" cmpd="sng">
                <a:solidFill>
                  <a:srgbClr val="000000"/>
                </a:solidFill>
                <a:tailEnd type="arrow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3" name="Straight Arrow Connector 282"/>
              <p:cNvCxnSpPr>
                <a:stCxn id="349" idx="3"/>
                <a:endCxn id="357" idx="7"/>
              </p:cNvCxnSpPr>
              <p:nvPr/>
            </p:nvCxnSpPr>
            <p:spPr>
              <a:xfrm flipH="1">
                <a:off x="993787" y="3568349"/>
                <a:ext cx="647373" cy="255051"/>
              </a:xfrm>
              <a:prstGeom prst="straightConnector1">
                <a:avLst/>
              </a:prstGeom>
              <a:ln w="6350" cmpd="sng">
                <a:solidFill>
                  <a:srgbClr val="000000"/>
                </a:solidFill>
                <a:tailEnd type="arrow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4" name="Straight Arrow Connector 283"/>
              <p:cNvCxnSpPr>
                <a:stCxn id="359" idx="4"/>
                <a:endCxn id="341" idx="0"/>
              </p:cNvCxnSpPr>
              <p:nvPr/>
            </p:nvCxnSpPr>
            <p:spPr>
              <a:xfrm flipH="1">
                <a:off x="1314169" y="3137306"/>
                <a:ext cx="105428" cy="132899"/>
              </a:xfrm>
              <a:prstGeom prst="straightConnector1">
                <a:avLst/>
              </a:prstGeom>
              <a:ln w="6350" cmpd="sng">
                <a:solidFill>
                  <a:srgbClr val="000000"/>
                </a:solidFill>
                <a:tailEnd type="arrow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285" name="Group 284"/>
              <p:cNvGrpSpPr/>
              <p:nvPr/>
            </p:nvGrpSpPr>
            <p:grpSpPr>
              <a:xfrm>
                <a:off x="1505344" y="4194010"/>
                <a:ext cx="382351" cy="407468"/>
                <a:chOff x="4098698" y="1618924"/>
                <a:chExt cx="382351" cy="407468"/>
              </a:xfrm>
            </p:grpSpPr>
            <p:sp>
              <p:nvSpPr>
                <p:cNvPr id="331" name="Oval 330"/>
                <p:cNvSpPr/>
                <p:nvPr/>
              </p:nvSpPr>
              <p:spPr>
                <a:xfrm>
                  <a:off x="4098698" y="1618924"/>
                  <a:ext cx="382351" cy="368673"/>
                </a:xfrm>
                <a:prstGeom prst="ellipse">
                  <a:avLst/>
                </a:prstGeom>
                <a:ln w="6350" cmpd="sng">
                  <a:solidFill>
                    <a:srgbClr val="000000"/>
                  </a:solidFill>
                  <a:headEnd type="none"/>
                  <a:tailEnd type="none"/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 sz="900"/>
                </a:p>
              </p:txBody>
            </p:sp>
            <p:sp>
              <p:nvSpPr>
                <p:cNvPr id="332" name="TextBox 331"/>
                <p:cNvSpPr txBox="1"/>
                <p:nvPr/>
              </p:nvSpPr>
              <p:spPr>
                <a:xfrm flipH="1">
                  <a:off x="4158475" y="1661527"/>
                  <a:ext cx="245798" cy="364865"/>
                </a:xfrm>
                <a:prstGeom prst="rect">
                  <a:avLst/>
                </a:prstGeom>
                <a:noFill/>
                <a:ln w="6350" cmpd="sng">
                  <a:noFill/>
                </a:ln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900" dirty="0" smtClean="0"/>
                    <a:t>T</a:t>
                  </a:r>
                  <a:endParaRPr lang="en-US" sz="900" dirty="0"/>
                </a:p>
              </p:txBody>
            </p:sp>
          </p:grpSp>
          <p:grpSp>
            <p:nvGrpSpPr>
              <p:cNvPr id="286" name="Group 285"/>
              <p:cNvGrpSpPr/>
              <p:nvPr/>
            </p:nvGrpSpPr>
            <p:grpSpPr>
              <a:xfrm>
                <a:off x="654967" y="5605423"/>
                <a:ext cx="382351" cy="407468"/>
                <a:chOff x="4098698" y="1618924"/>
                <a:chExt cx="382351" cy="407468"/>
              </a:xfrm>
            </p:grpSpPr>
            <p:sp>
              <p:nvSpPr>
                <p:cNvPr id="329" name="Oval 328"/>
                <p:cNvSpPr/>
                <p:nvPr/>
              </p:nvSpPr>
              <p:spPr>
                <a:xfrm>
                  <a:off x="4098698" y="1618924"/>
                  <a:ext cx="382351" cy="368673"/>
                </a:xfrm>
                <a:prstGeom prst="ellipse">
                  <a:avLst/>
                </a:prstGeom>
                <a:ln w="6350" cmpd="sng">
                  <a:solidFill>
                    <a:srgbClr val="000000"/>
                  </a:solidFill>
                  <a:headEnd type="none"/>
                  <a:tailEnd type="none"/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 sz="900"/>
                </a:p>
              </p:txBody>
            </p:sp>
            <p:sp>
              <p:nvSpPr>
                <p:cNvPr id="330" name="TextBox 329"/>
                <p:cNvSpPr txBox="1"/>
                <p:nvPr/>
              </p:nvSpPr>
              <p:spPr>
                <a:xfrm flipH="1">
                  <a:off x="4158475" y="1661527"/>
                  <a:ext cx="245798" cy="364865"/>
                </a:xfrm>
                <a:prstGeom prst="rect">
                  <a:avLst/>
                </a:prstGeom>
                <a:noFill/>
                <a:ln w="6350" cmpd="sng">
                  <a:noFill/>
                </a:ln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900" dirty="0" smtClean="0"/>
                    <a:t>T</a:t>
                  </a:r>
                  <a:endParaRPr lang="en-US" sz="900" dirty="0"/>
                </a:p>
              </p:txBody>
            </p:sp>
          </p:grpSp>
          <p:cxnSp>
            <p:nvCxnSpPr>
              <p:cNvPr id="287" name="Straight Arrow Connector 286"/>
              <p:cNvCxnSpPr>
                <a:stCxn id="357" idx="5"/>
                <a:endCxn id="331" idx="1"/>
              </p:cNvCxnSpPr>
              <p:nvPr/>
            </p:nvCxnSpPr>
            <p:spPr>
              <a:xfrm>
                <a:off x="993787" y="4084091"/>
                <a:ext cx="567551" cy="163910"/>
              </a:xfrm>
              <a:prstGeom prst="straightConnector1">
                <a:avLst/>
              </a:prstGeom>
              <a:ln w="6350" cmpd="sng">
                <a:solidFill>
                  <a:srgbClr val="000000"/>
                </a:solidFill>
                <a:tailEnd type="arrow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288" name="Group 287"/>
              <p:cNvGrpSpPr/>
              <p:nvPr/>
            </p:nvGrpSpPr>
            <p:grpSpPr>
              <a:xfrm>
                <a:off x="846724" y="4240589"/>
                <a:ext cx="385121" cy="400411"/>
                <a:chOff x="4095928" y="1618924"/>
                <a:chExt cx="385121" cy="400411"/>
              </a:xfrm>
            </p:grpSpPr>
            <p:sp>
              <p:nvSpPr>
                <p:cNvPr id="327" name="Oval 326"/>
                <p:cNvSpPr/>
                <p:nvPr/>
              </p:nvSpPr>
              <p:spPr>
                <a:xfrm>
                  <a:off x="4098698" y="1618924"/>
                  <a:ext cx="382351" cy="368673"/>
                </a:xfrm>
                <a:prstGeom prst="ellipse">
                  <a:avLst/>
                </a:prstGeom>
                <a:ln w="6350" cmpd="sng">
                  <a:solidFill>
                    <a:srgbClr val="000000"/>
                  </a:solidFill>
                  <a:headEnd type="none"/>
                  <a:tailEnd type="none"/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 sz="900"/>
                </a:p>
              </p:txBody>
            </p:sp>
            <p:sp>
              <p:nvSpPr>
                <p:cNvPr id="328" name="TextBox 327"/>
                <p:cNvSpPr txBox="1"/>
                <p:nvPr/>
              </p:nvSpPr>
              <p:spPr>
                <a:xfrm flipH="1">
                  <a:off x="4095928" y="1654470"/>
                  <a:ext cx="363952" cy="364865"/>
                </a:xfrm>
                <a:prstGeom prst="rect">
                  <a:avLst/>
                </a:prstGeom>
                <a:noFill/>
                <a:ln w="6350" cmpd="sng">
                  <a:noFill/>
                </a:ln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900" dirty="0" smtClean="0"/>
                    <a:t>C</a:t>
                  </a:r>
                  <a:endParaRPr lang="en-US" sz="900" dirty="0"/>
                </a:p>
              </p:txBody>
            </p:sp>
          </p:grpSp>
          <p:grpSp>
            <p:nvGrpSpPr>
              <p:cNvPr id="289" name="Group 288"/>
              <p:cNvGrpSpPr/>
              <p:nvPr/>
            </p:nvGrpSpPr>
            <p:grpSpPr>
              <a:xfrm>
                <a:off x="1503563" y="4687799"/>
                <a:ext cx="382351" cy="381751"/>
                <a:chOff x="4098698" y="1618924"/>
                <a:chExt cx="382351" cy="381751"/>
              </a:xfrm>
            </p:grpSpPr>
            <p:sp>
              <p:nvSpPr>
                <p:cNvPr id="325" name="Oval 324"/>
                <p:cNvSpPr/>
                <p:nvPr/>
              </p:nvSpPr>
              <p:spPr>
                <a:xfrm>
                  <a:off x="4098698" y="1618924"/>
                  <a:ext cx="382351" cy="368673"/>
                </a:xfrm>
                <a:prstGeom prst="ellipse">
                  <a:avLst/>
                </a:prstGeom>
                <a:ln w="6350" cmpd="sng">
                  <a:solidFill>
                    <a:srgbClr val="000000"/>
                  </a:solidFill>
                  <a:headEnd type="none"/>
                  <a:tailEnd type="none"/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 sz="900"/>
                </a:p>
              </p:txBody>
            </p:sp>
            <p:sp>
              <p:nvSpPr>
                <p:cNvPr id="326" name="TextBox 325"/>
                <p:cNvSpPr txBox="1"/>
                <p:nvPr/>
              </p:nvSpPr>
              <p:spPr>
                <a:xfrm flipH="1">
                  <a:off x="4148082" y="1635810"/>
                  <a:ext cx="229951" cy="364865"/>
                </a:xfrm>
                <a:prstGeom prst="rect">
                  <a:avLst/>
                </a:prstGeom>
                <a:noFill/>
                <a:ln w="6350" cmpd="sng">
                  <a:noFill/>
                </a:ln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900" dirty="0" smtClean="0"/>
                    <a:t>H</a:t>
                  </a:r>
                  <a:endParaRPr lang="en-US" sz="900" dirty="0"/>
                </a:p>
              </p:txBody>
            </p:sp>
          </p:grpSp>
          <p:cxnSp>
            <p:nvCxnSpPr>
              <p:cNvPr id="290" name="Straight Arrow Connector 289"/>
              <p:cNvCxnSpPr>
                <a:stCxn id="357" idx="4"/>
                <a:endCxn id="328" idx="0"/>
              </p:cNvCxnSpPr>
              <p:nvPr/>
            </p:nvCxnSpPr>
            <p:spPr>
              <a:xfrm>
                <a:off x="858605" y="4138082"/>
                <a:ext cx="170095" cy="138053"/>
              </a:xfrm>
              <a:prstGeom prst="straightConnector1">
                <a:avLst/>
              </a:prstGeom>
              <a:ln w="6350" cmpd="sng">
                <a:solidFill>
                  <a:srgbClr val="000000"/>
                </a:solidFill>
                <a:tailEnd type="arrow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1" name="Straight Arrow Connector 290"/>
              <p:cNvCxnSpPr>
                <a:stCxn id="341" idx="4"/>
                <a:endCxn id="327" idx="7"/>
              </p:cNvCxnSpPr>
              <p:nvPr/>
            </p:nvCxnSpPr>
            <p:spPr>
              <a:xfrm flipH="1">
                <a:off x="1175851" y="3638878"/>
                <a:ext cx="138318" cy="655702"/>
              </a:xfrm>
              <a:prstGeom prst="straightConnector1">
                <a:avLst/>
              </a:prstGeom>
              <a:ln w="6350" cmpd="sng">
                <a:solidFill>
                  <a:srgbClr val="000000"/>
                </a:solidFill>
                <a:tailEnd type="arrow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2" name="Straight Arrow Connector 291"/>
              <p:cNvCxnSpPr>
                <a:stCxn id="331" idx="4"/>
                <a:endCxn id="325" idx="0"/>
              </p:cNvCxnSpPr>
              <p:nvPr/>
            </p:nvCxnSpPr>
            <p:spPr>
              <a:xfrm flipH="1">
                <a:off x="1694739" y="4562683"/>
                <a:ext cx="1781" cy="125116"/>
              </a:xfrm>
              <a:prstGeom prst="straightConnector1">
                <a:avLst/>
              </a:prstGeom>
              <a:ln w="6350" cmpd="sng">
                <a:solidFill>
                  <a:srgbClr val="000000"/>
                </a:solidFill>
                <a:tailEnd type="arrow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3" name="Straight Arrow Connector 292"/>
              <p:cNvCxnSpPr>
                <a:stCxn id="327" idx="5"/>
                <a:endCxn id="334" idx="0"/>
              </p:cNvCxnSpPr>
              <p:nvPr/>
            </p:nvCxnSpPr>
            <p:spPr>
              <a:xfrm>
                <a:off x="1175851" y="4555272"/>
                <a:ext cx="49112" cy="159101"/>
              </a:xfrm>
              <a:prstGeom prst="straightConnector1">
                <a:avLst/>
              </a:prstGeom>
              <a:ln w="6350" cmpd="sng">
                <a:solidFill>
                  <a:srgbClr val="000000"/>
                </a:solidFill>
                <a:tailEnd type="arrow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294" name="Group 293"/>
              <p:cNvGrpSpPr/>
              <p:nvPr/>
            </p:nvGrpSpPr>
            <p:grpSpPr>
              <a:xfrm>
                <a:off x="790730" y="5133700"/>
                <a:ext cx="385121" cy="400411"/>
                <a:chOff x="4095928" y="1618924"/>
                <a:chExt cx="385121" cy="400411"/>
              </a:xfrm>
            </p:grpSpPr>
            <p:sp>
              <p:nvSpPr>
                <p:cNvPr id="323" name="Oval 322"/>
                <p:cNvSpPr/>
                <p:nvPr/>
              </p:nvSpPr>
              <p:spPr>
                <a:xfrm>
                  <a:off x="4098698" y="1618924"/>
                  <a:ext cx="382351" cy="368673"/>
                </a:xfrm>
                <a:prstGeom prst="ellipse">
                  <a:avLst/>
                </a:prstGeom>
                <a:ln w="6350" cmpd="sng">
                  <a:solidFill>
                    <a:srgbClr val="000000"/>
                  </a:solidFill>
                  <a:headEnd type="none"/>
                  <a:tailEnd type="none"/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 sz="900"/>
                </a:p>
              </p:txBody>
            </p:sp>
            <p:sp>
              <p:nvSpPr>
                <p:cNvPr id="324" name="TextBox 323"/>
                <p:cNvSpPr txBox="1"/>
                <p:nvPr/>
              </p:nvSpPr>
              <p:spPr>
                <a:xfrm flipH="1">
                  <a:off x="4095928" y="1654470"/>
                  <a:ext cx="363952" cy="364865"/>
                </a:xfrm>
                <a:prstGeom prst="rect">
                  <a:avLst/>
                </a:prstGeom>
                <a:noFill/>
                <a:ln w="6350" cmpd="sng">
                  <a:noFill/>
                </a:ln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900" dirty="0" smtClean="0"/>
                    <a:t>C</a:t>
                  </a:r>
                  <a:endParaRPr lang="en-US" sz="900" dirty="0"/>
                </a:p>
              </p:txBody>
            </p:sp>
          </p:grpSp>
          <p:cxnSp>
            <p:nvCxnSpPr>
              <p:cNvPr id="295" name="Straight Arrow Connector 294"/>
              <p:cNvCxnSpPr>
                <a:stCxn id="327" idx="3"/>
                <a:endCxn id="323" idx="0"/>
              </p:cNvCxnSpPr>
              <p:nvPr/>
            </p:nvCxnSpPr>
            <p:spPr>
              <a:xfrm>
                <a:off x="905488" y="4555271"/>
                <a:ext cx="79188" cy="578429"/>
              </a:xfrm>
              <a:prstGeom prst="straightConnector1">
                <a:avLst/>
              </a:prstGeom>
              <a:ln w="6350" cmpd="sng">
                <a:solidFill>
                  <a:srgbClr val="000000"/>
                </a:solidFill>
                <a:tailEnd type="arrow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6" name="Straight Arrow Connector 295"/>
              <p:cNvCxnSpPr>
                <a:stCxn id="333" idx="4"/>
                <a:endCxn id="323" idx="7"/>
              </p:cNvCxnSpPr>
              <p:nvPr/>
            </p:nvCxnSpPr>
            <p:spPr>
              <a:xfrm flipH="1">
                <a:off x="1119857" y="5044991"/>
                <a:ext cx="108637" cy="142700"/>
              </a:xfrm>
              <a:prstGeom prst="straightConnector1">
                <a:avLst/>
              </a:prstGeom>
              <a:ln w="6350" cmpd="sng">
                <a:solidFill>
                  <a:srgbClr val="000000"/>
                </a:solidFill>
                <a:tailEnd type="arrow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7" name="Straight Arrow Connector 296"/>
              <p:cNvCxnSpPr>
                <a:stCxn id="323" idx="3"/>
                <a:endCxn id="329" idx="0"/>
              </p:cNvCxnSpPr>
              <p:nvPr/>
            </p:nvCxnSpPr>
            <p:spPr>
              <a:xfrm flipH="1">
                <a:off x="846143" y="5448382"/>
                <a:ext cx="3351" cy="157041"/>
              </a:xfrm>
              <a:prstGeom prst="straightConnector1">
                <a:avLst/>
              </a:prstGeom>
              <a:ln w="6350" cmpd="sng">
                <a:solidFill>
                  <a:srgbClr val="000000"/>
                </a:solidFill>
                <a:tailEnd type="arrow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8" name="Straight Arrow Connector 297"/>
              <p:cNvCxnSpPr>
                <a:stCxn id="323" idx="5"/>
                <a:endCxn id="368" idx="0"/>
              </p:cNvCxnSpPr>
              <p:nvPr/>
            </p:nvCxnSpPr>
            <p:spPr>
              <a:xfrm>
                <a:off x="1119857" y="5448383"/>
                <a:ext cx="160881" cy="195302"/>
              </a:xfrm>
              <a:prstGeom prst="straightConnector1">
                <a:avLst/>
              </a:prstGeom>
              <a:ln w="6350" cmpd="sng">
                <a:solidFill>
                  <a:srgbClr val="000000"/>
                </a:solidFill>
                <a:tailEnd type="arrow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9" name="Straight Connector 298"/>
              <p:cNvCxnSpPr/>
              <p:nvPr/>
            </p:nvCxnSpPr>
            <p:spPr>
              <a:xfrm flipV="1">
                <a:off x="429776" y="1277384"/>
                <a:ext cx="1564178" cy="0"/>
              </a:xfrm>
              <a:prstGeom prst="line">
                <a:avLst/>
              </a:prstGeom>
              <a:ln w="3175" cmpd="sng">
                <a:solidFill>
                  <a:srgbClr val="008000"/>
                </a:solidFill>
                <a:prstDash val="sysDash"/>
                <a:headEnd type="none"/>
                <a:tailEnd type="none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0" name="Straight Connector 299"/>
              <p:cNvCxnSpPr/>
              <p:nvPr/>
            </p:nvCxnSpPr>
            <p:spPr>
              <a:xfrm flipV="1">
                <a:off x="424022" y="1656046"/>
                <a:ext cx="1564178" cy="0"/>
              </a:xfrm>
              <a:prstGeom prst="line">
                <a:avLst/>
              </a:prstGeom>
              <a:ln w="3175" cmpd="sng">
                <a:solidFill>
                  <a:srgbClr val="008000"/>
                </a:solidFill>
                <a:prstDash val="sysDash"/>
                <a:headEnd type="none"/>
                <a:tailEnd type="none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1" name="Straight Connector 300"/>
              <p:cNvCxnSpPr/>
              <p:nvPr/>
            </p:nvCxnSpPr>
            <p:spPr>
              <a:xfrm flipV="1">
                <a:off x="432257" y="2045203"/>
                <a:ext cx="1564178" cy="0"/>
              </a:xfrm>
              <a:prstGeom prst="line">
                <a:avLst/>
              </a:prstGeom>
              <a:ln w="3175" cmpd="sng">
                <a:solidFill>
                  <a:srgbClr val="008000"/>
                </a:solidFill>
                <a:prstDash val="sysDash"/>
                <a:headEnd type="none"/>
                <a:tailEnd type="none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2" name="Straight Connector 301"/>
              <p:cNvCxnSpPr/>
              <p:nvPr/>
            </p:nvCxnSpPr>
            <p:spPr>
              <a:xfrm flipV="1">
                <a:off x="440497" y="2393214"/>
                <a:ext cx="1564178" cy="0"/>
              </a:xfrm>
              <a:prstGeom prst="line">
                <a:avLst/>
              </a:prstGeom>
              <a:ln w="3175" cmpd="sng">
                <a:solidFill>
                  <a:srgbClr val="008000"/>
                </a:solidFill>
                <a:prstDash val="sysDash"/>
                <a:headEnd type="none"/>
                <a:tailEnd type="none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3" name="Straight Connector 302"/>
              <p:cNvCxnSpPr/>
              <p:nvPr/>
            </p:nvCxnSpPr>
            <p:spPr>
              <a:xfrm flipV="1">
                <a:off x="429174" y="2769804"/>
                <a:ext cx="1564178" cy="0"/>
              </a:xfrm>
              <a:prstGeom prst="line">
                <a:avLst/>
              </a:prstGeom>
              <a:ln w="3175" cmpd="sng">
                <a:solidFill>
                  <a:srgbClr val="008000"/>
                </a:solidFill>
                <a:prstDash val="sysDash"/>
                <a:headEnd type="none"/>
                <a:tailEnd type="none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4" name="Straight Connector 303"/>
              <p:cNvCxnSpPr/>
              <p:nvPr/>
            </p:nvCxnSpPr>
            <p:spPr>
              <a:xfrm flipV="1">
                <a:off x="419563" y="3168950"/>
                <a:ext cx="1564178" cy="0"/>
              </a:xfrm>
              <a:prstGeom prst="line">
                <a:avLst/>
              </a:prstGeom>
              <a:ln w="3175" cmpd="sng">
                <a:solidFill>
                  <a:srgbClr val="008000"/>
                </a:solidFill>
                <a:prstDash val="sysDash"/>
                <a:headEnd type="none"/>
                <a:tailEnd type="none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5" name="Straight Connector 304"/>
              <p:cNvCxnSpPr/>
              <p:nvPr/>
            </p:nvCxnSpPr>
            <p:spPr>
              <a:xfrm flipV="1">
                <a:off x="400926" y="3670769"/>
                <a:ext cx="1564178" cy="0"/>
              </a:xfrm>
              <a:prstGeom prst="line">
                <a:avLst/>
              </a:prstGeom>
              <a:ln w="3175" cmpd="sng">
                <a:solidFill>
                  <a:srgbClr val="008000"/>
                </a:solidFill>
                <a:prstDash val="sysDash"/>
                <a:headEnd type="none"/>
                <a:tailEnd type="none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6" name="Straight Connector 305"/>
              <p:cNvCxnSpPr/>
              <p:nvPr/>
            </p:nvCxnSpPr>
            <p:spPr>
              <a:xfrm flipV="1">
                <a:off x="407250" y="4168066"/>
                <a:ext cx="1564178" cy="0"/>
              </a:xfrm>
              <a:prstGeom prst="line">
                <a:avLst/>
              </a:prstGeom>
              <a:ln w="3175" cmpd="sng">
                <a:solidFill>
                  <a:srgbClr val="008000"/>
                </a:solidFill>
                <a:prstDash val="sysDash"/>
                <a:headEnd type="none"/>
                <a:tailEnd type="none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7" name="Straight Connector 306"/>
              <p:cNvCxnSpPr/>
              <p:nvPr/>
            </p:nvCxnSpPr>
            <p:spPr>
              <a:xfrm flipV="1">
                <a:off x="405170" y="4627453"/>
                <a:ext cx="1564178" cy="0"/>
              </a:xfrm>
              <a:prstGeom prst="line">
                <a:avLst/>
              </a:prstGeom>
              <a:ln w="3175" cmpd="sng">
                <a:solidFill>
                  <a:srgbClr val="008000"/>
                </a:solidFill>
                <a:prstDash val="sysDash"/>
                <a:headEnd type="none"/>
                <a:tailEnd type="none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8" name="Straight Connector 307"/>
              <p:cNvCxnSpPr/>
              <p:nvPr/>
            </p:nvCxnSpPr>
            <p:spPr>
              <a:xfrm flipV="1">
                <a:off x="444683" y="5074692"/>
                <a:ext cx="1564178" cy="0"/>
              </a:xfrm>
              <a:prstGeom prst="line">
                <a:avLst/>
              </a:prstGeom>
              <a:ln w="3175" cmpd="sng">
                <a:solidFill>
                  <a:srgbClr val="008000"/>
                </a:solidFill>
                <a:prstDash val="sysDash"/>
                <a:headEnd type="none"/>
                <a:tailEnd type="none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9" name="Straight Connector 308"/>
              <p:cNvCxnSpPr/>
              <p:nvPr/>
            </p:nvCxnSpPr>
            <p:spPr>
              <a:xfrm flipV="1">
                <a:off x="419563" y="5532538"/>
                <a:ext cx="1564178" cy="0"/>
              </a:xfrm>
              <a:prstGeom prst="line">
                <a:avLst/>
              </a:prstGeom>
              <a:ln w="3175" cmpd="sng">
                <a:solidFill>
                  <a:srgbClr val="008000"/>
                </a:solidFill>
                <a:prstDash val="sysDash"/>
                <a:headEnd type="none"/>
                <a:tailEnd type="none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0" name="Straight Connector 309"/>
              <p:cNvCxnSpPr/>
              <p:nvPr/>
            </p:nvCxnSpPr>
            <p:spPr>
              <a:xfrm flipV="1">
                <a:off x="432257" y="5998805"/>
                <a:ext cx="1564178" cy="0"/>
              </a:xfrm>
              <a:prstGeom prst="line">
                <a:avLst/>
              </a:prstGeom>
              <a:ln w="3175" cmpd="sng">
                <a:solidFill>
                  <a:srgbClr val="008000"/>
                </a:solidFill>
                <a:prstDash val="sysDash"/>
                <a:headEnd type="none"/>
                <a:tailEnd type="none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11" name="TextBox 310"/>
              <p:cNvSpPr txBox="1"/>
              <p:nvPr/>
            </p:nvSpPr>
            <p:spPr>
              <a:xfrm>
                <a:off x="428840" y="902370"/>
                <a:ext cx="191176" cy="3648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900" dirty="0" smtClean="0">
                    <a:solidFill>
                      <a:srgbClr val="008000"/>
                    </a:solidFill>
                  </a:rPr>
                  <a:t>1</a:t>
                </a:r>
                <a:endParaRPr lang="en-US" sz="900" dirty="0">
                  <a:solidFill>
                    <a:srgbClr val="008000"/>
                  </a:solidFill>
                </a:endParaRPr>
              </a:p>
            </p:txBody>
          </p:sp>
          <p:sp>
            <p:nvSpPr>
              <p:cNvPr id="312" name="TextBox 311"/>
              <p:cNvSpPr txBox="1"/>
              <p:nvPr/>
            </p:nvSpPr>
            <p:spPr>
              <a:xfrm>
                <a:off x="419880" y="1324009"/>
                <a:ext cx="191176" cy="3648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900" dirty="0" smtClean="0">
                    <a:solidFill>
                      <a:srgbClr val="008000"/>
                    </a:solidFill>
                  </a:rPr>
                  <a:t>2</a:t>
                </a:r>
                <a:endParaRPr lang="en-US" sz="900" dirty="0">
                  <a:solidFill>
                    <a:srgbClr val="008000"/>
                  </a:solidFill>
                </a:endParaRPr>
              </a:p>
            </p:txBody>
          </p:sp>
          <p:sp>
            <p:nvSpPr>
              <p:cNvPr id="313" name="TextBox 312"/>
              <p:cNvSpPr txBox="1"/>
              <p:nvPr/>
            </p:nvSpPr>
            <p:spPr>
              <a:xfrm>
                <a:off x="407718" y="1714635"/>
                <a:ext cx="191176" cy="3648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900" dirty="0" smtClean="0">
                    <a:solidFill>
                      <a:srgbClr val="008000"/>
                    </a:solidFill>
                  </a:rPr>
                  <a:t>3</a:t>
                </a:r>
                <a:endParaRPr lang="en-US" sz="900" dirty="0">
                  <a:solidFill>
                    <a:srgbClr val="008000"/>
                  </a:solidFill>
                </a:endParaRPr>
              </a:p>
            </p:txBody>
          </p:sp>
          <p:sp>
            <p:nvSpPr>
              <p:cNvPr id="314" name="TextBox 313"/>
              <p:cNvSpPr txBox="1"/>
              <p:nvPr/>
            </p:nvSpPr>
            <p:spPr>
              <a:xfrm>
                <a:off x="415992" y="2078675"/>
                <a:ext cx="191176" cy="3648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900" dirty="0" smtClean="0">
                    <a:solidFill>
                      <a:srgbClr val="008000"/>
                    </a:solidFill>
                  </a:rPr>
                  <a:t>4</a:t>
                </a:r>
                <a:endParaRPr lang="en-US" sz="900" dirty="0">
                  <a:solidFill>
                    <a:srgbClr val="008000"/>
                  </a:solidFill>
                </a:endParaRPr>
              </a:p>
            </p:txBody>
          </p:sp>
          <p:sp>
            <p:nvSpPr>
              <p:cNvPr id="315" name="TextBox 314"/>
              <p:cNvSpPr txBox="1"/>
              <p:nvPr/>
            </p:nvSpPr>
            <p:spPr>
              <a:xfrm>
                <a:off x="421259" y="2446033"/>
                <a:ext cx="191176" cy="3648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900" dirty="0">
                    <a:solidFill>
                      <a:srgbClr val="008000"/>
                    </a:solidFill>
                  </a:rPr>
                  <a:t>5</a:t>
                </a:r>
              </a:p>
            </p:txBody>
          </p:sp>
          <p:sp>
            <p:nvSpPr>
              <p:cNvPr id="316" name="TextBox 315"/>
              <p:cNvSpPr txBox="1"/>
              <p:nvPr/>
            </p:nvSpPr>
            <p:spPr>
              <a:xfrm>
                <a:off x="412297" y="2867674"/>
                <a:ext cx="191176" cy="3648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900" dirty="0" smtClean="0">
                    <a:solidFill>
                      <a:srgbClr val="008000"/>
                    </a:solidFill>
                  </a:rPr>
                  <a:t>6</a:t>
                </a:r>
                <a:endParaRPr lang="en-US" sz="900" dirty="0">
                  <a:solidFill>
                    <a:srgbClr val="008000"/>
                  </a:solidFill>
                </a:endParaRPr>
              </a:p>
            </p:txBody>
          </p:sp>
          <p:sp>
            <p:nvSpPr>
              <p:cNvPr id="317" name="TextBox 316"/>
              <p:cNvSpPr txBox="1"/>
              <p:nvPr/>
            </p:nvSpPr>
            <p:spPr>
              <a:xfrm>
                <a:off x="421125" y="3258301"/>
                <a:ext cx="191176" cy="3648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900" dirty="0" smtClean="0">
                    <a:solidFill>
                      <a:srgbClr val="008000"/>
                    </a:solidFill>
                  </a:rPr>
                  <a:t>7</a:t>
                </a:r>
                <a:endParaRPr lang="en-US" sz="900" dirty="0">
                  <a:solidFill>
                    <a:srgbClr val="008000"/>
                  </a:solidFill>
                </a:endParaRPr>
              </a:p>
            </p:txBody>
          </p:sp>
          <p:sp>
            <p:nvSpPr>
              <p:cNvPr id="318" name="TextBox 317"/>
              <p:cNvSpPr txBox="1"/>
              <p:nvPr/>
            </p:nvSpPr>
            <p:spPr>
              <a:xfrm>
                <a:off x="418904" y="3791406"/>
                <a:ext cx="191176" cy="3648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900" dirty="0" smtClean="0">
                    <a:solidFill>
                      <a:srgbClr val="008000"/>
                    </a:solidFill>
                  </a:rPr>
                  <a:t>8</a:t>
                </a:r>
                <a:endParaRPr lang="en-US" sz="900" dirty="0">
                  <a:solidFill>
                    <a:srgbClr val="008000"/>
                  </a:solidFill>
                </a:endParaRPr>
              </a:p>
            </p:txBody>
          </p:sp>
          <p:sp>
            <p:nvSpPr>
              <p:cNvPr id="319" name="TextBox 318"/>
              <p:cNvSpPr txBox="1"/>
              <p:nvPr/>
            </p:nvSpPr>
            <p:spPr>
              <a:xfrm>
                <a:off x="412080" y="4269227"/>
                <a:ext cx="191176" cy="3648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900" dirty="0" smtClean="0">
                    <a:solidFill>
                      <a:srgbClr val="008000"/>
                    </a:solidFill>
                  </a:rPr>
                  <a:t>9</a:t>
                </a:r>
                <a:endParaRPr lang="en-US" sz="900" dirty="0">
                  <a:solidFill>
                    <a:srgbClr val="008000"/>
                  </a:solidFill>
                </a:endParaRPr>
              </a:p>
            </p:txBody>
          </p:sp>
          <p:sp>
            <p:nvSpPr>
              <p:cNvPr id="320" name="TextBox 319"/>
              <p:cNvSpPr txBox="1"/>
              <p:nvPr/>
            </p:nvSpPr>
            <p:spPr>
              <a:xfrm>
                <a:off x="379023" y="4722358"/>
                <a:ext cx="432566" cy="3648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900" dirty="0" smtClean="0">
                    <a:solidFill>
                      <a:srgbClr val="008000"/>
                    </a:solidFill>
                  </a:rPr>
                  <a:t>10</a:t>
                </a:r>
                <a:endParaRPr lang="en-US" sz="900" dirty="0">
                  <a:solidFill>
                    <a:srgbClr val="008000"/>
                  </a:solidFill>
                </a:endParaRPr>
              </a:p>
            </p:txBody>
          </p:sp>
          <p:sp>
            <p:nvSpPr>
              <p:cNvPr id="321" name="TextBox 320"/>
              <p:cNvSpPr txBox="1"/>
              <p:nvPr/>
            </p:nvSpPr>
            <p:spPr>
              <a:xfrm>
                <a:off x="378177" y="5184667"/>
                <a:ext cx="467962" cy="3648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900" dirty="0" smtClean="0">
                    <a:solidFill>
                      <a:srgbClr val="008000"/>
                    </a:solidFill>
                  </a:rPr>
                  <a:t>11</a:t>
                </a:r>
                <a:endParaRPr lang="en-US" sz="900" dirty="0">
                  <a:solidFill>
                    <a:srgbClr val="008000"/>
                  </a:solidFill>
                </a:endParaRPr>
              </a:p>
            </p:txBody>
          </p:sp>
          <p:sp>
            <p:nvSpPr>
              <p:cNvPr id="322" name="TextBox 321"/>
              <p:cNvSpPr txBox="1"/>
              <p:nvPr/>
            </p:nvSpPr>
            <p:spPr>
              <a:xfrm>
                <a:off x="335621" y="5613629"/>
                <a:ext cx="521746" cy="3648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900" dirty="0" smtClean="0">
                    <a:solidFill>
                      <a:srgbClr val="008000"/>
                    </a:solidFill>
                  </a:rPr>
                  <a:t>12</a:t>
                </a:r>
                <a:endParaRPr lang="en-US" sz="900" dirty="0">
                  <a:solidFill>
                    <a:srgbClr val="008000"/>
                  </a:solidFill>
                </a:endParaRPr>
              </a:p>
            </p:txBody>
          </p:sp>
        </p:grpSp>
        <p:grpSp>
          <p:nvGrpSpPr>
            <p:cNvPr id="13" name="Group 12"/>
            <p:cNvGrpSpPr/>
            <p:nvPr/>
          </p:nvGrpSpPr>
          <p:grpSpPr>
            <a:xfrm>
              <a:off x="395121" y="506206"/>
              <a:ext cx="1363226" cy="1537281"/>
              <a:chOff x="4998794" y="718451"/>
              <a:chExt cx="1363226" cy="1708264"/>
            </a:xfrm>
          </p:grpSpPr>
          <p:sp>
            <p:nvSpPr>
              <p:cNvPr id="255" name="TextBox 254"/>
              <p:cNvSpPr txBox="1"/>
              <p:nvPr/>
            </p:nvSpPr>
            <p:spPr>
              <a:xfrm>
                <a:off x="4998794" y="742654"/>
                <a:ext cx="1363226" cy="163672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100" dirty="0" smtClean="0"/>
                  <a:t>PrepZ</a:t>
                </a:r>
                <a:r>
                  <a:rPr lang="en-US" sz="1100" dirty="0"/>
                  <a:t>(</a:t>
                </a:r>
                <a:r>
                  <a:rPr lang="en-US" sz="1100" dirty="0" smtClean="0"/>
                  <a:t>s0)</a:t>
                </a:r>
              </a:p>
              <a:p>
                <a:r>
                  <a:rPr lang="en-US" sz="1100" dirty="0" smtClean="0"/>
                  <a:t>PrepZ</a:t>
                </a:r>
                <a:r>
                  <a:rPr lang="en-US" sz="1100" dirty="0"/>
                  <a:t>(</a:t>
                </a:r>
                <a:r>
                  <a:rPr lang="en-US" sz="1100" dirty="0" smtClean="0"/>
                  <a:t>s1) </a:t>
                </a:r>
              </a:p>
              <a:p>
                <a:r>
                  <a:rPr lang="en-US" sz="1100" dirty="0" smtClean="0"/>
                  <a:t>X</a:t>
                </a:r>
                <a:r>
                  <a:rPr lang="en-US" sz="1100" dirty="0"/>
                  <a:t>(</a:t>
                </a:r>
                <a:r>
                  <a:rPr lang="en-US" sz="1100" dirty="0" smtClean="0"/>
                  <a:t>s1)</a:t>
                </a:r>
              </a:p>
              <a:p>
                <a:r>
                  <a:rPr lang="en-US" sz="1100" dirty="0" smtClean="0"/>
                  <a:t>Toffoli(a0,s1,s0)</a:t>
                </a:r>
                <a:endParaRPr lang="en-US" sz="1100" dirty="0"/>
              </a:p>
              <a:p>
                <a:r>
                  <a:rPr lang="en-US" sz="1100" dirty="0" smtClean="0"/>
                  <a:t>X</a:t>
                </a:r>
                <a:r>
                  <a:rPr lang="en-US" sz="1100" dirty="0"/>
                  <a:t>(</a:t>
                </a:r>
                <a:r>
                  <a:rPr lang="en-US" sz="1100" dirty="0" smtClean="0"/>
                  <a:t>s1)</a:t>
                </a:r>
              </a:p>
              <a:p>
                <a:r>
                  <a:rPr lang="en-US" sz="1100" dirty="0" smtClean="0"/>
                  <a:t> . . .</a:t>
                </a:r>
                <a:endParaRPr lang="en-US" sz="1100" dirty="0"/>
              </a:p>
            </p:txBody>
          </p:sp>
          <p:sp>
            <p:nvSpPr>
              <p:cNvPr id="256" name="Document 255"/>
              <p:cNvSpPr/>
              <p:nvPr/>
            </p:nvSpPr>
            <p:spPr>
              <a:xfrm>
                <a:off x="5022463" y="718451"/>
                <a:ext cx="1262813" cy="1708264"/>
              </a:xfrm>
              <a:prstGeom prst="flowChartDocument">
                <a:avLst/>
              </a:prstGeom>
              <a:ln w="6350" cmpd="sng">
                <a:solidFill>
                  <a:srgbClr val="000000"/>
                </a:solidFill>
                <a:headEnd type="none"/>
                <a:tailEnd type="none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 sz="1400"/>
              </a:p>
            </p:txBody>
          </p:sp>
        </p:grpSp>
        <p:grpSp>
          <p:nvGrpSpPr>
            <p:cNvPr id="14" name="Group 13"/>
            <p:cNvGrpSpPr/>
            <p:nvPr/>
          </p:nvGrpSpPr>
          <p:grpSpPr>
            <a:xfrm>
              <a:off x="5118736" y="526002"/>
              <a:ext cx="525637" cy="368673"/>
              <a:chOff x="4028226" y="633596"/>
              <a:chExt cx="525637" cy="368673"/>
            </a:xfrm>
          </p:grpSpPr>
          <p:sp>
            <p:nvSpPr>
              <p:cNvPr id="253" name="Oval 252"/>
              <p:cNvSpPr/>
              <p:nvPr/>
            </p:nvSpPr>
            <p:spPr>
              <a:xfrm>
                <a:off x="4028226" y="633596"/>
                <a:ext cx="382351" cy="368673"/>
              </a:xfrm>
              <a:prstGeom prst="ellipse">
                <a:avLst/>
              </a:prstGeom>
              <a:ln w="6350" cmpd="sng">
                <a:solidFill>
                  <a:srgbClr val="000000"/>
                </a:solidFill>
                <a:headEnd type="none"/>
                <a:tailEnd type="none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 sz="1100"/>
              </a:p>
            </p:txBody>
          </p:sp>
          <p:sp>
            <p:nvSpPr>
              <p:cNvPr id="254" name="TextBox 253"/>
              <p:cNvSpPr txBox="1"/>
              <p:nvPr/>
            </p:nvSpPr>
            <p:spPr>
              <a:xfrm flipH="1">
                <a:off x="4031287" y="654082"/>
                <a:ext cx="522576" cy="34776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100" dirty="0" smtClean="0"/>
                  <a:t>s0</a:t>
                </a:r>
                <a:endParaRPr lang="en-US" sz="1100" dirty="0"/>
              </a:p>
            </p:txBody>
          </p:sp>
        </p:grpSp>
        <p:grpSp>
          <p:nvGrpSpPr>
            <p:cNvPr id="15" name="Group 14"/>
            <p:cNvGrpSpPr/>
            <p:nvPr/>
          </p:nvGrpSpPr>
          <p:grpSpPr>
            <a:xfrm>
              <a:off x="4616008" y="515763"/>
              <a:ext cx="443762" cy="368673"/>
              <a:chOff x="4028226" y="633596"/>
              <a:chExt cx="443762" cy="368673"/>
            </a:xfrm>
          </p:grpSpPr>
          <p:sp>
            <p:nvSpPr>
              <p:cNvPr id="251" name="Oval 250"/>
              <p:cNvSpPr/>
              <p:nvPr/>
            </p:nvSpPr>
            <p:spPr>
              <a:xfrm>
                <a:off x="4028226" y="633596"/>
                <a:ext cx="382351" cy="368673"/>
              </a:xfrm>
              <a:prstGeom prst="ellipse">
                <a:avLst/>
              </a:prstGeom>
              <a:ln w="6350" cmpd="sng">
                <a:solidFill>
                  <a:srgbClr val="000000"/>
                </a:solidFill>
                <a:headEnd type="none"/>
                <a:tailEnd type="none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 sz="1100"/>
              </a:p>
            </p:txBody>
          </p:sp>
          <p:sp>
            <p:nvSpPr>
              <p:cNvPr id="252" name="TextBox 251"/>
              <p:cNvSpPr txBox="1"/>
              <p:nvPr/>
            </p:nvSpPr>
            <p:spPr>
              <a:xfrm flipH="1">
                <a:off x="4030118" y="654082"/>
                <a:ext cx="441870" cy="34776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100" dirty="0" smtClean="0"/>
                  <a:t>s1</a:t>
                </a:r>
                <a:endParaRPr lang="en-US" sz="1100" dirty="0"/>
              </a:p>
            </p:txBody>
          </p:sp>
        </p:grpSp>
        <p:grpSp>
          <p:nvGrpSpPr>
            <p:cNvPr id="16" name="Group 15"/>
            <p:cNvGrpSpPr/>
            <p:nvPr/>
          </p:nvGrpSpPr>
          <p:grpSpPr>
            <a:xfrm>
              <a:off x="4139094" y="519400"/>
              <a:ext cx="514206" cy="378497"/>
              <a:chOff x="4014061" y="633596"/>
              <a:chExt cx="514206" cy="378497"/>
            </a:xfrm>
          </p:grpSpPr>
          <p:sp>
            <p:nvSpPr>
              <p:cNvPr id="249" name="Oval 248"/>
              <p:cNvSpPr/>
              <p:nvPr/>
            </p:nvSpPr>
            <p:spPr>
              <a:xfrm>
                <a:off x="4028226" y="633596"/>
                <a:ext cx="382351" cy="368673"/>
              </a:xfrm>
              <a:prstGeom prst="ellipse">
                <a:avLst/>
              </a:prstGeom>
              <a:ln w="6350" cmpd="sng">
                <a:solidFill>
                  <a:srgbClr val="000000"/>
                </a:solidFill>
                <a:headEnd type="none"/>
                <a:tailEnd type="none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 sz="1100"/>
              </a:p>
            </p:txBody>
          </p:sp>
          <p:sp>
            <p:nvSpPr>
              <p:cNvPr id="250" name="TextBox 249"/>
              <p:cNvSpPr txBox="1"/>
              <p:nvPr/>
            </p:nvSpPr>
            <p:spPr>
              <a:xfrm flipH="1">
                <a:off x="4014061" y="664325"/>
                <a:ext cx="514206" cy="34776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100" dirty="0" smtClean="0"/>
                  <a:t>a0</a:t>
                </a:r>
                <a:endParaRPr lang="en-US" sz="1100" dirty="0"/>
              </a:p>
            </p:txBody>
          </p:sp>
        </p:grpSp>
        <p:sp>
          <p:nvSpPr>
            <p:cNvPr id="17" name="Rectangle 16"/>
            <p:cNvSpPr/>
            <p:nvPr/>
          </p:nvSpPr>
          <p:spPr>
            <a:xfrm>
              <a:off x="4342596" y="2236626"/>
              <a:ext cx="807430" cy="3663397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6350" cmpd="sng">
              <a:solidFill>
                <a:schemeClr val="bg1">
                  <a:lumMod val="85000"/>
                </a:schemeClr>
              </a:solidFill>
              <a:headEnd type="none"/>
              <a:tailEnd type="non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600"/>
            </a:p>
          </p:txBody>
        </p:sp>
        <p:grpSp>
          <p:nvGrpSpPr>
            <p:cNvPr id="18" name="Group 17"/>
            <p:cNvGrpSpPr/>
            <p:nvPr/>
          </p:nvGrpSpPr>
          <p:grpSpPr>
            <a:xfrm>
              <a:off x="4363333" y="2262547"/>
              <a:ext cx="641895" cy="3369004"/>
              <a:chOff x="2884394" y="566797"/>
              <a:chExt cx="924374" cy="3073530"/>
            </a:xfrm>
          </p:grpSpPr>
          <p:sp>
            <p:nvSpPr>
              <p:cNvPr id="196" name="Oval 195"/>
              <p:cNvSpPr/>
              <p:nvPr/>
            </p:nvSpPr>
            <p:spPr>
              <a:xfrm>
                <a:off x="2884394" y="576344"/>
                <a:ext cx="179391" cy="121312"/>
              </a:xfrm>
              <a:prstGeom prst="ellipse">
                <a:avLst/>
              </a:prstGeom>
              <a:solidFill>
                <a:schemeClr val="bg2">
                  <a:lumMod val="90000"/>
                </a:schemeClr>
              </a:solidFill>
              <a:ln w="6350" cmpd="sng">
                <a:solidFill>
                  <a:srgbClr val="000000"/>
                </a:solidFill>
                <a:headEnd type="none"/>
                <a:tailEnd type="none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 sz="1600"/>
              </a:p>
            </p:txBody>
          </p:sp>
          <p:sp>
            <p:nvSpPr>
              <p:cNvPr id="197" name="Oval 196"/>
              <p:cNvSpPr/>
              <p:nvPr/>
            </p:nvSpPr>
            <p:spPr>
              <a:xfrm>
                <a:off x="3616927" y="885905"/>
                <a:ext cx="179391" cy="121311"/>
              </a:xfrm>
              <a:prstGeom prst="ellipse">
                <a:avLst/>
              </a:prstGeom>
              <a:ln w="6350" cmpd="sng">
                <a:solidFill>
                  <a:srgbClr val="000000"/>
                </a:solidFill>
                <a:headEnd type="none"/>
                <a:tailEnd type="none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 sz="1600"/>
              </a:p>
            </p:txBody>
          </p:sp>
          <p:cxnSp>
            <p:nvCxnSpPr>
              <p:cNvPr id="198" name="Straight Arrow Connector 197"/>
              <p:cNvCxnSpPr>
                <a:stCxn id="204" idx="4"/>
                <a:endCxn id="197" idx="0"/>
              </p:cNvCxnSpPr>
              <p:nvPr/>
            </p:nvCxnSpPr>
            <p:spPr>
              <a:xfrm flipH="1">
                <a:off x="3706623" y="688109"/>
                <a:ext cx="6704" cy="197796"/>
              </a:xfrm>
              <a:prstGeom prst="straightConnector1">
                <a:avLst/>
              </a:prstGeom>
              <a:ln w="6350" cmpd="sng">
                <a:solidFill>
                  <a:srgbClr val="000000"/>
                </a:solidFill>
                <a:headEnd type="none"/>
                <a:tailEnd type="none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99" name="Oval 198"/>
              <p:cNvSpPr/>
              <p:nvPr/>
            </p:nvSpPr>
            <p:spPr>
              <a:xfrm>
                <a:off x="3618365" y="1321770"/>
                <a:ext cx="179391" cy="121311"/>
              </a:xfrm>
              <a:prstGeom prst="ellipse">
                <a:avLst/>
              </a:prstGeom>
              <a:ln w="6350" cmpd="sng">
                <a:solidFill>
                  <a:srgbClr val="000000"/>
                </a:solidFill>
                <a:headEnd type="none"/>
                <a:tailEnd type="none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 sz="1600"/>
              </a:p>
            </p:txBody>
          </p:sp>
          <p:sp>
            <p:nvSpPr>
              <p:cNvPr id="200" name="Oval 199"/>
              <p:cNvSpPr/>
              <p:nvPr/>
            </p:nvSpPr>
            <p:spPr>
              <a:xfrm>
                <a:off x="3380917" y="1111357"/>
                <a:ext cx="179391" cy="121311"/>
              </a:xfrm>
              <a:prstGeom prst="ellipse">
                <a:avLst/>
              </a:prstGeom>
              <a:ln w="6350" cmpd="sng">
                <a:solidFill>
                  <a:srgbClr val="000000"/>
                </a:solidFill>
                <a:headEnd type="none"/>
                <a:tailEnd type="none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 sz="1600"/>
              </a:p>
            </p:txBody>
          </p:sp>
          <p:sp>
            <p:nvSpPr>
              <p:cNvPr id="201" name="Oval 200"/>
              <p:cNvSpPr/>
              <p:nvPr/>
            </p:nvSpPr>
            <p:spPr>
              <a:xfrm>
                <a:off x="3611310" y="1725297"/>
                <a:ext cx="179391" cy="121311"/>
              </a:xfrm>
              <a:prstGeom prst="ellipse">
                <a:avLst/>
              </a:prstGeom>
              <a:ln w="6350" cmpd="sng">
                <a:solidFill>
                  <a:srgbClr val="000000"/>
                </a:solidFill>
                <a:headEnd type="none"/>
                <a:tailEnd type="none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 sz="1600"/>
              </a:p>
            </p:txBody>
          </p:sp>
          <p:sp>
            <p:nvSpPr>
              <p:cNvPr id="202" name="Oval 201"/>
              <p:cNvSpPr/>
              <p:nvPr/>
            </p:nvSpPr>
            <p:spPr>
              <a:xfrm>
                <a:off x="3287155" y="3519016"/>
                <a:ext cx="179391" cy="121311"/>
              </a:xfrm>
              <a:prstGeom prst="ellipse">
                <a:avLst/>
              </a:prstGeom>
              <a:ln w="6350" cmpd="sng">
                <a:solidFill>
                  <a:srgbClr val="000000"/>
                </a:solidFill>
                <a:headEnd type="none"/>
                <a:tailEnd type="none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 sz="1600"/>
              </a:p>
            </p:txBody>
          </p:sp>
          <p:sp>
            <p:nvSpPr>
              <p:cNvPr id="203" name="Oval 202"/>
              <p:cNvSpPr/>
              <p:nvPr/>
            </p:nvSpPr>
            <p:spPr>
              <a:xfrm>
                <a:off x="3264359" y="576344"/>
                <a:ext cx="179391" cy="121312"/>
              </a:xfrm>
              <a:prstGeom prst="ellipse">
                <a:avLst/>
              </a:prstGeom>
              <a:solidFill>
                <a:srgbClr val="DDD9C3"/>
              </a:solidFill>
              <a:ln w="6350" cmpd="sng">
                <a:solidFill>
                  <a:srgbClr val="000000"/>
                </a:solidFill>
                <a:headEnd type="none"/>
                <a:tailEnd type="none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 sz="1600"/>
              </a:p>
            </p:txBody>
          </p:sp>
          <p:sp>
            <p:nvSpPr>
              <p:cNvPr id="204" name="Oval 203"/>
              <p:cNvSpPr/>
              <p:nvPr/>
            </p:nvSpPr>
            <p:spPr>
              <a:xfrm>
                <a:off x="3623631" y="566797"/>
                <a:ext cx="179391" cy="121312"/>
              </a:xfrm>
              <a:prstGeom prst="ellipse">
                <a:avLst/>
              </a:prstGeom>
              <a:solidFill>
                <a:srgbClr val="DDD9C3"/>
              </a:solidFill>
              <a:ln w="6350" cmpd="sng">
                <a:solidFill>
                  <a:srgbClr val="000000"/>
                </a:solidFill>
                <a:headEnd type="none"/>
                <a:tailEnd type="none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 sz="1600"/>
              </a:p>
            </p:txBody>
          </p:sp>
          <p:sp>
            <p:nvSpPr>
              <p:cNvPr id="205" name="Oval 204"/>
              <p:cNvSpPr/>
              <p:nvPr/>
            </p:nvSpPr>
            <p:spPr>
              <a:xfrm>
                <a:off x="3091340" y="1536861"/>
                <a:ext cx="179391" cy="121311"/>
              </a:xfrm>
              <a:prstGeom prst="ellipse">
                <a:avLst/>
              </a:prstGeom>
              <a:ln w="6350" cmpd="sng">
                <a:solidFill>
                  <a:srgbClr val="000000"/>
                </a:solidFill>
                <a:headEnd type="none"/>
                <a:tailEnd type="none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 sz="1600"/>
              </a:p>
            </p:txBody>
          </p:sp>
          <p:sp>
            <p:nvSpPr>
              <p:cNvPr id="206" name="Oval 205"/>
              <p:cNvSpPr/>
              <p:nvPr/>
            </p:nvSpPr>
            <p:spPr>
              <a:xfrm>
                <a:off x="3380917" y="1940004"/>
                <a:ext cx="179391" cy="121311"/>
              </a:xfrm>
              <a:prstGeom prst="ellipse">
                <a:avLst/>
              </a:prstGeom>
              <a:ln w="6350" cmpd="sng">
                <a:solidFill>
                  <a:srgbClr val="000000"/>
                </a:solidFill>
                <a:headEnd type="none"/>
                <a:tailEnd type="none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 sz="1600"/>
              </a:p>
            </p:txBody>
          </p:sp>
          <p:sp>
            <p:nvSpPr>
              <p:cNvPr id="207" name="Oval 206"/>
              <p:cNvSpPr/>
              <p:nvPr/>
            </p:nvSpPr>
            <p:spPr>
              <a:xfrm>
                <a:off x="2991193" y="2496109"/>
                <a:ext cx="179391" cy="121311"/>
              </a:xfrm>
              <a:prstGeom prst="ellipse">
                <a:avLst/>
              </a:prstGeom>
              <a:ln w="6350" cmpd="sng">
                <a:solidFill>
                  <a:srgbClr val="000000"/>
                </a:solidFill>
                <a:headEnd type="none"/>
                <a:tailEnd type="none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 sz="1600"/>
              </a:p>
            </p:txBody>
          </p:sp>
          <p:sp>
            <p:nvSpPr>
              <p:cNvPr id="208" name="Oval 207"/>
              <p:cNvSpPr/>
              <p:nvPr/>
            </p:nvSpPr>
            <p:spPr>
              <a:xfrm>
                <a:off x="3629377" y="2209525"/>
                <a:ext cx="179391" cy="121311"/>
              </a:xfrm>
              <a:prstGeom prst="ellipse">
                <a:avLst/>
              </a:prstGeom>
              <a:ln w="6350" cmpd="sng">
                <a:solidFill>
                  <a:srgbClr val="000000"/>
                </a:solidFill>
                <a:headEnd type="none"/>
                <a:tailEnd type="none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 sz="1600"/>
              </a:p>
            </p:txBody>
          </p:sp>
          <p:sp>
            <p:nvSpPr>
              <p:cNvPr id="209" name="Oval 208"/>
              <p:cNvSpPr/>
              <p:nvPr/>
            </p:nvSpPr>
            <p:spPr>
              <a:xfrm>
                <a:off x="3308301" y="2218714"/>
                <a:ext cx="179391" cy="121311"/>
              </a:xfrm>
              <a:prstGeom prst="ellipse">
                <a:avLst/>
              </a:prstGeom>
              <a:ln w="6350" cmpd="sng">
                <a:solidFill>
                  <a:srgbClr val="000000"/>
                </a:solidFill>
                <a:headEnd type="none"/>
                <a:tailEnd type="none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 sz="1600"/>
              </a:p>
            </p:txBody>
          </p:sp>
          <p:sp>
            <p:nvSpPr>
              <p:cNvPr id="210" name="Oval 209"/>
              <p:cNvSpPr/>
              <p:nvPr/>
            </p:nvSpPr>
            <p:spPr>
              <a:xfrm>
                <a:off x="3248782" y="3000054"/>
                <a:ext cx="179391" cy="121311"/>
              </a:xfrm>
              <a:prstGeom prst="ellipse">
                <a:avLst/>
              </a:prstGeom>
              <a:ln w="6350" cmpd="sng">
                <a:solidFill>
                  <a:srgbClr val="000000"/>
                </a:solidFill>
                <a:headEnd type="none"/>
                <a:tailEnd type="none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 sz="1600"/>
              </a:p>
            </p:txBody>
          </p:sp>
          <p:cxnSp>
            <p:nvCxnSpPr>
              <p:cNvPr id="211" name="Straight Arrow Connector 210"/>
              <p:cNvCxnSpPr>
                <a:stCxn id="203" idx="4"/>
                <a:endCxn id="200" idx="0"/>
              </p:cNvCxnSpPr>
              <p:nvPr/>
            </p:nvCxnSpPr>
            <p:spPr>
              <a:xfrm>
                <a:off x="3354055" y="697656"/>
                <a:ext cx="116558" cy="413701"/>
              </a:xfrm>
              <a:prstGeom prst="straightConnector1">
                <a:avLst/>
              </a:prstGeom>
              <a:ln w="6350" cmpd="sng">
                <a:solidFill>
                  <a:srgbClr val="000000"/>
                </a:solidFill>
                <a:headEnd type="none"/>
                <a:tailEnd type="none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2" name="Straight Arrow Connector 211"/>
              <p:cNvCxnSpPr>
                <a:endCxn id="200" idx="7"/>
              </p:cNvCxnSpPr>
              <p:nvPr/>
            </p:nvCxnSpPr>
            <p:spPr>
              <a:xfrm flipH="1">
                <a:off x="3534037" y="999147"/>
                <a:ext cx="117792" cy="129976"/>
              </a:xfrm>
              <a:prstGeom prst="straightConnector1">
                <a:avLst/>
              </a:prstGeom>
              <a:ln w="6350" cmpd="sng">
                <a:solidFill>
                  <a:srgbClr val="000000"/>
                </a:solidFill>
                <a:headEnd type="none"/>
                <a:tailEnd type="none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3" name="Straight Arrow Connector 212"/>
              <p:cNvCxnSpPr>
                <a:stCxn id="200" idx="5"/>
                <a:endCxn id="199" idx="1"/>
              </p:cNvCxnSpPr>
              <p:nvPr/>
            </p:nvCxnSpPr>
            <p:spPr>
              <a:xfrm>
                <a:off x="3534039" y="1214903"/>
                <a:ext cx="110596" cy="124632"/>
              </a:xfrm>
              <a:prstGeom prst="straightConnector1">
                <a:avLst/>
              </a:prstGeom>
              <a:ln w="6350" cmpd="sng">
                <a:solidFill>
                  <a:srgbClr val="000000"/>
                </a:solidFill>
                <a:headEnd type="none"/>
                <a:tailEnd type="none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4" name="Straight Arrow Connector 213"/>
              <p:cNvCxnSpPr>
                <a:stCxn id="199" idx="3"/>
                <a:endCxn id="205" idx="7"/>
              </p:cNvCxnSpPr>
              <p:nvPr/>
            </p:nvCxnSpPr>
            <p:spPr>
              <a:xfrm flipH="1">
                <a:off x="3244462" y="1425315"/>
                <a:ext cx="400173" cy="129311"/>
              </a:xfrm>
              <a:prstGeom prst="straightConnector1">
                <a:avLst/>
              </a:prstGeom>
              <a:ln w="6350" cmpd="sng">
                <a:solidFill>
                  <a:srgbClr val="000000"/>
                </a:solidFill>
                <a:headEnd type="none"/>
                <a:tailEnd type="none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5" name="Straight Arrow Connector 214"/>
              <p:cNvCxnSpPr>
                <a:stCxn id="196" idx="4"/>
                <a:endCxn id="205" idx="1"/>
              </p:cNvCxnSpPr>
              <p:nvPr/>
            </p:nvCxnSpPr>
            <p:spPr>
              <a:xfrm>
                <a:off x="2974090" y="697656"/>
                <a:ext cx="143523" cy="856971"/>
              </a:xfrm>
              <a:prstGeom prst="straightConnector1">
                <a:avLst/>
              </a:prstGeom>
              <a:ln w="6350" cmpd="sng">
                <a:solidFill>
                  <a:srgbClr val="000000"/>
                </a:solidFill>
                <a:headEnd type="none"/>
                <a:tailEnd type="none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6" name="Straight Arrow Connector 215"/>
              <p:cNvCxnSpPr>
                <a:stCxn id="205" idx="5"/>
                <a:endCxn id="201" idx="1"/>
              </p:cNvCxnSpPr>
              <p:nvPr/>
            </p:nvCxnSpPr>
            <p:spPr>
              <a:xfrm>
                <a:off x="3244462" y="1640407"/>
                <a:ext cx="393119" cy="102656"/>
              </a:xfrm>
              <a:prstGeom prst="straightConnector1">
                <a:avLst/>
              </a:prstGeom>
              <a:ln w="6350" cmpd="sng">
                <a:solidFill>
                  <a:srgbClr val="000000"/>
                </a:solidFill>
                <a:headEnd type="none"/>
                <a:tailEnd type="none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7" name="Straight Arrow Connector 216"/>
              <p:cNvCxnSpPr>
                <a:stCxn id="201" idx="3"/>
                <a:endCxn id="206" idx="7"/>
              </p:cNvCxnSpPr>
              <p:nvPr/>
            </p:nvCxnSpPr>
            <p:spPr>
              <a:xfrm flipH="1">
                <a:off x="3534037" y="1828842"/>
                <a:ext cx="103544" cy="128928"/>
              </a:xfrm>
              <a:prstGeom prst="straightConnector1">
                <a:avLst/>
              </a:prstGeom>
              <a:ln w="6350" cmpd="sng">
                <a:solidFill>
                  <a:srgbClr val="000000"/>
                </a:solidFill>
                <a:headEnd type="none"/>
                <a:tailEnd type="none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8" name="Straight Arrow Connector 217"/>
              <p:cNvCxnSpPr>
                <a:stCxn id="200" idx="4"/>
                <a:endCxn id="206" idx="0"/>
              </p:cNvCxnSpPr>
              <p:nvPr/>
            </p:nvCxnSpPr>
            <p:spPr>
              <a:xfrm>
                <a:off x="3470615" y="1232669"/>
                <a:ext cx="0" cy="707336"/>
              </a:xfrm>
              <a:prstGeom prst="straightConnector1">
                <a:avLst/>
              </a:prstGeom>
              <a:ln w="6350" cmpd="sng">
                <a:solidFill>
                  <a:srgbClr val="000000"/>
                </a:solidFill>
                <a:headEnd type="none"/>
                <a:tailEnd type="none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9" name="Straight Arrow Connector 218"/>
              <p:cNvCxnSpPr>
                <a:stCxn id="206" idx="5"/>
                <a:endCxn id="208" idx="1"/>
              </p:cNvCxnSpPr>
              <p:nvPr/>
            </p:nvCxnSpPr>
            <p:spPr>
              <a:xfrm>
                <a:off x="3534039" y="2043550"/>
                <a:ext cx="121609" cy="183740"/>
              </a:xfrm>
              <a:prstGeom prst="straightConnector1">
                <a:avLst/>
              </a:prstGeom>
              <a:ln w="6350" cmpd="sng">
                <a:solidFill>
                  <a:srgbClr val="000000"/>
                </a:solidFill>
                <a:headEnd type="none"/>
                <a:tailEnd type="none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0" name="Straight Arrow Connector 219"/>
              <p:cNvCxnSpPr>
                <a:stCxn id="205" idx="4"/>
              </p:cNvCxnSpPr>
              <p:nvPr/>
            </p:nvCxnSpPr>
            <p:spPr>
              <a:xfrm flipH="1">
                <a:off x="3075272" y="1658172"/>
                <a:ext cx="105766" cy="849633"/>
              </a:xfrm>
              <a:prstGeom prst="straightConnector1">
                <a:avLst/>
              </a:prstGeom>
              <a:ln w="6350" cmpd="sng">
                <a:solidFill>
                  <a:srgbClr val="000000"/>
                </a:solidFill>
                <a:headEnd type="none"/>
                <a:tailEnd type="none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1" name="Straight Arrow Connector 220"/>
              <p:cNvCxnSpPr>
                <a:stCxn id="208" idx="3"/>
                <a:endCxn id="207" idx="7"/>
              </p:cNvCxnSpPr>
              <p:nvPr/>
            </p:nvCxnSpPr>
            <p:spPr>
              <a:xfrm flipH="1">
                <a:off x="3144313" y="2313071"/>
                <a:ext cx="511335" cy="200804"/>
              </a:xfrm>
              <a:prstGeom prst="straightConnector1">
                <a:avLst/>
              </a:prstGeom>
              <a:ln w="6350" cmpd="sng">
                <a:solidFill>
                  <a:srgbClr val="000000"/>
                </a:solidFill>
                <a:headEnd type="none"/>
                <a:tailEnd type="none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2" name="Straight Arrow Connector 221"/>
              <p:cNvCxnSpPr>
                <a:stCxn id="206" idx="4"/>
                <a:endCxn id="209" idx="0"/>
              </p:cNvCxnSpPr>
              <p:nvPr/>
            </p:nvCxnSpPr>
            <p:spPr>
              <a:xfrm flipH="1">
                <a:off x="3397997" y="2061316"/>
                <a:ext cx="72618" cy="157399"/>
              </a:xfrm>
              <a:prstGeom prst="straightConnector1">
                <a:avLst/>
              </a:prstGeom>
              <a:ln w="6350" cmpd="sng">
                <a:solidFill>
                  <a:srgbClr val="000000"/>
                </a:solidFill>
                <a:headEnd type="none"/>
                <a:tailEnd type="none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23" name="Oval 222"/>
              <p:cNvSpPr/>
              <p:nvPr/>
            </p:nvSpPr>
            <p:spPr>
              <a:xfrm>
                <a:off x="3573924" y="2732048"/>
                <a:ext cx="179391" cy="121311"/>
              </a:xfrm>
              <a:prstGeom prst="ellipse">
                <a:avLst/>
              </a:prstGeom>
              <a:ln w="6350" cmpd="sng">
                <a:solidFill>
                  <a:srgbClr val="000000"/>
                </a:solidFill>
                <a:headEnd type="none"/>
                <a:tailEnd type="none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 sz="1600"/>
              </a:p>
            </p:txBody>
          </p:sp>
          <p:sp>
            <p:nvSpPr>
              <p:cNvPr id="224" name="Oval 223"/>
              <p:cNvSpPr/>
              <p:nvPr/>
            </p:nvSpPr>
            <p:spPr>
              <a:xfrm>
                <a:off x="2983159" y="3516333"/>
                <a:ext cx="179391" cy="121311"/>
              </a:xfrm>
              <a:prstGeom prst="ellipse">
                <a:avLst/>
              </a:prstGeom>
              <a:ln w="6350" cmpd="sng">
                <a:solidFill>
                  <a:srgbClr val="000000"/>
                </a:solidFill>
                <a:headEnd type="none"/>
                <a:tailEnd type="none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 sz="1600"/>
              </a:p>
            </p:txBody>
          </p:sp>
          <p:cxnSp>
            <p:nvCxnSpPr>
              <p:cNvPr id="225" name="Straight Arrow Connector 224"/>
              <p:cNvCxnSpPr>
                <a:stCxn id="207" idx="5"/>
                <a:endCxn id="223" idx="1"/>
              </p:cNvCxnSpPr>
              <p:nvPr/>
            </p:nvCxnSpPr>
            <p:spPr>
              <a:xfrm>
                <a:off x="3144313" y="2599655"/>
                <a:ext cx="455882" cy="150159"/>
              </a:xfrm>
              <a:prstGeom prst="straightConnector1">
                <a:avLst/>
              </a:prstGeom>
              <a:ln w="6350" cmpd="sng">
                <a:solidFill>
                  <a:srgbClr val="000000"/>
                </a:solidFill>
                <a:headEnd type="none"/>
                <a:tailEnd type="none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26" name="Oval 225"/>
              <p:cNvSpPr/>
              <p:nvPr/>
            </p:nvSpPr>
            <p:spPr>
              <a:xfrm>
                <a:off x="3117675" y="2757931"/>
                <a:ext cx="179391" cy="121311"/>
              </a:xfrm>
              <a:prstGeom prst="ellipse">
                <a:avLst/>
              </a:prstGeom>
              <a:ln w="6350" cmpd="sng">
                <a:solidFill>
                  <a:srgbClr val="000000"/>
                </a:solidFill>
                <a:headEnd type="none"/>
                <a:tailEnd type="none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 sz="1600"/>
              </a:p>
            </p:txBody>
          </p:sp>
          <p:sp>
            <p:nvSpPr>
              <p:cNvPr id="227" name="Oval 226"/>
              <p:cNvSpPr/>
              <p:nvPr/>
            </p:nvSpPr>
            <p:spPr>
              <a:xfrm>
                <a:off x="3572686" y="3006433"/>
                <a:ext cx="179391" cy="121311"/>
              </a:xfrm>
              <a:prstGeom prst="ellipse">
                <a:avLst/>
              </a:prstGeom>
              <a:ln w="6350" cmpd="sng">
                <a:solidFill>
                  <a:srgbClr val="000000"/>
                </a:solidFill>
                <a:headEnd type="none"/>
                <a:tailEnd type="none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 sz="1600"/>
              </a:p>
            </p:txBody>
          </p:sp>
          <p:cxnSp>
            <p:nvCxnSpPr>
              <p:cNvPr id="228" name="Straight Arrow Connector 227"/>
              <p:cNvCxnSpPr>
                <a:stCxn id="207" idx="4"/>
                <a:endCxn id="226" idx="0"/>
              </p:cNvCxnSpPr>
              <p:nvPr/>
            </p:nvCxnSpPr>
            <p:spPr>
              <a:xfrm>
                <a:off x="3080889" y="2617420"/>
                <a:ext cx="126482" cy="140511"/>
              </a:xfrm>
              <a:prstGeom prst="straightConnector1">
                <a:avLst/>
              </a:prstGeom>
              <a:ln w="6350" cmpd="sng">
                <a:solidFill>
                  <a:srgbClr val="000000"/>
                </a:solidFill>
                <a:headEnd type="none"/>
                <a:tailEnd type="none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9" name="Straight Arrow Connector 228"/>
              <p:cNvCxnSpPr>
                <a:stCxn id="209" idx="4"/>
                <a:endCxn id="226" idx="7"/>
              </p:cNvCxnSpPr>
              <p:nvPr/>
            </p:nvCxnSpPr>
            <p:spPr>
              <a:xfrm flipH="1">
                <a:off x="3270795" y="2340026"/>
                <a:ext cx="127202" cy="435671"/>
              </a:xfrm>
              <a:prstGeom prst="straightConnector1">
                <a:avLst/>
              </a:prstGeom>
              <a:ln w="6350" cmpd="sng">
                <a:solidFill>
                  <a:srgbClr val="000000"/>
                </a:solidFill>
                <a:headEnd type="none"/>
                <a:tailEnd type="none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0" name="Straight Arrow Connector 229"/>
              <p:cNvCxnSpPr>
                <a:stCxn id="223" idx="4"/>
                <a:endCxn id="227" idx="0"/>
              </p:cNvCxnSpPr>
              <p:nvPr/>
            </p:nvCxnSpPr>
            <p:spPr>
              <a:xfrm flipH="1">
                <a:off x="3662382" y="2853359"/>
                <a:ext cx="1237" cy="153074"/>
              </a:xfrm>
              <a:prstGeom prst="straightConnector1">
                <a:avLst/>
              </a:prstGeom>
              <a:ln w="6350" cmpd="sng">
                <a:solidFill>
                  <a:srgbClr val="000000"/>
                </a:solidFill>
                <a:headEnd type="none"/>
                <a:tailEnd type="none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1" name="Straight Arrow Connector 230"/>
              <p:cNvCxnSpPr>
                <a:stCxn id="226" idx="5"/>
                <a:endCxn id="210" idx="0"/>
              </p:cNvCxnSpPr>
              <p:nvPr/>
            </p:nvCxnSpPr>
            <p:spPr>
              <a:xfrm>
                <a:off x="3270795" y="2861476"/>
                <a:ext cx="67683" cy="138578"/>
              </a:xfrm>
              <a:prstGeom prst="straightConnector1">
                <a:avLst/>
              </a:prstGeom>
              <a:ln w="6350" cmpd="sng">
                <a:solidFill>
                  <a:srgbClr val="000000"/>
                </a:solidFill>
                <a:headEnd type="none"/>
                <a:tailEnd type="none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32" name="Oval 231"/>
              <p:cNvSpPr/>
              <p:nvPr/>
            </p:nvSpPr>
            <p:spPr>
              <a:xfrm>
                <a:off x="3078775" y="3254209"/>
                <a:ext cx="179391" cy="121311"/>
              </a:xfrm>
              <a:prstGeom prst="ellipse">
                <a:avLst/>
              </a:prstGeom>
              <a:ln w="6350" cmpd="sng">
                <a:solidFill>
                  <a:srgbClr val="000000"/>
                </a:solidFill>
                <a:headEnd type="none"/>
                <a:tailEnd type="none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 sz="1600"/>
              </a:p>
            </p:txBody>
          </p:sp>
          <p:cxnSp>
            <p:nvCxnSpPr>
              <p:cNvPr id="233" name="Straight Arrow Connector 232"/>
              <p:cNvCxnSpPr>
                <a:stCxn id="226" idx="3"/>
                <a:endCxn id="232" idx="0"/>
              </p:cNvCxnSpPr>
              <p:nvPr/>
            </p:nvCxnSpPr>
            <p:spPr>
              <a:xfrm>
                <a:off x="3143946" y="2861477"/>
                <a:ext cx="24525" cy="392732"/>
              </a:xfrm>
              <a:prstGeom prst="straightConnector1">
                <a:avLst/>
              </a:prstGeom>
              <a:ln w="6350" cmpd="sng">
                <a:solidFill>
                  <a:srgbClr val="000000"/>
                </a:solidFill>
                <a:headEnd type="none"/>
                <a:tailEnd type="none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4" name="Straight Arrow Connector 233"/>
              <p:cNvCxnSpPr>
                <a:stCxn id="210" idx="4"/>
                <a:endCxn id="232" idx="7"/>
              </p:cNvCxnSpPr>
              <p:nvPr/>
            </p:nvCxnSpPr>
            <p:spPr>
              <a:xfrm flipH="1">
                <a:off x="3231895" y="3121365"/>
                <a:ext cx="106582" cy="150609"/>
              </a:xfrm>
              <a:prstGeom prst="straightConnector1">
                <a:avLst/>
              </a:prstGeom>
              <a:ln w="6350" cmpd="sng">
                <a:solidFill>
                  <a:srgbClr val="000000"/>
                </a:solidFill>
                <a:headEnd type="none"/>
                <a:tailEnd type="none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5" name="Straight Arrow Connector 234"/>
              <p:cNvCxnSpPr>
                <a:stCxn id="232" idx="3"/>
                <a:endCxn id="224" idx="0"/>
              </p:cNvCxnSpPr>
              <p:nvPr/>
            </p:nvCxnSpPr>
            <p:spPr>
              <a:xfrm flipH="1">
                <a:off x="3072855" y="3357755"/>
                <a:ext cx="32191" cy="158578"/>
              </a:xfrm>
              <a:prstGeom prst="straightConnector1">
                <a:avLst/>
              </a:prstGeom>
              <a:ln w="6350" cmpd="sng">
                <a:solidFill>
                  <a:srgbClr val="000000"/>
                </a:solidFill>
                <a:headEnd type="none"/>
                <a:tailEnd type="none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6" name="Straight Arrow Connector 235"/>
              <p:cNvCxnSpPr>
                <a:stCxn id="232" idx="5"/>
                <a:endCxn id="202" idx="0"/>
              </p:cNvCxnSpPr>
              <p:nvPr/>
            </p:nvCxnSpPr>
            <p:spPr>
              <a:xfrm>
                <a:off x="3231895" y="3357754"/>
                <a:ext cx="144956" cy="161262"/>
              </a:xfrm>
              <a:prstGeom prst="straightConnector1">
                <a:avLst/>
              </a:prstGeom>
              <a:ln w="6350" cmpd="sng">
                <a:solidFill>
                  <a:srgbClr val="000000"/>
                </a:solidFill>
                <a:headEnd type="none"/>
                <a:tailEnd type="none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237" name="Group 236"/>
              <p:cNvGrpSpPr/>
              <p:nvPr/>
            </p:nvGrpSpPr>
            <p:grpSpPr>
              <a:xfrm>
                <a:off x="2995584" y="1100861"/>
                <a:ext cx="764279" cy="2364475"/>
                <a:chOff x="2995584" y="1100861"/>
                <a:chExt cx="764279" cy="2364475"/>
              </a:xfrm>
            </p:grpSpPr>
            <p:cxnSp>
              <p:nvCxnSpPr>
                <p:cNvPr id="238" name="Straight Connector 237"/>
                <p:cNvCxnSpPr/>
                <p:nvPr/>
              </p:nvCxnSpPr>
              <p:spPr>
                <a:xfrm>
                  <a:off x="3015626" y="1100861"/>
                  <a:ext cx="733881" cy="0"/>
                </a:xfrm>
                <a:prstGeom prst="line">
                  <a:avLst/>
                </a:prstGeom>
                <a:ln w="3175" cmpd="sng">
                  <a:solidFill>
                    <a:srgbClr val="008000"/>
                  </a:solidFill>
                  <a:prstDash val="sysDash"/>
                  <a:headEnd type="none"/>
                  <a:tailEnd type="none"/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9" name="Straight Connector 238"/>
                <p:cNvCxnSpPr/>
                <p:nvPr/>
              </p:nvCxnSpPr>
              <p:spPr>
                <a:xfrm>
                  <a:off x="3011629" y="1311273"/>
                  <a:ext cx="733881" cy="0"/>
                </a:xfrm>
                <a:prstGeom prst="line">
                  <a:avLst/>
                </a:prstGeom>
                <a:ln w="3175" cmpd="sng">
                  <a:solidFill>
                    <a:srgbClr val="008000"/>
                  </a:solidFill>
                  <a:prstDash val="sysDash"/>
                  <a:headEnd type="none"/>
                  <a:tailEnd type="none"/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40" name="Straight Connector 239"/>
                <p:cNvCxnSpPr/>
                <p:nvPr/>
              </p:nvCxnSpPr>
              <p:spPr>
                <a:xfrm>
                  <a:off x="3017350" y="1527517"/>
                  <a:ext cx="733881" cy="0"/>
                </a:xfrm>
                <a:prstGeom prst="line">
                  <a:avLst/>
                </a:prstGeom>
                <a:ln w="3175" cmpd="sng">
                  <a:solidFill>
                    <a:srgbClr val="008000"/>
                  </a:solidFill>
                  <a:prstDash val="sysDash"/>
                  <a:headEnd type="none"/>
                  <a:tailEnd type="none"/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41" name="Straight Connector 240"/>
                <p:cNvCxnSpPr/>
                <p:nvPr/>
              </p:nvCxnSpPr>
              <p:spPr>
                <a:xfrm>
                  <a:off x="3023074" y="1720898"/>
                  <a:ext cx="733881" cy="0"/>
                </a:xfrm>
                <a:prstGeom prst="line">
                  <a:avLst/>
                </a:prstGeom>
                <a:ln w="3175" cmpd="sng">
                  <a:solidFill>
                    <a:srgbClr val="008000"/>
                  </a:solidFill>
                  <a:prstDash val="sysDash"/>
                  <a:headEnd type="none"/>
                  <a:tailEnd type="none"/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42" name="Straight Connector 241"/>
                <p:cNvCxnSpPr/>
                <p:nvPr/>
              </p:nvCxnSpPr>
              <p:spPr>
                <a:xfrm>
                  <a:off x="3015208" y="1930159"/>
                  <a:ext cx="733881" cy="0"/>
                </a:xfrm>
                <a:prstGeom prst="line">
                  <a:avLst/>
                </a:prstGeom>
                <a:ln w="3175" cmpd="sng">
                  <a:solidFill>
                    <a:srgbClr val="008000"/>
                  </a:solidFill>
                  <a:prstDash val="sysDash"/>
                  <a:headEnd type="none"/>
                  <a:tailEnd type="none"/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43" name="Straight Connector 242"/>
                <p:cNvCxnSpPr/>
                <p:nvPr/>
              </p:nvCxnSpPr>
              <p:spPr>
                <a:xfrm>
                  <a:off x="3008531" y="2151953"/>
                  <a:ext cx="733881" cy="0"/>
                </a:xfrm>
                <a:prstGeom prst="line">
                  <a:avLst/>
                </a:prstGeom>
                <a:ln w="3175" cmpd="sng">
                  <a:solidFill>
                    <a:srgbClr val="008000"/>
                  </a:solidFill>
                  <a:prstDash val="sysDash"/>
                  <a:headEnd type="none"/>
                  <a:tailEnd type="none"/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44" name="Straight Connector 243"/>
                <p:cNvCxnSpPr/>
                <p:nvPr/>
              </p:nvCxnSpPr>
              <p:spPr>
                <a:xfrm>
                  <a:off x="2995584" y="2430801"/>
                  <a:ext cx="733881" cy="0"/>
                </a:xfrm>
                <a:prstGeom prst="line">
                  <a:avLst/>
                </a:prstGeom>
                <a:ln w="3175" cmpd="sng">
                  <a:solidFill>
                    <a:srgbClr val="008000"/>
                  </a:solidFill>
                  <a:prstDash val="sysDash"/>
                  <a:headEnd type="none"/>
                  <a:tailEnd type="none"/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45" name="Straight Connector 244"/>
                <p:cNvCxnSpPr/>
                <p:nvPr/>
              </p:nvCxnSpPr>
              <p:spPr>
                <a:xfrm>
                  <a:off x="2999977" y="2707135"/>
                  <a:ext cx="733881" cy="0"/>
                </a:xfrm>
                <a:prstGeom prst="line">
                  <a:avLst/>
                </a:prstGeom>
                <a:ln w="3175" cmpd="sng">
                  <a:solidFill>
                    <a:srgbClr val="008000"/>
                  </a:solidFill>
                  <a:prstDash val="sysDash"/>
                  <a:headEnd type="none"/>
                  <a:tailEnd type="none"/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46" name="Straight Connector 245"/>
                <p:cNvCxnSpPr/>
                <p:nvPr/>
              </p:nvCxnSpPr>
              <p:spPr>
                <a:xfrm>
                  <a:off x="2998532" y="2962404"/>
                  <a:ext cx="733881" cy="0"/>
                </a:xfrm>
                <a:prstGeom prst="line">
                  <a:avLst/>
                </a:prstGeom>
                <a:ln w="3175" cmpd="sng">
                  <a:solidFill>
                    <a:srgbClr val="008000"/>
                  </a:solidFill>
                  <a:prstDash val="sysDash"/>
                  <a:headEnd type="none"/>
                  <a:tailEnd type="none"/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47" name="Straight Connector 246"/>
                <p:cNvCxnSpPr/>
                <p:nvPr/>
              </p:nvCxnSpPr>
              <p:spPr>
                <a:xfrm>
                  <a:off x="3025982" y="3210923"/>
                  <a:ext cx="733881" cy="0"/>
                </a:xfrm>
                <a:prstGeom prst="line">
                  <a:avLst/>
                </a:prstGeom>
                <a:ln w="3175" cmpd="sng">
                  <a:solidFill>
                    <a:srgbClr val="008000"/>
                  </a:solidFill>
                  <a:prstDash val="sysDash"/>
                  <a:headEnd type="none"/>
                  <a:tailEnd type="none"/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48" name="Straight Connector 247"/>
                <p:cNvCxnSpPr/>
                <p:nvPr/>
              </p:nvCxnSpPr>
              <p:spPr>
                <a:xfrm>
                  <a:off x="3008531" y="3465336"/>
                  <a:ext cx="733881" cy="0"/>
                </a:xfrm>
                <a:prstGeom prst="line">
                  <a:avLst/>
                </a:prstGeom>
                <a:ln w="3175" cmpd="sng">
                  <a:solidFill>
                    <a:srgbClr val="008000"/>
                  </a:solidFill>
                  <a:prstDash val="sysDash"/>
                  <a:headEnd type="none"/>
                  <a:tailEnd type="none"/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19" name="Group 18"/>
            <p:cNvGrpSpPr/>
            <p:nvPr/>
          </p:nvGrpSpPr>
          <p:grpSpPr>
            <a:xfrm>
              <a:off x="5115889" y="1066729"/>
              <a:ext cx="382351" cy="593281"/>
              <a:chOff x="4028226" y="633596"/>
              <a:chExt cx="382351" cy="593281"/>
            </a:xfrm>
          </p:grpSpPr>
          <p:sp>
            <p:nvSpPr>
              <p:cNvPr id="194" name="Oval 193"/>
              <p:cNvSpPr/>
              <p:nvPr/>
            </p:nvSpPr>
            <p:spPr>
              <a:xfrm>
                <a:off x="4028226" y="633596"/>
                <a:ext cx="382351" cy="368673"/>
              </a:xfrm>
              <a:prstGeom prst="ellipse">
                <a:avLst/>
              </a:prstGeom>
              <a:ln w="6350" cmpd="sng">
                <a:solidFill>
                  <a:srgbClr val="000000"/>
                </a:solidFill>
                <a:headEnd type="none"/>
                <a:tailEnd type="none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 sz="1100"/>
              </a:p>
            </p:txBody>
          </p:sp>
          <p:sp>
            <p:nvSpPr>
              <p:cNvPr id="195" name="TextBox 194"/>
              <p:cNvSpPr txBox="1"/>
              <p:nvPr/>
            </p:nvSpPr>
            <p:spPr>
              <a:xfrm flipH="1">
                <a:off x="4062363" y="654082"/>
                <a:ext cx="337970" cy="57279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100" dirty="0" err="1" smtClean="0"/>
                  <a:t>Pz</a:t>
                </a:r>
                <a:endParaRPr lang="en-US" sz="1100" dirty="0"/>
              </a:p>
            </p:txBody>
          </p:sp>
        </p:grpSp>
        <p:grpSp>
          <p:nvGrpSpPr>
            <p:cNvPr id="20" name="Group 19"/>
            <p:cNvGrpSpPr/>
            <p:nvPr/>
          </p:nvGrpSpPr>
          <p:grpSpPr>
            <a:xfrm>
              <a:off x="4619165" y="1061488"/>
              <a:ext cx="382351" cy="593281"/>
              <a:chOff x="4028226" y="633596"/>
              <a:chExt cx="382351" cy="593281"/>
            </a:xfrm>
          </p:grpSpPr>
          <p:sp>
            <p:nvSpPr>
              <p:cNvPr id="192" name="Oval 191"/>
              <p:cNvSpPr/>
              <p:nvPr/>
            </p:nvSpPr>
            <p:spPr>
              <a:xfrm>
                <a:off x="4028226" y="633596"/>
                <a:ext cx="382351" cy="368673"/>
              </a:xfrm>
              <a:prstGeom prst="ellipse">
                <a:avLst/>
              </a:prstGeom>
              <a:ln w="6350" cmpd="sng">
                <a:solidFill>
                  <a:srgbClr val="000000"/>
                </a:solidFill>
                <a:headEnd type="none"/>
                <a:tailEnd type="none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 sz="1100"/>
              </a:p>
            </p:txBody>
          </p:sp>
          <p:sp>
            <p:nvSpPr>
              <p:cNvPr id="193" name="TextBox 192"/>
              <p:cNvSpPr txBox="1"/>
              <p:nvPr/>
            </p:nvSpPr>
            <p:spPr>
              <a:xfrm flipH="1">
                <a:off x="4072606" y="654082"/>
                <a:ext cx="337970" cy="57279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100" dirty="0" err="1" smtClean="0"/>
                  <a:t>Pz</a:t>
                </a:r>
                <a:endParaRPr lang="en-US" sz="1100" dirty="0"/>
              </a:p>
            </p:txBody>
          </p:sp>
        </p:grpSp>
        <p:grpSp>
          <p:nvGrpSpPr>
            <p:cNvPr id="21" name="Group 20"/>
            <p:cNvGrpSpPr/>
            <p:nvPr/>
          </p:nvGrpSpPr>
          <p:grpSpPr>
            <a:xfrm>
              <a:off x="4619164" y="1648880"/>
              <a:ext cx="382351" cy="378497"/>
              <a:chOff x="4028226" y="633596"/>
              <a:chExt cx="382351" cy="378497"/>
            </a:xfrm>
          </p:grpSpPr>
          <p:sp>
            <p:nvSpPr>
              <p:cNvPr id="190" name="Oval 189"/>
              <p:cNvSpPr/>
              <p:nvPr/>
            </p:nvSpPr>
            <p:spPr>
              <a:xfrm>
                <a:off x="4028226" y="633596"/>
                <a:ext cx="382351" cy="368673"/>
              </a:xfrm>
              <a:prstGeom prst="ellipse">
                <a:avLst/>
              </a:prstGeom>
              <a:ln w="6350" cmpd="sng">
                <a:solidFill>
                  <a:srgbClr val="000000"/>
                </a:solidFill>
                <a:headEnd type="none"/>
                <a:tailEnd type="none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 sz="1100"/>
              </a:p>
            </p:txBody>
          </p:sp>
          <p:sp>
            <p:nvSpPr>
              <p:cNvPr id="191" name="TextBox 190"/>
              <p:cNvSpPr txBox="1"/>
              <p:nvPr/>
            </p:nvSpPr>
            <p:spPr>
              <a:xfrm flipH="1">
                <a:off x="4052120" y="664325"/>
                <a:ext cx="337970" cy="34776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100" dirty="0" smtClean="0"/>
                  <a:t>X</a:t>
                </a:r>
                <a:endParaRPr lang="en-US" sz="1100" dirty="0"/>
              </a:p>
            </p:txBody>
          </p:sp>
        </p:grpSp>
        <p:cxnSp>
          <p:nvCxnSpPr>
            <p:cNvPr id="22" name="Straight Arrow Connector 21"/>
            <p:cNvCxnSpPr>
              <a:stCxn id="251" idx="4"/>
              <a:endCxn id="192" idx="0"/>
            </p:cNvCxnSpPr>
            <p:nvPr/>
          </p:nvCxnSpPr>
          <p:spPr>
            <a:xfrm>
              <a:off x="4807184" y="884436"/>
              <a:ext cx="3157" cy="177052"/>
            </a:xfrm>
            <a:prstGeom prst="straightConnector1">
              <a:avLst/>
            </a:prstGeom>
            <a:ln w="6350" cmpd="sng">
              <a:solidFill>
                <a:srgbClr val="000000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Arrow Connector 22"/>
            <p:cNvCxnSpPr>
              <a:stCxn id="253" idx="4"/>
              <a:endCxn id="194" idx="0"/>
            </p:cNvCxnSpPr>
            <p:nvPr/>
          </p:nvCxnSpPr>
          <p:spPr>
            <a:xfrm flipH="1">
              <a:off x="5307065" y="894675"/>
              <a:ext cx="2847" cy="172054"/>
            </a:xfrm>
            <a:prstGeom prst="straightConnector1">
              <a:avLst/>
            </a:prstGeom>
            <a:ln w="6350" cmpd="sng">
              <a:solidFill>
                <a:srgbClr val="000000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Arrow Connector 23"/>
            <p:cNvCxnSpPr>
              <a:stCxn id="192" idx="4"/>
              <a:endCxn id="190" idx="0"/>
            </p:cNvCxnSpPr>
            <p:nvPr/>
          </p:nvCxnSpPr>
          <p:spPr>
            <a:xfrm flipH="1">
              <a:off x="4810340" y="1430161"/>
              <a:ext cx="1" cy="218719"/>
            </a:xfrm>
            <a:prstGeom prst="straightConnector1">
              <a:avLst/>
            </a:prstGeom>
            <a:ln w="6350" cmpd="sng">
              <a:solidFill>
                <a:srgbClr val="000000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Arrow Connector 24"/>
            <p:cNvCxnSpPr>
              <a:stCxn id="249" idx="4"/>
              <a:endCxn id="196" idx="0"/>
            </p:cNvCxnSpPr>
            <p:nvPr/>
          </p:nvCxnSpPr>
          <p:spPr>
            <a:xfrm>
              <a:off x="4344435" y="888073"/>
              <a:ext cx="81184" cy="1384939"/>
            </a:xfrm>
            <a:prstGeom prst="straightConnector1">
              <a:avLst/>
            </a:prstGeom>
            <a:ln w="6350" cmpd="sng">
              <a:solidFill>
                <a:srgbClr val="000000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Arrow Connector 25"/>
            <p:cNvCxnSpPr>
              <a:stCxn id="190" idx="4"/>
              <a:endCxn id="203" idx="0"/>
            </p:cNvCxnSpPr>
            <p:nvPr/>
          </p:nvCxnSpPr>
          <p:spPr>
            <a:xfrm flipH="1">
              <a:off x="4689471" y="2017553"/>
              <a:ext cx="120869" cy="255459"/>
            </a:xfrm>
            <a:prstGeom prst="straightConnector1">
              <a:avLst/>
            </a:prstGeom>
            <a:ln w="6350" cmpd="sng">
              <a:solidFill>
                <a:srgbClr val="000000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Arrow Connector 26"/>
            <p:cNvCxnSpPr>
              <a:stCxn id="194" idx="4"/>
              <a:endCxn id="204" idx="0"/>
            </p:cNvCxnSpPr>
            <p:nvPr/>
          </p:nvCxnSpPr>
          <p:spPr>
            <a:xfrm flipH="1">
              <a:off x="4938953" y="1435402"/>
              <a:ext cx="368112" cy="827145"/>
            </a:xfrm>
            <a:prstGeom prst="straightConnector1">
              <a:avLst/>
            </a:prstGeom>
            <a:ln w="6350" cmpd="sng">
              <a:solidFill>
                <a:srgbClr val="000000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8" name="Group 27"/>
            <p:cNvGrpSpPr/>
            <p:nvPr/>
          </p:nvGrpSpPr>
          <p:grpSpPr>
            <a:xfrm>
              <a:off x="4604640" y="6032907"/>
              <a:ext cx="335733" cy="347768"/>
              <a:chOff x="4074844" y="615187"/>
              <a:chExt cx="335733" cy="347768"/>
            </a:xfrm>
          </p:grpSpPr>
          <p:sp>
            <p:nvSpPr>
              <p:cNvPr id="188" name="Oval 187"/>
              <p:cNvSpPr/>
              <p:nvPr/>
            </p:nvSpPr>
            <p:spPr>
              <a:xfrm>
                <a:off x="4074844" y="633596"/>
                <a:ext cx="335733" cy="329359"/>
              </a:xfrm>
              <a:prstGeom prst="ellipse">
                <a:avLst/>
              </a:prstGeom>
              <a:ln w="6350" cmpd="sng">
                <a:solidFill>
                  <a:srgbClr val="000000"/>
                </a:solidFill>
                <a:headEnd type="none"/>
                <a:tailEnd type="none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 sz="1100"/>
              </a:p>
            </p:txBody>
          </p:sp>
          <p:sp>
            <p:nvSpPr>
              <p:cNvPr id="189" name="TextBox 188"/>
              <p:cNvSpPr txBox="1"/>
              <p:nvPr/>
            </p:nvSpPr>
            <p:spPr>
              <a:xfrm flipH="1">
                <a:off x="4133501" y="615187"/>
                <a:ext cx="135800" cy="34776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100" dirty="0" smtClean="0"/>
                  <a:t>X</a:t>
                </a:r>
                <a:endParaRPr lang="en-US" sz="1100" dirty="0"/>
              </a:p>
            </p:txBody>
          </p:sp>
        </p:grpSp>
        <p:cxnSp>
          <p:nvCxnSpPr>
            <p:cNvPr id="29" name="Straight Arrow Connector 28"/>
            <p:cNvCxnSpPr>
              <a:stCxn id="17" idx="2"/>
              <a:endCxn id="188" idx="0"/>
            </p:cNvCxnSpPr>
            <p:nvPr/>
          </p:nvCxnSpPr>
          <p:spPr>
            <a:xfrm>
              <a:off x="4746311" y="5900022"/>
              <a:ext cx="26196" cy="151293"/>
            </a:xfrm>
            <a:prstGeom prst="straightConnector1">
              <a:avLst/>
            </a:prstGeom>
            <a:ln w="6350" cmpd="sng">
              <a:solidFill>
                <a:srgbClr val="000000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 flipV="1">
              <a:off x="3985496" y="965754"/>
              <a:ext cx="1564178" cy="0"/>
            </a:xfrm>
            <a:prstGeom prst="line">
              <a:avLst/>
            </a:prstGeom>
            <a:ln w="3175" cmpd="sng">
              <a:solidFill>
                <a:srgbClr val="008000"/>
              </a:solidFill>
              <a:prstDash val="sysDash"/>
              <a:headEnd type="none"/>
              <a:tailEnd type="non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 flipV="1">
              <a:off x="3993432" y="1544788"/>
              <a:ext cx="1564178" cy="0"/>
            </a:xfrm>
            <a:prstGeom prst="line">
              <a:avLst/>
            </a:prstGeom>
            <a:ln w="3175" cmpd="sng">
              <a:solidFill>
                <a:srgbClr val="008000"/>
              </a:solidFill>
              <a:prstDash val="sysDash"/>
              <a:headEnd type="none"/>
              <a:tailEnd type="non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 flipV="1">
              <a:off x="3976976" y="2086171"/>
              <a:ext cx="1564178" cy="0"/>
            </a:xfrm>
            <a:prstGeom prst="line">
              <a:avLst/>
            </a:prstGeom>
            <a:ln w="3175" cmpd="sng">
              <a:solidFill>
                <a:srgbClr val="008000"/>
              </a:solidFill>
              <a:prstDash val="sysDash"/>
              <a:headEnd type="none"/>
              <a:tailEnd type="non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33" name="Group 32"/>
            <p:cNvGrpSpPr/>
            <p:nvPr/>
          </p:nvGrpSpPr>
          <p:grpSpPr>
            <a:xfrm>
              <a:off x="7213501" y="1299811"/>
              <a:ext cx="310741" cy="321055"/>
              <a:chOff x="4098698" y="1618924"/>
              <a:chExt cx="382351" cy="381751"/>
            </a:xfrm>
          </p:grpSpPr>
          <p:sp>
            <p:nvSpPr>
              <p:cNvPr id="186" name="Oval 185"/>
              <p:cNvSpPr/>
              <p:nvPr/>
            </p:nvSpPr>
            <p:spPr>
              <a:xfrm>
                <a:off x="4098698" y="1618924"/>
                <a:ext cx="382351" cy="368673"/>
              </a:xfrm>
              <a:prstGeom prst="ellipse">
                <a:avLst/>
              </a:prstGeom>
              <a:solidFill>
                <a:schemeClr val="bg2"/>
              </a:solidFill>
              <a:ln w="6350" cmpd="sng">
                <a:solidFill>
                  <a:srgbClr val="000000"/>
                </a:solidFill>
                <a:headEnd type="none"/>
                <a:tailEnd type="none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 sz="900"/>
              </a:p>
            </p:txBody>
          </p:sp>
          <p:sp>
            <p:nvSpPr>
              <p:cNvPr id="187" name="TextBox 186"/>
              <p:cNvSpPr txBox="1"/>
              <p:nvPr/>
            </p:nvSpPr>
            <p:spPr>
              <a:xfrm flipH="1">
                <a:off x="4148082" y="1635810"/>
                <a:ext cx="229951" cy="364865"/>
              </a:xfrm>
              <a:prstGeom prst="rect">
                <a:avLst/>
              </a:prstGeom>
              <a:noFill/>
              <a:ln w="6350" cmpd="sng">
                <a:noFill/>
              </a:ln>
            </p:spPr>
            <p:txBody>
              <a:bodyPr wrap="square" rtlCol="0">
                <a:spAutoFit/>
              </a:bodyPr>
              <a:lstStyle/>
              <a:p>
                <a:r>
                  <a:rPr lang="en-US" sz="900" dirty="0" smtClean="0"/>
                  <a:t>H</a:t>
                </a:r>
                <a:endParaRPr lang="en-US" sz="900" dirty="0"/>
              </a:p>
            </p:txBody>
          </p:sp>
        </p:grpSp>
        <p:cxnSp>
          <p:nvCxnSpPr>
            <p:cNvPr id="34" name="Straight Arrow Connector 33"/>
            <p:cNvCxnSpPr>
              <a:stCxn id="128" idx="4"/>
              <a:endCxn id="186" idx="0"/>
            </p:cNvCxnSpPr>
            <p:nvPr/>
          </p:nvCxnSpPr>
          <p:spPr>
            <a:xfrm>
              <a:off x="7341886" y="1176284"/>
              <a:ext cx="26986" cy="123526"/>
            </a:xfrm>
            <a:prstGeom prst="straightConnector1">
              <a:avLst/>
            </a:prstGeom>
            <a:ln w="6350" cmpd="sng">
              <a:solidFill>
                <a:srgbClr val="000000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35" name="Group 34"/>
            <p:cNvGrpSpPr/>
            <p:nvPr/>
          </p:nvGrpSpPr>
          <p:grpSpPr>
            <a:xfrm>
              <a:off x="7219853" y="1979266"/>
              <a:ext cx="310741" cy="338857"/>
              <a:chOff x="4774572" y="1632579"/>
              <a:chExt cx="382351" cy="402919"/>
            </a:xfrm>
          </p:grpSpPr>
          <p:sp>
            <p:nvSpPr>
              <p:cNvPr id="178" name="Oval 177"/>
              <p:cNvSpPr/>
              <p:nvPr/>
            </p:nvSpPr>
            <p:spPr>
              <a:xfrm>
                <a:off x="4774572" y="1632579"/>
                <a:ext cx="382351" cy="368673"/>
              </a:xfrm>
              <a:prstGeom prst="ellipse">
                <a:avLst/>
              </a:prstGeom>
              <a:solidFill>
                <a:srgbClr val="EEECE1"/>
              </a:solidFill>
              <a:ln w="6350" cmpd="sng">
                <a:solidFill>
                  <a:srgbClr val="000000"/>
                </a:solidFill>
                <a:headEnd type="none"/>
                <a:tailEnd type="none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 sz="900"/>
              </a:p>
            </p:txBody>
          </p:sp>
          <p:sp>
            <p:nvSpPr>
              <p:cNvPr id="179" name="TextBox 178"/>
              <p:cNvSpPr txBox="1"/>
              <p:nvPr/>
            </p:nvSpPr>
            <p:spPr>
              <a:xfrm flipH="1">
                <a:off x="4836109" y="1670633"/>
                <a:ext cx="252216" cy="364865"/>
              </a:xfrm>
              <a:prstGeom prst="rect">
                <a:avLst/>
              </a:prstGeom>
              <a:noFill/>
              <a:ln w="6350" cmpd="sng">
                <a:noFill/>
              </a:ln>
            </p:spPr>
            <p:txBody>
              <a:bodyPr wrap="square" rtlCol="0">
                <a:spAutoFit/>
              </a:bodyPr>
              <a:lstStyle/>
              <a:p>
                <a:r>
                  <a:rPr lang="en-US" sz="900" dirty="0" smtClean="0"/>
                  <a:t>T</a:t>
                </a:r>
                <a:endParaRPr lang="en-US" sz="900" baseline="30000" dirty="0"/>
              </a:p>
            </p:txBody>
          </p:sp>
          <p:grpSp>
            <p:nvGrpSpPr>
              <p:cNvPr id="180" name="Group 179"/>
              <p:cNvGrpSpPr/>
              <p:nvPr/>
            </p:nvGrpSpPr>
            <p:grpSpPr>
              <a:xfrm>
                <a:off x="5020985" y="1687230"/>
                <a:ext cx="50183" cy="124978"/>
                <a:chOff x="1009649" y="1085850"/>
                <a:chExt cx="145291" cy="406400"/>
              </a:xfrm>
            </p:grpSpPr>
            <p:sp>
              <p:nvSpPr>
                <p:cNvPr id="181" name="Isosceles Triangle 180"/>
                <p:cNvSpPr/>
                <p:nvPr/>
              </p:nvSpPr>
              <p:spPr>
                <a:xfrm>
                  <a:off x="1059832" y="1195754"/>
                  <a:ext cx="45719" cy="90121"/>
                </a:xfrm>
                <a:prstGeom prst="triangle">
                  <a:avLst/>
                </a:prstGeom>
                <a:solidFill>
                  <a:schemeClr val="tx1"/>
                </a:solidFill>
                <a:ln w="6350" cmpd="sng">
                  <a:solidFill>
                    <a:schemeClr val="tx1"/>
                  </a:solidFill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900"/>
                </a:p>
              </p:txBody>
            </p:sp>
            <p:sp>
              <p:nvSpPr>
                <p:cNvPr id="182" name="Isosceles Triangle 181"/>
                <p:cNvSpPr/>
                <p:nvPr/>
              </p:nvSpPr>
              <p:spPr>
                <a:xfrm flipV="1">
                  <a:off x="1059832" y="1085850"/>
                  <a:ext cx="45719" cy="124978"/>
                </a:xfrm>
                <a:prstGeom prst="triangle">
                  <a:avLst/>
                </a:prstGeom>
                <a:solidFill>
                  <a:schemeClr val="tx1"/>
                </a:solidFill>
                <a:ln w="6350" cmpd="sng">
                  <a:solidFill>
                    <a:schemeClr val="tx1"/>
                  </a:solidFill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900"/>
                </a:p>
              </p:txBody>
            </p:sp>
            <p:sp>
              <p:nvSpPr>
                <p:cNvPr id="183" name="Isosceles Triangle 182"/>
                <p:cNvSpPr/>
                <p:nvPr/>
              </p:nvSpPr>
              <p:spPr>
                <a:xfrm rot="5400000">
                  <a:off x="1034740" y="1150178"/>
                  <a:ext cx="45719" cy="95901"/>
                </a:xfrm>
                <a:prstGeom prst="triangle">
                  <a:avLst/>
                </a:prstGeom>
                <a:solidFill>
                  <a:schemeClr val="tx1"/>
                </a:solidFill>
                <a:ln w="6350" cmpd="sng">
                  <a:solidFill>
                    <a:schemeClr val="tx1"/>
                  </a:solidFill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900"/>
                </a:p>
              </p:txBody>
            </p:sp>
            <p:sp>
              <p:nvSpPr>
                <p:cNvPr id="184" name="Isosceles Triangle 183"/>
                <p:cNvSpPr/>
                <p:nvPr/>
              </p:nvSpPr>
              <p:spPr>
                <a:xfrm rot="16200000">
                  <a:off x="1083657" y="1151183"/>
                  <a:ext cx="44283" cy="98282"/>
                </a:xfrm>
                <a:prstGeom prst="triangle">
                  <a:avLst/>
                </a:prstGeom>
                <a:solidFill>
                  <a:schemeClr val="tx1"/>
                </a:solidFill>
                <a:ln w="6350" cmpd="sng">
                  <a:solidFill>
                    <a:schemeClr val="tx1"/>
                  </a:solidFill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900"/>
                </a:p>
              </p:txBody>
            </p:sp>
            <p:sp>
              <p:nvSpPr>
                <p:cNvPr id="185" name="Isosceles Triangle 184"/>
                <p:cNvSpPr/>
                <p:nvPr/>
              </p:nvSpPr>
              <p:spPr>
                <a:xfrm flipV="1">
                  <a:off x="1059832" y="1284410"/>
                  <a:ext cx="45719" cy="207840"/>
                </a:xfrm>
                <a:prstGeom prst="triangle">
                  <a:avLst/>
                </a:prstGeom>
                <a:solidFill>
                  <a:schemeClr val="tx1"/>
                </a:solidFill>
                <a:ln w="6350" cmpd="sng">
                  <a:solidFill>
                    <a:schemeClr val="tx1"/>
                  </a:solidFill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900"/>
                </a:p>
              </p:txBody>
            </p:sp>
          </p:grpSp>
        </p:grpSp>
        <p:grpSp>
          <p:nvGrpSpPr>
            <p:cNvPr id="36" name="Group 35"/>
            <p:cNvGrpSpPr/>
            <p:nvPr/>
          </p:nvGrpSpPr>
          <p:grpSpPr>
            <a:xfrm>
              <a:off x="6940554" y="1660810"/>
              <a:ext cx="312992" cy="336748"/>
              <a:chOff x="4095928" y="1618924"/>
              <a:chExt cx="385121" cy="400411"/>
            </a:xfrm>
          </p:grpSpPr>
          <p:sp>
            <p:nvSpPr>
              <p:cNvPr id="176" name="Oval 175"/>
              <p:cNvSpPr/>
              <p:nvPr/>
            </p:nvSpPr>
            <p:spPr>
              <a:xfrm>
                <a:off x="4098698" y="1618924"/>
                <a:ext cx="382351" cy="368673"/>
              </a:xfrm>
              <a:prstGeom prst="ellipse">
                <a:avLst/>
              </a:prstGeom>
              <a:solidFill>
                <a:srgbClr val="EEECE1"/>
              </a:solidFill>
              <a:ln w="6350" cmpd="sng">
                <a:solidFill>
                  <a:srgbClr val="000000"/>
                </a:solidFill>
                <a:headEnd type="none"/>
                <a:tailEnd type="none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 sz="900"/>
              </a:p>
            </p:txBody>
          </p:sp>
          <p:sp>
            <p:nvSpPr>
              <p:cNvPr id="177" name="TextBox 176"/>
              <p:cNvSpPr txBox="1"/>
              <p:nvPr/>
            </p:nvSpPr>
            <p:spPr>
              <a:xfrm flipH="1">
                <a:off x="4095928" y="1654470"/>
                <a:ext cx="363952" cy="364865"/>
              </a:xfrm>
              <a:prstGeom prst="rect">
                <a:avLst/>
              </a:prstGeom>
              <a:noFill/>
              <a:ln w="6350" cmpd="sng">
                <a:noFill/>
              </a:ln>
            </p:spPr>
            <p:txBody>
              <a:bodyPr wrap="square" rtlCol="0">
                <a:spAutoFit/>
              </a:bodyPr>
              <a:lstStyle/>
              <a:p>
                <a:r>
                  <a:rPr lang="en-US" sz="900" dirty="0" smtClean="0"/>
                  <a:t>C</a:t>
                </a:r>
                <a:endParaRPr lang="en-US" sz="900" dirty="0"/>
              </a:p>
            </p:txBody>
          </p:sp>
        </p:grpSp>
        <p:grpSp>
          <p:nvGrpSpPr>
            <p:cNvPr id="37" name="Group 36"/>
            <p:cNvGrpSpPr/>
            <p:nvPr/>
          </p:nvGrpSpPr>
          <p:grpSpPr>
            <a:xfrm>
              <a:off x="7211601" y="2590002"/>
              <a:ext cx="310741" cy="342683"/>
              <a:chOff x="4098698" y="1618924"/>
              <a:chExt cx="382351" cy="407468"/>
            </a:xfrm>
          </p:grpSpPr>
          <p:sp>
            <p:nvSpPr>
              <p:cNvPr id="174" name="Oval 173"/>
              <p:cNvSpPr/>
              <p:nvPr/>
            </p:nvSpPr>
            <p:spPr>
              <a:xfrm>
                <a:off x="4098698" y="1618924"/>
                <a:ext cx="382351" cy="368673"/>
              </a:xfrm>
              <a:prstGeom prst="ellipse">
                <a:avLst/>
              </a:prstGeom>
              <a:solidFill>
                <a:srgbClr val="EEECE1"/>
              </a:solidFill>
              <a:ln w="6350" cmpd="sng">
                <a:solidFill>
                  <a:srgbClr val="000000"/>
                </a:solidFill>
                <a:headEnd type="none"/>
                <a:tailEnd type="none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 sz="900"/>
              </a:p>
            </p:txBody>
          </p:sp>
          <p:sp>
            <p:nvSpPr>
              <p:cNvPr id="175" name="TextBox 174"/>
              <p:cNvSpPr txBox="1"/>
              <p:nvPr/>
            </p:nvSpPr>
            <p:spPr>
              <a:xfrm flipH="1">
                <a:off x="4158475" y="1661527"/>
                <a:ext cx="245798" cy="364865"/>
              </a:xfrm>
              <a:prstGeom prst="rect">
                <a:avLst/>
              </a:prstGeom>
              <a:noFill/>
              <a:ln w="6350" cmpd="sng">
                <a:noFill/>
              </a:ln>
            </p:spPr>
            <p:txBody>
              <a:bodyPr wrap="square" rtlCol="0">
                <a:spAutoFit/>
              </a:bodyPr>
              <a:lstStyle/>
              <a:p>
                <a:r>
                  <a:rPr lang="en-US" sz="900" dirty="0" smtClean="0"/>
                  <a:t>T</a:t>
                </a:r>
                <a:endParaRPr lang="en-US" sz="900" dirty="0"/>
              </a:p>
            </p:txBody>
          </p:sp>
        </p:grpSp>
        <p:grpSp>
          <p:nvGrpSpPr>
            <p:cNvPr id="38" name="Group 37"/>
            <p:cNvGrpSpPr/>
            <p:nvPr/>
          </p:nvGrpSpPr>
          <p:grpSpPr>
            <a:xfrm>
              <a:off x="6832386" y="5304777"/>
              <a:ext cx="310741" cy="334972"/>
              <a:chOff x="4098698" y="1618924"/>
              <a:chExt cx="382351" cy="398299"/>
            </a:xfrm>
          </p:grpSpPr>
          <p:sp>
            <p:nvSpPr>
              <p:cNvPr id="172" name="Oval 171"/>
              <p:cNvSpPr/>
              <p:nvPr/>
            </p:nvSpPr>
            <p:spPr>
              <a:xfrm>
                <a:off x="4098698" y="1618924"/>
                <a:ext cx="382351" cy="368673"/>
              </a:xfrm>
              <a:prstGeom prst="ellipse">
                <a:avLst/>
              </a:prstGeom>
              <a:solidFill>
                <a:srgbClr val="EEECE1"/>
              </a:solidFill>
              <a:ln w="6350" cmpd="sng">
                <a:solidFill>
                  <a:srgbClr val="000000"/>
                </a:solidFill>
                <a:headEnd type="none"/>
                <a:tailEnd type="none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 sz="900"/>
              </a:p>
            </p:txBody>
          </p:sp>
          <p:sp>
            <p:nvSpPr>
              <p:cNvPr id="173" name="TextBox 172"/>
              <p:cNvSpPr txBox="1"/>
              <p:nvPr/>
            </p:nvSpPr>
            <p:spPr>
              <a:xfrm flipH="1">
                <a:off x="4163984" y="1652358"/>
                <a:ext cx="245798" cy="364865"/>
              </a:xfrm>
              <a:prstGeom prst="rect">
                <a:avLst/>
              </a:prstGeom>
              <a:noFill/>
              <a:ln w="6350" cmpd="sng">
                <a:noFill/>
              </a:ln>
            </p:spPr>
            <p:txBody>
              <a:bodyPr wrap="square" rtlCol="0">
                <a:spAutoFit/>
              </a:bodyPr>
              <a:lstStyle/>
              <a:p>
                <a:r>
                  <a:rPr lang="en-US" sz="900" dirty="0" smtClean="0"/>
                  <a:t>S</a:t>
                </a:r>
                <a:endParaRPr lang="en-US" sz="900" dirty="0"/>
              </a:p>
            </p:txBody>
          </p:sp>
        </p:grpSp>
        <p:grpSp>
          <p:nvGrpSpPr>
            <p:cNvPr id="39" name="Group 38"/>
            <p:cNvGrpSpPr/>
            <p:nvPr/>
          </p:nvGrpSpPr>
          <p:grpSpPr>
            <a:xfrm>
              <a:off x="6601791" y="2304806"/>
              <a:ext cx="312992" cy="336748"/>
              <a:chOff x="4095928" y="1618924"/>
              <a:chExt cx="385121" cy="400411"/>
            </a:xfrm>
          </p:grpSpPr>
          <p:sp>
            <p:nvSpPr>
              <p:cNvPr id="170" name="Oval 169"/>
              <p:cNvSpPr/>
              <p:nvPr/>
            </p:nvSpPr>
            <p:spPr>
              <a:xfrm>
                <a:off x="4098698" y="1618924"/>
                <a:ext cx="382351" cy="368673"/>
              </a:xfrm>
              <a:prstGeom prst="ellipse">
                <a:avLst/>
              </a:prstGeom>
              <a:solidFill>
                <a:srgbClr val="EEECE1"/>
              </a:solidFill>
              <a:ln w="6350" cmpd="sng">
                <a:solidFill>
                  <a:srgbClr val="000000"/>
                </a:solidFill>
                <a:headEnd type="none"/>
                <a:tailEnd type="none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 sz="900"/>
              </a:p>
            </p:txBody>
          </p:sp>
          <p:sp>
            <p:nvSpPr>
              <p:cNvPr id="171" name="TextBox 170"/>
              <p:cNvSpPr txBox="1"/>
              <p:nvPr/>
            </p:nvSpPr>
            <p:spPr>
              <a:xfrm flipH="1">
                <a:off x="4095928" y="1654470"/>
                <a:ext cx="363952" cy="364865"/>
              </a:xfrm>
              <a:prstGeom prst="rect">
                <a:avLst/>
              </a:prstGeom>
              <a:noFill/>
              <a:ln w="6350" cmpd="sng">
                <a:noFill/>
              </a:ln>
            </p:spPr>
            <p:txBody>
              <a:bodyPr wrap="square" rtlCol="0">
                <a:spAutoFit/>
              </a:bodyPr>
              <a:lstStyle/>
              <a:p>
                <a:r>
                  <a:rPr lang="en-US" sz="900" dirty="0" smtClean="0"/>
                  <a:t>C</a:t>
                </a:r>
                <a:endParaRPr lang="en-US" sz="900" dirty="0"/>
              </a:p>
            </p:txBody>
          </p:sp>
        </p:grpSp>
        <p:grpSp>
          <p:nvGrpSpPr>
            <p:cNvPr id="40" name="Group 39"/>
            <p:cNvGrpSpPr/>
            <p:nvPr/>
          </p:nvGrpSpPr>
          <p:grpSpPr>
            <a:xfrm>
              <a:off x="6940554" y="2914959"/>
              <a:ext cx="312992" cy="336748"/>
              <a:chOff x="4095928" y="1618924"/>
              <a:chExt cx="385121" cy="400411"/>
            </a:xfrm>
          </p:grpSpPr>
          <p:sp>
            <p:nvSpPr>
              <p:cNvPr id="168" name="Oval 167"/>
              <p:cNvSpPr/>
              <p:nvPr/>
            </p:nvSpPr>
            <p:spPr>
              <a:xfrm>
                <a:off x="4098698" y="1618924"/>
                <a:ext cx="382351" cy="368673"/>
              </a:xfrm>
              <a:prstGeom prst="ellipse">
                <a:avLst/>
              </a:prstGeom>
              <a:solidFill>
                <a:srgbClr val="EEECE1"/>
              </a:solidFill>
              <a:ln w="6350" cmpd="sng">
                <a:solidFill>
                  <a:srgbClr val="000000"/>
                </a:solidFill>
                <a:headEnd type="none"/>
                <a:tailEnd type="none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 sz="900"/>
              </a:p>
            </p:txBody>
          </p:sp>
          <p:sp>
            <p:nvSpPr>
              <p:cNvPr id="169" name="TextBox 168"/>
              <p:cNvSpPr txBox="1"/>
              <p:nvPr/>
            </p:nvSpPr>
            <p:spPr>
              <a:xfrm flipH="1">
                <a:off x="4095928" y="1654470"/>
                <a:ext cx="363952" cy="364865"/>
              </a:xfrm>
              <a:prstGeom prst="rect">
                <a:avLst/>
              </a:prstGeom>
              <a:noFill/>
              <a:ln w="6350" cmpd="sng">
                <a:noFill/>
              </a:ln>
            </p:spPr>
            <p:txBody>
              <a:bodyPr wrap="square" rtlCol="0">
                <a:spAutoFit/>
              </a:bodyPr>
              <a:lstStyle/>
              <a:p>
                <a:r>
                  <a:rPr lang="en-US" sz="900" dirty="0" smtClean="0"/>
                  <a:t>C</a:t>
                </a:r>
                <a:endParaRPr lang="en-US" sz="900" dirty="0"/>
              </a:p>
            </p:txBody>
          </p:sp>
        </p:grpSp>
        <p:grpSp>
          <p:nvGrpSpPr>
            <p:cNvPr id="41" name="Group 40"/>
            <p:cNvGrpSpPr/>
            <p:nvPr/>
          </p:nvGrpSpPr>
          <p:grpSpPr>
            <a:xfrm>
              <a:off x="6484631" y="3756617"/>
              <a:ext cx="312992" cy="336748"/>
              <a:chOff x="4095928" y="1618924"/>
              <a:chExt cx="385121" cy="400411"/>
            </a:xfrm>
          </p:grpSpPr>
          <p:sp>
            <p:nvSpPr>
              <p:cNvPr id="166" name="Oval 165"/>
              <p:cNvSpPr/>
              <p:nvPr/>
            </p:nvSpPr>
            <p:spPr>
              <a:xfrm>
                <a:off x="4098698" y="1618924"/>
                <a:ext cx="382351" cy="368673"/>
              </a:xfrm>
              <a:prstGeom prst="ellipse">
                <a:avLst/>
              </a:prstGeom>
              <a:solidFill>
                <a:srgbClr val="EEECE1"/>
              </a:solidFill>
              <a:ln w="6350" cmpd="sng">
                <a:solidFill>
                  <a:srgbClr val="000000"/>
                </a:solidFill>
                <a:headEnd type="none"/>
                <a:tailEnd type="none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 sz="900"/>
              </a:p>
            </p:txBody>
          </p:sp>
          <p:sp>
            <p:nvSpPr>
              <p:cNvPr id="167" name="TextBox 166"/>
              <p:cNvSpPr txBox="1"/>
              <p:nvPr/>
            </p:nvSpPr>
            <p:spPr>
              <a:xfrm flipH="1">
                <a:off x="4095928" y="1654470"/>
                <a:ext cx="363952" cy="364865"/>
              </a:xfrm>
              <a:prstGeom prst="rect">
                <a:avLst/>
              </a:prstGeom>
              <a:noFill/>
              <a:ln w="6350" cmpd="sng">
                <a:noFill/>
              </a:ln>
            </p:spPr>
            <p:txBody>
              <a:bodyPr wrap="square" rtlCol="0">
                <a:spAutoFit/>
              </a:bodyPr>
              <a:lstStyle/>
              <a:p>
                <a:r>
                  <a:rPr lang="en-US" sz="900" dirty="0" smtClean="0"/>
                  <a:t>C</a:t>
                </a:r>
                <a:endParaRPr lang="en-US" sz="900" dirty="0"/>
              </a:p>
            </p:txBody>
          </p:sp>
        </p:grpSp>
        <p:grpSp>
          <p:nvGrpSpPr>
            <p:cNvPr id="42" name="Group 41"/>
            <p:cNvGrpSpPr/>
            <p:nvPr/>
          </p:nvGrpSpPr>
          <p:grpSpPr>
            <a:xfrm>
              <a:off x="7232736" y="3322874"/>
              <a:ext cx="310741" cy="338857"/>
              <a:chOff x="4774572" y="1632579"/>
              <a:chExt cx="382351" cy="402919"/>
            </a:xfrm>
          </p:grpSpPr>
          <p:sp>
            <p:nvSpPr>
              <p:cNvPr id="158" name="Oval 157"/>
              <p:cNvSpPr/>
              <p:nvPr/>
            </p:nvSpPr>
            <p:spPr>
              <a:xfrm>
                <a:off x="4774572" y="1632579"/>
                <a:ext cx="382351" cy="368673"/>
              </a:xfrm>
              <a:prstGeom prst="ellipse">
                <a:avLst/>
              </a:prstGeom>
              <a:solidFill>
                <a:srgbClr val="EEECE1"/>
              </a:solidFill>
              <a:ln w="6350" cmpd="sng">
                <a:solidFill>
                  <a:srgbClr val="000000"/>
                </a:solidFill>
                <a:headEnd type="none"/>
                <a:tailEnd type="none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 sz="900"/>
              </a:p>
            </p:txBody>
          </p:sp>
          <p:sp>
            <p:nvSpPr>
              <p:cNvPr id="159" name="TextBox 158"/>
              <p:cNvSpPr txBox="1"/>
              <p:nvPr/>
            </p:nvSpPr>
            <p:spPr>
              <a:xfrm flipH="1">
                <a:off x="4836109" y="1670633"/>
                <a:ext cx="252216" cy="364865"/>
              </a:xfrm>
              <a:prstGeom prst="rect">
                <a:avLst/>
              </a:prstGeom>
              <a:noFill/>
              <a:ln w="6350" cmpd="sng">
                <a:noFill/>
              </a:ln>
            </p:spPr>
            <p:txBody>
              <a:bodyPr wrap="square" rtlCol="0">
                <a:spAutoFit/>
              </a:bodyPr>
              <a:lstStyle/>
              <a:p>
                <a:r>
                  <a:rPr lang="en-US" sz="900" dirty="0" smtClean="0"/>
                  <a:t>T</a:t>
                </a:r>
                <a:endParaRPr lang="en-US" sz="900" baseline="30000" dirty="0"/>
              </a:p>
            </p:txBody>
          </p:sp>
          <p:grpSp>
            <p:nvGrpSpPr>
              <p:cNvPr id="160" name="Group 159"/>
              <p:cNvGrpSpPr/>
              <p:nvPr/>
            </p:nvGrpSpPr>
            <p:grpSpPr>
              <a:xfrm>
                <a:off x="5020985" y="1687230"/>
                <a:ext cx="50183" cy="124978"/>
                <a:chOff x="1009649" y="1085850"/>
                <a:chExt cx="145291" cy="406400"/>
              </a:xfrm>
            </p:grpSpPr>
            <p:sp>
              <p:nvSpPr>
                <p:cNvPr id="161" name="Isosceles Triangle 160"/>
                <p:cNvSpPr/>
                <p:nvPr/>
              </p:nvSpPr>
              <p:spPr>
                <a:xfrm>
                  <a:off x="1059832" y="1195754"/>
                  <a:ext cx="45719" cy="90121"/>
                </a:xfrm>
                <a:prstGeom prst="triangle">
                  <a:avLst/>
                </a:prstGeom>
                <a:solidFill>
                  <a:schemeClr val="tx1"/>
                </a:solidFill>
                <a:ln w="6350" cmpd="sng">
                  <a:solidFill>
                    <a:schemeClr val="tx1"/>
                  </a:solidFill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900"/>
                </a:p>
              </p:txBody>
            </p:sp>
            <p:sp>
              <p:nvSpPr>
                <p:cNvPr id="162" name="Isosceles Triangle 161"/>
                <p:cNvSpPr/>
                <p:nvPr/>
              </p:nvSpPr>
              <p:spPr>
                <a:xfrm flipV="1">
                  <a:off x="1059832" y="1085850"/>
                  <a:ext cx="45719" cy="124978"/>
                </a:xfrm>
                <a:prstGeom prst="triangle">
                  <a:avLst/>
                </a:prstGeom>
                <a:solidFill>
                  <a:schemeClr val="tx1"/>
                </a:solidFill>
                <a:ln w="6350" cmpd="sng">
                  <a:solidFill>
                    <a:schemeClr val="tx1"/>
                  </a:solidFill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900"/>
                </a:p>
              </p:txBody>
            </p:sp>
            <p:sp>
              <p:nvSpPr>
                <p:cNvPr id="163" name="Isosceles Triangle 162"/>
                <p:cNvSpPr/>
                <p:nvPr/>
              </p:nvSpPr>
              <p:spPr>
                <a:xfrm rot="5400000">
                  <a:off x="1034740" y="1150178"/>
                  <a:ext cx="45719" cy="95901"/>
                </a:xfrm>
                <a:prstGeom prst="triangle">
                  <a:avLst/>
                </a:prstGeom>
                <a:solidFill>
                  <a:schemeClr val="tx1"/>
                </a:solidFill>
                <a:ln w="6350" cmpd="sng">
                  <a:solidFill>
                    <a:schemeClr val="tx1"/>
                  </a:solidFill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900"/>
                </a:p>
              </p:txBody>
            </p:sp>
            <p:sp>
              <p:nvSpPr>
                <p:cNvPr id="164" name="Isosceles Triangle 163"/>
                <p:cNvSpPr/>
                <p:nvPr/>
              </p:nvSpPr>
              <p:spPr>
                <a:xfrm rot="16200000">
                  <a:off x="1083657" y="1151183"/>
                  <a:ext cx="44283" cy="98282"/>
                </a:xfrm>
                <a:prstGeom prst="triangle">
                  <a:avLst/>
                </a:prstGeom>
                <a:solidFill>
                  <a:schemeClr val="tx1"/>
                </a:solidFill>
                <a:ln w="6350" cmpd="sng">
                  <a:solidFill>
                    <a:schemeClr val="tx1"/>
                  </a:solidFill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900"/>
                </a:p>
              </p:txBody>
            </p:sp>
            <p:sp>
              <p:nvSpPr>
                <p:cNvPr id="165" name="Isosceles Triangle 164"/>
                <p:cNvSpPr/>
                <p:nvPr/>
              </p:nvSpPr>
              <p:spPr>
                <a:xfrm flipV="1">
                  <a:off x="1059832" y="1284410"/>
                  <a:ext cx="45719" cy="207840"/>
                </a:xfrm>
                <a:prstGeom prst="triangle">
                  <a:avLst/>
                </a:prstGeom>
                <a:solidFill>
                  <a:schemeClr val="tx1"/>
                </a:solidFill>
                <a:ln w="6350" cmpd="sng">
                  <a:solidFill>
                    <a:schemeClr val="tx1"/>
                  </a:solidFill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900"/>
                </a:p>
              </p:txBody>
            </p:sp>
          </p:grpSp>
        </p:grpSp>
        <p:grpSp>
          <p:nvGrpSpPr>
            <p:cNvPr id="43" name="Group 42"/>
            <p:cNvGrpSpPr/>
            <p:nvPr/>
          </p:nvGrpSpPr>
          <p:grpSpPr>
            <a:xfrm>
              <a:off x="6857123" y="3336783"/>
              <a:ext cx="310741" cy="338857"/>
              <a:chOff x="4774572" y="1632579"/>
              <a:chExt cx="382351" cy="402919"/>
            </a:xfrm>
          </p:grpSpPr>
          <p:sp>
            <p:nvSpPr>
              <p:cNvPr id="150" name="Oval 149"/>
              <p:cNvSpPr/>
              <p:nvPr/>
            </p:nvSpPr>
            <p:spPr>
              <a:xfrm>
                <a:off x="4774572" y="1632579"/>
                <a:ext cx="382351" cy="368673"/>
              </a:xfrm>
              <a:prstGeom prst="ellipse">
                <a:avLst/>
              </a:prstGeom>
              <a:solidFill>
                <a:srgbClr val="EEECE1"/>
              </a:solidFill>
              <a:ln w="6350" cmpd="sng">
                <a:solidFill>
                  <a:srgbClr val="000000"/>
                </a:solidFill>
                <a:headEnd type="none"/>
                <a:tailEnd type="none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 sz="900"/>
              </a:p>
            </p:txBody>
          </p:sp>
          <p:sp>
            <p:nvSpPr>
              <p:cNvPr id="151" name="TextBox 150"/>
              <p:cNvSpPr txBox="1"/>
              <p:nvPr/>
            </p:nvSpPr>
            <p:spPr>
              <a:xfrm flipH="1">
                <a:off x="4836109" y="1670633"/>
                <a:ext cx="252216" cy="364865"/>
              </a:xfrm>
              <a:prstGeom prst="rect">
                <a:avLst/>
              </a:prstGeom>
              <a:noFill/>
              <a:ln w="6350" cmpd="sng">
                <a:noFill/>
              </a:ln>
            </p:spPr>
            <p:txBody>
              <a:bodyPr wrap="square" rtlCol="0">
                <a:spAutoFit/>
              </a:bodyPr>
              <a:lstStyle/>
              <a:p>
                <a:r>
                  <a:rPr lang="en-US" sz="900" dirty="0" smtClean="0"/>
                  <a:t>T</a:t>
                </a:r>
                <a:endParaRPr lang="en-US" sz="900" baseline="30000" dirty="0"/>
              </a:p>
            </p:txBody>
          </p:sp>
          <p:grpSp>
            <p:nvGrpSpPr>
              <p:cNvPr id="152" name="Group 151"/>
              <p:cNvGrpSpPr/>
              <p:nvPr/>
            </p:nvGrpSpPr>
            <p:grpSpPr>
              <a:xfrm>
                <a:off x="5020985" y="1687230"/>
                <a:ext cx="50183" cy="124978"/>
                <a:chOff x="1009649" y="1085850"/>
                <a:chExt cx="145291" cy="406400"/>
              </a:xfrm>
            </p:grpSpPr>
            <p:sp>
              <p:nvSpPr>
                <p:cNvPr id="153" name="Isosceles Triangle 152"/>
                <p:cNvSpPr/>
                <p:nvPr/>
              </p:nvSpPr>
              <p:spPr>
                <a:xfrm>
                  <a:off x="1059832" y="1195754"/>
                  <a:ext cx="45719" cy="90121"/>
                </a:xfrm>
                <a:prstGeom prst="triangle">
                  <a:avLst/>
                </a:prstGeom>
                <a:solidFill>
                  <a:schemeClr val="tx1"/>
                </a:solidFill>
                <a:ln w="6350" cmpd="sng">
                  <a:solidFill>
                    <a:schemeClr val="tx1"/>
                  </a:solidFill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900"/>
                </a:p>
              </p:txBody>
            </p:sp>
            <p:sp>
              <p:nvSpPr>
                <p:cNvPr id="154" name="Isosceles Triangle 153"/>
                <p:cNvSpPr/>
                <p:nvPr/>
              </p:nvSpPr>
              <p:spPr>
                <a:xfrm flipV="1">
                  <a:off x="1059832" y="1085850"/>
                  <a:ext cx="45719" cy="124978"/>
                </a:xfrm>
                <a:prstGeom prst="triangle">
                  <a:avLst/>
                </a:prstGeom>
                <a:solidFill>
                  <a:schemeClr val="tx1"/>
                </a:solidFill>
                <a:ln w="6350" cmpd="sng">
                  <a:solidFill>
                    <a:schemeClr val="tx1"/>
                  </a:solidFill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900"/>
                </a:p>
              </p:txBody>
            </p:sp>
            <p:sp>
              <p:nvSpPr>
                <p:cNvPr id="155" name="Isosceles Triangle 154"/>
                <p:cNvSpPr/>
                <p:nvPr/>
              </p:nvSpPr>
              <p:spPr>
                <a:xfrm rot="5400000">
                  <a:off x="1034740" y="1150178"/>
                  <a:ext cx="45719" cy="95901"/>
                </a:xfrm>
                <a:prstGeom prst="triangle">
                  <a:avLst/>
                </a:prstGeom>
                <a:solidFill>
                  <a:schemeClr val="tx1"/>
                </a:solidFill>
                <a:ln w="6350" cmpd="sng">
                  <a:solidFill>
                    <a:schemeClr val="tx1"/>
                  </a:solidFill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900"/>
                </a:p>
              </p:txBody>
            </p:sp>
            <p:sp>
              <p:nvSpPr>
                <p:cNvPr id="156" name="Isosceles Triangle 155"/>
                <p:cNvSpPr/>
                <p:nvPr/>
              </p:nvSpPr>
              <p:spPr>
                <a:xfrm rot="16200000">
                  <a:off x="1083657" y="1151183"/>
                  <a:ext cx="44283" cy="98282"/>
                </a:xfrm>
                <a:prstGeom prst="triangle">
                  <a:avLst/>
                </a:prstGeom>
                <a:solidFill>
                  <a:schemeClr val="tx1"/>
                </a:solidFill>
                <a:ln w="6350" cmpd="sng">
                  <a:solidFill>
                    <a:schemeClr val="tx1"/>
                  </a:solidFill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900"/>
                </a:p>
              </p:txBody>
            </p:sp>
            <p:sp>
              <p:nvSpPr>
                <p:cNvPr id="157" name="Isosceles Triangle 156"/>
                <p:cNvSpPr/>
                <p:nvPr/>
              </p:nvSpPr>
              <p:spPr>
                <a:xfrm flipV="1">
                  <a:off x="1059832" y="1284410"/>
                  <a:ext cx="45719" cy="207840"/>
                </a:xfrm>
                <a:prstGeom prst="triangle">
                  <a:avLst/>
                </a:prstGeom>
                <a:solidFill>
                  <a:schemeClr val="tx1"/>
                </a:solidFill>
                <a:ln w="6350" cmpd="sng">
                  <a:solidFill>
                    <a:schemeClr val="tx1"/>
                  </a:solidFill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900"/>
                </a:p>
              </p:txBody>
            </p:sp>
          </p:grpSp>
        </p:grpSp>
        <p:grpSp>
          <p:nvGrpSpPr>
            <p:cNvPr id="44" name="Group 43"/>
            <p:cNvGrpSpPr/>
            <p:nvPr/>
          </p:nvGrpSpPr>
          <p:grpSpPr>
            <a:xfrm>
              <a:off x="6787494" y="4519332"/>
              <a:ext cx="310741" cy="338857"/>
              <a:chOff x="4774572" y="1632579"/>
              <a:chExt cx="382351" cy="402919"/>
            </a:xfrm>
          </p:grpSpPr>
          <p:sp>
            <p:nvSpPr>
              <p:cNvPr id="142" name="Oval 141"/>
              <p:cNvSpPr/>
              <p:nvPr/>
            </p:nvSpPr>
            <p:spPr>
              <a:xfrm>
                <a:off x="4774572" y="1632579"/>
                <a:ext cx="382351" cy="368673"/>
              </a:xfrm>
              <a:prstGeom prst="ellipse">
                <a:avLst/>
              </a:prstGeom>
              <a:solidFill>
                <a:srgbClr val="EEECE1"/>
              </a:solidFill>
              <a:ln w="6350" cmpd="sng">
                <a:solidFill>
                  <a:srgbClr val="000000"/>
                </a:solidFill>
                <a:headEnd type="none"/>
                <a:tailEnd type="none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 sz="900"/>
              </a:p>
            </p:txBody>
          </p:sp>
          <p:sp>
            <p:nvSpPr>
              <p:cNvPr id="143" name="TextBox 142"/>
              <p:cNvSpPr txBox="1"/>
              <p:nvPr/>
            </p:nvSpPr>
            <p:spPr>
              <a:xfrm flipH="1">
                <a:off x="4836109" y="1670633"/>
                <a:ext cx="252216" cy="364865"/>
              </a:xfrm>
              <a:prstGeom prst="rect">
                <a:avLst/>
              </a:prstGeom>
              <a:noFill/>
              <a:ln w="6350" cmpd="sng">
                <a:noFill/>
              </a:ln>
            </p:spPr>
            <p:txBody>
              <a:bodyPr wrap="square" rtlCol="0">
                <a:spAutoFit/>
              </a:bodyPr>
              <a:lstStyle/>
              <a:p>
                <a:r>
                  <a:rPr lang="en-US" sz="900" dirty="0" smtClean="0"/>
                  <a:t>T</a:t>
                </a:r>
                <a:endParaRPr lang="en-US" sz="900" baseline="30000" dirty="0"/>
              </a:p>
            </p:txBody>
          </p:sp>
          <p:grpSp>
            <p:nvGrpSpPr>
              <p:cNvPr id="144" name="Group 143"/>
              <p:cNvGrpSpPr/>
              <p:nvPr/>
            </p:nvGrpSpPr>
            <p:grpSpPr>
              <a:xfrm>
                <a:off x="5020985" y="1687230"/>
                <a:ext cx="50183" cy="124978"/>
                <a:chOff x="1009649" y="1085850"/>
                <a:chExt cx="145291" cy="406400"/>
              </a:xfrm>
            </p:grpSpPr>
            <p:sp>
              <p:nvSpPr>
                <p:cNvPr id="145" name="Isosceles Triangle 144"/>
                <p:cNvSpPr/>
                <p:nvPr/>
              </p:nvSpPr>
              <p:spPr>
                <a:xfrm>
                  <a:off x="1059832" y="1195754"/>
                  <a:ext cx="45719" cy="90121"/>
                </a:xfrm>
                <a:prstGeom prst="triangle">
                  <a:avLst/>
                </a:prstGeom>
                <a:solidFill>
                  <a:schemeClr val="tx1"/>
                </a:solidFill>
                <a:ln w="6350" cmpd="sng">
                  <a:solidFill>
                    <a:schemeClr val="tx1"/>
                  </a:solidFill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900"/>
                </a:p>
              </p:txBody>
            </p:sp>
            <p:sp>
              <p:nvSpPr>
                <p:cNvPr id="146" name="Isosceles Triangle 145"/>
                <p:cNvSpPr/>
                <p:nvPr/>
              </p:nvSpPr>
              <p:spPr>
                <a:xfrm flipV="1">
                  <a:off x="1059832" y="1085850"/>
                  <a:ext cx="45719" cy="124978"/>
                </a:xfrm>
                <a:prstGeom prst="triangle">
                  <a:avLst/>
                </a:prstGeom>
                <a:solidFill>
                  <a:schemeClr val="tx1"/>
                </a:solidFill>
                <a:ln w="6350" cmpd="sng">
                  <a:solidFill>
                    <a:schemeClr val="tx1"/>
                  </a:solidFill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900"/>
                </a:p>
              </p:txBody>
            </p:sp>
            <p:sp>
              <p:nvSpPr>
                <p:cNvPr id="147" name="Isosceles Triangle 146"/>
                <p:cNvSpPr/>
                <p:nvPr/>
              </p:nvSpPr>
              <p:spPr>
                <a:xfrm rot="5400000">
                  <a:off x="1034740" y="1150178"/>
                  <a:ext cx="45719" cy="95901"/>
                </a:xfrm>
                <a:prstGeom prst="triangle">
                  <a:avLst/>
                </a:prstGeom>
                <a:solidFill>
                  <a:schemeClr val="tx1"/>
                </a:solidFill>
                <a:ln w="6350" cmpd="sng">
                  <a:solidFill>
                    <a:schemeClr val="tx1"/>
                  </a:solidFill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900"/>
                </a:p>
              </p:txBody>
            </p:sp>
            <p:sp>
              <p:nvSpPr>
                <p:cNvPr id="148" name="Isosceles Triangle 147"/>
                <p:cNvSpPr/>
                <p:nvPr/>
              </p:nvSpPr>
              <p:spPr>
                <a:xfrm rot="16200000">
                  <a:off x="1083657" y="1151183"/>
                  <a:ext cx="44283" cy="98282"/>
                </a:xfrm>
                <a:prstGeom prst="triangle">
                  <a:avLst/>
                </a:prstGeom>
                <a:solidFill>
                  <a:schemeClr val="tx1"/>
                </a:solidFill>
                <a:ln w="6350" cmpd="sng">
                  <a:solidFill>
                    <a:schemeClr val="tx1"/>
                  </a:solidFill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900"/>
                </a:p>
              </p:txBody>
            </p:sp>
            <p:sp>
              <p:nvSpPr>
                <p:cNvPr id="149" name="Isosceles Triangle 148"/>
                <p:cNvSpPr/>
                <p:nvPr/>
              </p:nvSpPr>
              <p:spPr>
                <a:xfrm flipV="1">
                  <a:off x="1059832" y="1284410"/>
                  <a:ext cx="45719" cy="207840"/>
                </a:xfrm>
                <a:prstGeom prst="triangle">
                  <a:avLst/>
                </a:prstGeom>
                <a:solidFill>
                  <a:schemeClr val="tx1"/>
                </a:solidFill>
                <a:ln w="6350" cmpd="sng">
                  <a:solidFill>
                    <a:schemeClr val="tx1"/>
                  </a:solidFill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900"/>
                </a:p>
              </p:txBody>
            </p:sp>
          </p:grpSp>
        </p:grpSp>
        <p:cxnSp>
          <p:nvCxnSpPr>
            <p:cNvPr id="45" name="Straight Arrow Connector 44"/>
            <p:cNvCxnSpPr>
              <a:stCxn id="130" idx="5"/>
              <a:endCxn id="176" idx="0"/>
            </p:cNvCxnSpPr>
            <p:nvPr/>
          </p:nvCxnSpPr>
          <p:spPr>
            <a:xfrm>
              <a:off x="6992199" y="1564671"/>
              <a:ext cx="105977" cy="96138"/>
            </a:xfrm>
            <a:prstGeom prst="straightConnector1">
              <a:avLst/>
            </a:prstGeom>
            <a:ln w="6350" cmpd="sng">
              <a:solidFill>
                <a:srgbClr val="000000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Arrow Connector 45"/>
            <p:cNvCxnSpPr>
              <a:stCxn id="186" idx="3"/>
              <a:endCxn id="176" idx="7"/>
            </p:cNvCxnSpPr>
            <p:nvPr/>
          </p:nvCxnSpPr>
          <p:spPr>
            <a:xfrm flipH="1">
              <a:off x="7208039" y="1564459"/>
              <a:ext cx="50969" cy="141757"/>
            </a:xfrm>
            <a:prstGeom prst="straightConnector1">
              <a:avLst/>
            </a:prstGeom>
            <a:ln w="6350" cmpd="sng">
              <a:solidFill>
                <a:srgbClr val="000000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Arrow Connector 46"/>
            <p:cNvCxnSpPr>
              <a:stCxn id="176" idx="5"/>
              <a:endCxn id="178" idx="1"/>
            </p:cNvCxnSpPr>
            <p:nvPr/>
          </p:nvCxnSpPr>
          <p:spPr>
            <a:xfrm>
              <a:off x="7208039" y="1925458"/>
              <a:ext cx="57320" cy="99214"/>
            </a:xfrm>
            <a:prstGeom prst="straightConnector1">
              <a:avLst/>
            </a:prstGeom>
            <a:ln w="6350" cmpd="sng">
              <a:solidFill>
                <a:srgbClr val="000000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Arrow Connector 47"/>
            <p:cNvCxnSpPr>
              <a:stCxn id="178" idx="3"/>
              <a:endCxn id="170" idx="7"/>
            </p:cNvCxnSpPr>
            <p:nvPr/>
          </p:nvCxnSpPr>
          <p:spPr>
            <a:xfrm flipH="1">
              <a:off x="6869276" y="2243915"/>
              <a:ext cx="396083" cy="106296"/>
            </a:xfrm>
            <a:prstGeom prst="straightConnector1">
              <a:avLst/>
            </a:prstGeom>
            <a:ln w="6350" cmpd="sng">
              <a:solidFill>
                <a:srgbClr val="000000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Arrow Connector 48"/>
            <p:cNvCxnSpPr>
              <a:stCxn id="122" idx="4"/>
              <a:endCxn id="170" idx="1"/>
            </p:cNvCxnSpPr>
            <p:nvPr/>
          </p:nvCxnSpPr>
          <p:spPr>
            <a:xfrm>
              <a:off x="6389269" y="827729"/>
              <a:ext cx="260280" cy="1522483"/>
            </a:xfrm>
            <a:prstGeom prst="straightConnector1">
              <a:avLst/>
            </a:prstGeom>
            <a:ln w="6350" cmpd="sng">
              <a:solidFill>
                <a:srgbClr val="000000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Arrow Connector 49"/>
            <p:cNvCxnSpPr>
              <a:stCxn id="170" idx="5"/>
              <a:endCxn id="174" idx="1"/>
            </p:cNvCxnSpPr>
            <p:nvPr/>
          </p:nvCxnSpPr>
          <p:spPr>
            <a:xfrm>
              <a:off x="6869276" y="2569454"/>
              <a:ext cx="387831" cy="65953"/>
            </a:xfrm>
            <a:prstGeom prst="straightConnector1">
              <a:avLst/>
            </a:prstGeom>
            <a:ln w="6350" cmpd="sng">
              <a:solidFill>
                <a:srgbClr val="000000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Arrow Connector 50"/>
            <p:cNvCxnSpPr>
              <a:stCxn id="174" idx="3"/>
            </p:cNvCxnSpPr>
            <p:nvPr/>
          </p:nvCxnSpPr>
          <p:spPr>
            <a:xfrm flipH="1">
              <a:off x="7166416" y="2854650"/>
              <a:ext cx="90691" cy="99937"/>
            </a:xfrm>
            <a:prstGeom prst="straightConnector1">
              <a:avLst/>
            </a:prstGeom>
            <a:ln w="6350" cmpd="sng">
              <a:solidFill>
                <a:srgbClr val="000000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Arrow Connector 51"/>
            <p:cNvCxnSpPr>
              <a:stCxn id="176" idx="4"/>
              <a:endCxn id="168" idx="0"/>
            </p:cNvCxnSpPr>
            <p:nvPr/>
          </p:nvCxnSpPr>
          <p:spPr>
            <a:xfrm>
              <a:off x="7098176" y="1970865"/>
              <a:ext cx="0" cy="944093"/>
            </a:xfrm>
            <a:prstGeom prst="straightConnector1">
              <a:avLst/>
            </a:prstGeom>
            <a:ln w="6350" cmpd="sng">
              <a:solidFill>
                <a:srgbClr val="000000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Arrow Connector 52"/>
            <p:cNvCxnSpPr>
              <a:stCxn id="168" idx="5"/>
              <a:endCxn id="158" idx="1"/>
            </p:cNvCxnSpPr>
            <p:nvPr/>
          </p:nvCxnSpPr>
          <p:spPr>
            <a:xfrm>
              <a:off x="7208039" y="3179607"/>
              <a:ext cx="70204" cy="188674"/>
            </a:xfrm>
            <a:prstGeom prst="straightConnector1">
              <a:avLst/>
            </a:prstGeom>
            <a:ln w="6350" cmpd="sng">
              <a:solidFill>
                <a:srgbClr val="000000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Arrow Connector 53"/>
            <p:cNvCxnSpPr>
              <a:stCxn id="170" idx="4"/>
              <a:endCxn id="167" idx="0"/>
            </p:cNvCxnSpPr>
            <p:nvPr/>
          </p:nvCxnSpPr>
          <p:spPr>
            <a:xfrm flipH="1">
              <a:off x="6632525" y="2614862"/>
              <a:ext cx="126888" cy="1171650"/>
            </a:xfrm>
            <a:prstGeom prst="straightConnector1">
              <a:avLst/>
            </a:prstGeom>
            <a:ln w="6350" cmpd="sng">
              <a:solidFill>
                <a:srgbClr val="000000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Arrow Connector 54"/>
            <p:cNvCxnSpPr>
              <a:stCxn id="158" idx="3"/>
              <a:endCxn id="166" idx="7"/>
            </p:cNvCxnSpPr>
            <p:nvPr/>
          </p:nvCxnSpPr>
          <p:spPr>
            <a:xfrm flipH="1">
              <a:off x="6752116" y="3587523"/>
              <a:ext cx="526127" cy="214499"/>
            </a:xfrm>
            <a:prstGeom prst="straightConnector1">
              <a:avLst/>
            </a:prstGeom>
            <a:ln w="6350" cmpd="sng">
              <a:solidFill>
                <a:srgbClr val="000000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Arrow Connector 55"/>
            <p:cNvCxnSpPr>
              <a:stCxn id="168" idx="4"/>
              <a:endCxn id="150" idx="0"/>
            </p:cNvCxnSpPr>
            <p:nvPr/>
          </p:nvCxnSpPr>
          <p:spPr>
            <a:xfrm flipH="1">
              <a:off x="7012494" y="3225014"/>
              <a:ext cx="85682" cy="111769"/>
            </a:xfrm>
            <a:prstGeom prst="straightConnector1">
              <a:avLst/>
            </a:prstGeom>
            <a:ln w="6350" cmpd="sng">
              <a:solidFill>
                <a:srgbClr val="000000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57" name="Group 56"/>
            <p:cNvGrpSpPr/>
            <p:nvPr/>
          </p:nvGrpSpPr>
          <p:grpSpPr>
            <a:xfrm>
              <a:off x="7167864" y="4113709"/>
              <a:ext cx="310741" cy="342683"/>
              <a:chOff x="4098698" y="1618924"/>
              <a:chExt cx="382351" cy="407468"/>
            </a:xfrm>
          </p:grpSpPr>
          <p:sp>
            <p:nvSpPr>
              <p:cNvPr id="140" name="Oval 139"/>
              <p:cNvSpPr/>
              <p:nvPr/>
            </p:nvSpPr>
            <p:spPr>
              <a:xfrm>
                <a:off x="4098698" y="1618924"/>
                <a:ext cx="382351" cy="368673"/>
              </a:xfrm>
              <a:prstGeom prst="ellipse">
                <a:avLst/>
              </a:prstGeom>
              <a:solidFill>
                <a:srgbClr val="EEECE1"/>
              </a:solidFill>
              <a:ln w="6350" cmpd="sng">
                <a:solidFill>
                  <a:srgbClr val="000000"/>
                </a:solidFill>
                <a:headEnd type="none"/>
                <a:tailEnd type="none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 sz="900"/>
              </a:p>
            </p:txBody>
          </p:sp>
          <p:sp>
            <p:nvSpPr>
              <p:cNvPr id="141" name="TextBox 140"/>
              <p:cNvSpPr txBox="1"/>
              <p:nvPr/>
            </p:nvSpPr>
            <p:spPr>
              <a:xfrm flipH="1">
                <a:off x="4158475" y="1661527"/>
                <a:ext cx="245798" cy="364865"/>
              </a:xfrm>
              <a:prstGeom prst="rect">
                <a:avLst/>
              </a:prstGeom>
              <a:noFill/>
              <a:ln w="6350" cmpd="sng">
                <a:noFill/>
              </a:ln>
            </p:spPr>
            <p:txBody>
              <a:bodyPr wrap="square" rtlCol="0">
                <a:spAutoFit/>
              </a:bodyPr>
              <a:lstStyle/>
              <a:p>
                <a:r>
                  <a:rPr lang="en-US" sz="900" dirty="0" smtClean="0"/>
                  <a:t>T</a:t>
                </a:r>
                <a:endParaRPr lang="en-US" sz="900" dirty="0"/>
              </a:p>
            </p:txBody>
          </p:sp>
        </p:grpSp>
        <p:grpSp>
          <p:nvGrpSpPr>
            <p:cNvPr id="58" name="Group 57"/>
            <p:cNvGrpSpPr/>
            <p:nvPr/>
          </p:nvGrpSpPr>
          <p:grpSpPr>
            <a:xfrm>
              <a:off x="6476753" y="5300715"/>
              <a:ext cx="310741" cy="342683"/>
              <a:chOff x="4098698" y="1618924"/>
              <a:chExt cx="382351" cy="407468"/>
            </a:xfrm>
          </p:grpSpPr>
          <p:sp>
            <p:nvSpPr>
              <p:cNvPr id="138" name="Oval 137"/>
              <p:cNvSpPr/>
              <p:nvPr/>
            </p:nvSpPr>
            <p:spPr>
              <a:xfrm>
                <a:off x="4098698" y="1618924"/>
                <a:ext cx="382351" cy="368673"/>
              </a:xfrm>
              <a:prstGeom prst="ellipse">
                <a:avLst/>
              </a:prstGeom>
              <a:solidFill>
                <a:srgbClr val="EEECE1"/>
              </a:solidFill>
              <a:ln w="6350" cmpd="sng">
                <a:solidFill>
                  <a:srgbClr val="000000"/>
                </a:solidFill>
                <a:headEnd type="none"/>
                <a:tailEnd type="none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 sz="900"/>
              </a:p>
            </p:txBody>
          </p:sp>
          <p:sp>
            <p:nvSpPr>
              <p:cNvPr id="139" name="TextBox 138"/>
              <p:cNvSpPr txBox="1"/>
              <p:nvPr/>
            </p:nvSpPr>
            <p:spPr>
              <a:xfrm flipH="1">
                <a:off x="4158475" y="1661527"/>
                <a:ext cx="245798" cy="364865"/>
              </a:xfrm>
              <a:prstGeom prst="rect">
                <a:avLst/>
              </a:prstGeom>
              <a:noFill/>
              <a:ln w="6350" cmpd="sng">
                <a:noFill/>
              </a:ln>
            </p:spPr>
            <p:txBody>
              <a:bodyPr wrap="square" rtlCol="0">
                <a:spAutoFit/>
              </a:bodyPr>
              <a:lstStyle/>
              <a:p>
                <a:r>
                  <a:rPr lang="en-US" sz="900" dirty="0" smtClean="0"/>
                  <a:t>T</a:t>
                </a:r>
                <a:endParaRPr lang="en-US" sz="900" dirty="0"/>
              </a:p>
            </p:txBody>
          </p:sp>
        </p:grpSp>
        <p:cxnSp>
          <p:nvCxnSpPr>
            <p:cNvPr id="59" name="Straight Arrow Connector 58"/>
            <p:cNvCxnSpPr>
              <a:stCxn id="166" idx="5"/>
              <a:endCxn id="140" idx="1"/>
            </p:cNvCxnSpPr>
            <p:nvPr/>
          </p:nvCxnSpPr>
          <p:spPr>
            <a:xfrm>
              <a:off x="6752116" y="4021265"/>
              <a:ext cx="461255" cy="137849"/>
            </a:xfrm>
            <a:prstGeom prst="straightConnector1">
              <a:avLst/>
            </a:prstGeom>
            <a:ln w="6350" cmpd="sng">
              <a:solidFill>
                <a:srgbClr val="000000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60" name="Group 59"/>
            <p:cNvGrpSpPr/>
            <p:nvPr/>
          </p:nvGrpSpPr>
          <p:grpSpPr>
            <a:xfrm>
              <a:off x="6632596" y="4152882"/>
              <a:ext cx="312992" cy="336748"/>
              <a:chOff x="4095928" y="1618924"/>
              <a:chExt cx="385121" cy="400411"/>
            </a:xfrm>
          </p:grpSpPr>
          <p:sp>
            <p:nvSpPr>
              <p:cNvPr id="136" name="Oval 135"/>
              <p:cNvSpPr/>
              <p:nvPr/>
            </p:nvSpPr>
            <p:spPr>
              <a:xfrm>
                <a:off x="4098698" y="1618924"/>
                <a:ext cx="382351" cy="368673"/>
              </a:xfrm>
              <a:prstGeom prst="ellipse">
                <a:avLst/>
              </a:prstGeom>
              <a:solidFill>
                <a:srgbClr val="EEECE1"/>
              </a:solidFill>
              <a:ln w="6350" cmpd="sng">
                <a:solidFill>
                  <a:srgbClr val="000000"/>
                </a:solidFill>
                <a:headEnd type="none"/>
                <a:tailEnd type="none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 sz="900"/>
              </a:p>
            </p:txBody>
          </p:sp>
          <p:sp>
            <p:nvSpPr>
              <p:cNvPr id="137" name="TextBox 136"/>
              <p:cNvSpPr txBox="1"/>
              <p:nvPr/>
            </p:nvSpPr>
            <p:spPr>
              <a:xfrm flipH="1">
                <a:off x="4095928" y="1654470"/>
                <a:ext cx="363952" cy="364865"/>
              </a:xfrm>
              <a:prstGeom prst="rect">
                <a:avLst/>
              </a:prstGeom>
              <a:noFill/>
              <a:ln w="6350" cmpd="sng">
                <a:noFill/>
              </a:ln>
            </p:spPr>
            <p:txBody>
              <a:bodyPr wrap="square" rtlCol="0">
                <a:spAutoFit/>
              </a:bodyPr>
              <a:lstStyle/>
              <a:p>
                <a:r>
                  <a:rPr lang="en-US" sz="900" dirty="0" smtClean="0"/>
                  <a:t>C</a:t>
                </a:r>
                <a:endParaRPr lang="en-US" sz="900" dirty="0"/>
              </a:p>
            </p:txBody>
          </p:sp>
        </p:grpSp>
        <p:grpSp>
          <p:nvGrpSpPr>
            <p:cNvPr id="61" name="Group 60"/>
            <p:cNvGrpSpPr/>
            <p:nvPr/>
          </p:nvGrpSpPr>
          <p:grpSpPr>
            <a:xfrm>
              <a:off x="7166416" y="4528988"/>
              <a:ext cx="310741" cy="321055"/>
              <a:chOff x="4098698" y="1618924"/>
              <a:chExt cx="382351" cy="381751"/>
            </a:xfrm>
          </p:grpSpPr>
          <p:sp>
            <p:nvSpPr>
              <p:cNvPr id="134" name="Oval 133"/>
              <p:cNvSpPr/>
              <p:nvPr/>
            </p:nvSpPr>
            <p:spPr>
              <a:xfrm>
                <a:off x="4098698" y="1618924"/>
                <a:ext cx="382351" cy="368673"/>
              </a:xfrm>
              <a:prstGeom prst="ellipse">
                <a:avLst/>
              </a:prstGeom>
              <a:solidFill>
                <a:srgbClr val="EEECE1"/>
              </a:solidFill>
              <a:ln w="6350" cmpd="sng">
                <a:solidFill>
                  <a:srgbClr val="000000"/>
                </a:solidFill>
                <a:headEnd type="none"/>
                <a:tailEnd type="none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 sz="900"/>
              </a:p>
            </p:txBody>
          </p:sp>
          <p:sp>
            <p:nvSpPr>
              <p:cNvPr id="135" name="TextBox 134"/>
              <p:cNvSpPr txBox="1"/>
              <p:nvPr/>
            </p:nvSpPr>
            <p:spPr>
              <a:xfrm flipH="1">
                <a:off x="4148082" y="1635810"/>
                <a:ext cx="229951" cy="364865"/>
              </a:xfrm>
              <a:prstGeom prst="rect">
                <a:avLst/>
              </a:prstGeom>
              <a:noFill/>
              <a:ln w="6350" cmpd="sng">
                <a:noFill/>
              </a:ln>
            </p:spPr>
            <p:txBody>
              <a:bodyPr wrap="square" rtlCol="0">
                <a:spAutoFit/>
              </a:bodyPr>
              <a:lstStyle/>
              <a:p>
                <a:r>
                  <a:rPr lang="en-US" sz="900" dirty="0" smtClean="0"/>
                  <a:t>H</a:t>
                </a:r>
                <a:endParaRPr lang="en-US" sz="900" dirty="0"/>
              </a:p>
            </p:txBody>
          </p:sp>
        </p:grpSp>
        <p:cxnSp>
          <p:nvCxnSpPr>
            <p:cNvPr id="62" name="Straight Arrow Connector 61"/>
            <p:cNvCxnSpPr>
              <a:stCxn id="166" idx="4"/>
              <a:endCxn id="137" idx="0"/>
            </p:cNvCxnSpPr>
            <p:nvPr/>
          </p:nvCxnSpPr>
          <p:spPr>
            <a:xfrm>
              <a:off x="6642253" y="4066674"/>
              <a:ext cx="138237" cy="116103"/>
            </a:xfrm>
            <a:prstGeom prst="straightConnector1">
              <a:avLst/>
            </a:prstGeom>
            <a:ln w="6350" cmpd="sng">
              <a:solidFill>
                <a:srgbClr val="000000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Arrow Connector 62"/>
            <p:cNvCxnSpPr>
              <a:stCxn id="150" idx="4"/>
              <a:endCxn id="136" idx="7"/>
            </p:cNvCxnSpPr>
            <p:nvPr/>
          </p:nvCxnSpPr>
          <p:spPr>
            <a:xfrm flipH="1">
              <a:off x="6900081" y="3646839"/>
              <a:ext cx="112413" cy="551449"/>
            </a:xfrm>
            <a:prstGeom prst="straightConnector1">
              <a:avLst/>
            </a:prstGeom>
            <a:ln w="6350" cmpd="sng">
              <a:solidFill>
                <a:srgbClr val="000000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Arrow Connector 63"/>
            <p:cNvCxnSpPr>
              <a:stCxn id="140" idx="4"/>
              <a:endCxn id="134" idx="0"/>
            </p:cNvCxnSpPr>
            <p:nvPr/>
          </p:nvCxnSpPr>
          <p:spPr>
            <a:xfrm flipH="1">
              <a:off x="7321787" y="4423764"/>
              <a:ext cx="1447" cy="105223"/>
            </a:xfrm>
            <a:prstGeom prst="straightConnector1">
              <a:avLst/>
            </a:prstGeom>
            <a:ln w="6350" cmpd="sng">
              <a:solidFill>
                <a:srgbClr val="000000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Arrow Connector 64"/>
            <p:cNvCxnSpPr>
              <a:stCxn id="136" idx="5"/>
              <a:endCxn id="143" idx="0"/>
            </p:cNvCxnSpPr>
            <p:nvPr/>
          </p:nvCxnSpPr>
          <p:spPr>
            <a:xfrm>
              <a:off x="6900081" y="4417531"/>
              <a:ext cx="39914" cy="133804"/>
            </a:xfrm>
            <a:prstGeom prst="straightConnector1">
              <a:avLst/>
            </a:prstGeom>
            <a:ln w="6350" cmpd="sng">
              <a:solidFill>
                <a:srgbClr val="000000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66" name="Group 65"/>
            <p:cNvGrpSpPr/>
            <p:nvPr/>
          </p:nvGrpSpPr>
          <p:grpSpPr>
            <a:xfrm>
              <a:off x="6587089" y="4903993"/>
              <a:ext cx="312992" cy="336748"/>
              <a:chOff x="4095928" y="1618924"/>
              <a:chExt cx="385121" cy="400411"/>
            </a:xfrm>
          </p:grpSpPr>
          <p:sp>
            <p:nvSpPr>
              <p:cNvPr id="132" name="Oval 131"/>
              <p:cNvSpPr/>
              <p:nvPr/>
            </p:nvSpPr>
            <p:spPr>
              <a:xfrm>
                <a:off x="4098698" y="1618924"/>
                <a:ext cx="382351" cy="368673"/>
              </a:xfrm>
              <a:prstGeom prst="ellipse">
                <a:avLst/>
              </a:prstGeom>
              <a:solidFill>
                <a:srgbClr val="EEECE1"/>
              </a:solidFill>
              <a:ln w="6350" cmpd="sng">
                <a:solidFill>
                  <a:srgbClr val="000000"/>
                </a:solidFill>
                <a:headEnd type="none"/>
                <a:tailEnd type="none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 sz="900"/>
              </a:p>
            </p:txBody>
          </p:sp>
          <p:sp>
            <p:nvSpPr>
              <p:cNvPr id="133" name="TextBox 132"/>
              <p:cNvSpPr txBox="1"/>
              <p:nvPr/>
            </p:nvSpPr>
            <p:spPr>
              <a:xfrm flipH="1">
                <a:off x="4095928" y="1654470"/>
                <a:ext cx="363952" cy="364865"/>
              </a:xfrm>
              <a:prstGeom prst="rect">
                <a:avLst/>
              </a:prstGeom>
              <a:noFill/>
              <a:ln w="6350" cmpd="sng">
                <a:noFill/>
              </a:ln>
            </p:spPr>
            <p:txBody>
              <a:bodyPr wrap="square" rtlCol="0">
                <a:spAutoFit/>
              </a:bodyPr>
              <a:lstStyle/>
              <a:p>
                <a:r>
                  <a:rPr lang="en-US" sz="900" dirty="0" smtClean="0"/>
                  <a:t>C</a:t>
                </a:r>
                <a:endParaRPr lang="en-US" sz="900" dirty="0"/>
              </a:p>
            </p:txBody>
          </p:sp>
        </p:grpSp>
        <p:cxnSp>
          <p:nvCxnSpPr>
            <p:cNvPr id="67" name="Straight Arrow Connector 66"/>
            <p:cNvCxnSpPr>
              <a:stCxn id="136" idx="3"/>
              <a:endCxn id="132" idx="0"/>
            </p:cNvCxnSpPr>
            <p:nvPr/>
          </p:nvCxnSpPr>
          <p:spPr>
            <a:xfrm>
              <a:off x="6680355" y="4417530"/>
              <a:ext cx="64357" cy="486462"/>
            </a:xfrm>
            <a:prstGeom prst="straightConnector1">
              <a:avLst/>
            </a:prstGeom>
            <a:ln w="6350" cmpd="sng">
              <a:solidFill>
                <a:srgbClr val="000000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Arrow Connector 67"/>
            <p:cNvCxnSpPr>
              <a:stCxn id="142" idx="4"/>
              <a:endCxn id="132" idx="7"/>
            </p:cNvCxnSpPr>
            <p:nvPr/>
          </p:nvCxnSpPr>
          <p:spPr>
            <a:xfrm flipH="1">
              <a:off x="6854575" y="4829388"/>
              <a:ext cx="88290" cy="120012"/>
            </a:xfrm>
            <a:prstGeom prst="straightConnector1">
              <a:avLst/>
            </a:prstGeom>
            <a:ln w="6350" cmpd="sng">
              <a:solidFill>
                <a:srgbClr val="000000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Arrow Connector 68"/>
            <p:cNvCxnSpPr>
              <a:stCxn id="132" idx="4"/>
              <a:endCxn id="139" idx="0"/>
            </p:cNvCxnSpPr>
            <p:nvPr/>
          </p:nvCxnSpPr>
          <p:spPr>
            <a:xfrm flipH="1">
              <a:off x="6625215" y="5214048"/>
              <a:ext cx="119496" cy="122497"/>
            </a:xfrm>
            <a:prstGeom prst="straightConnector1">
              <a:avLst/>
            </a:prstGeom>
            <a:ln w="6350" cmpd="sng">
              <a:solidFill>
                <a:srgbClr val="000000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Arrow Connector 69"/>
            <p:cNvCxnSpPr>
              <a:stCxn id="132" idx="5"/>
              <a:endCxn id="173" idx="0"/>
            </p:cNvCxnSpPr>
            <p:nvPr/>
          </p:nvCxnSpPr>
          <p:spPr>
            <a:xfrm>
              <a:off x="6854574" y="5168641"/>
              <a:ext cx="130751" cy="164254"/>
            </a:xfrm>
            <a:prstGeom prst="straightConnector1">
              <a:avLst/>
            </a:prstGeom>
            <a:ln w="6350" cmpd="sng">
              <a:solidFill>
                <a:srgbClr val="000000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traight Connector 70"/>
            <p:cNvCxnSpPr/>
            <p:nvPr/>
          </p:nvCxnSpPr>
          <p:spPr>
            <a:xfrm flipV="1">
              <a:off x="6293738" y="1660809"/>
              <a:ext cx="1271224" cy="0"/>
            </a:xfrm>
            <a:prstGeom prst="line">
              <a:avLst/>
            </a:prstGeom>
            <a:ln w="3175" cmpd="sng">
              <a:solidFill>
                <a:srgbClr val="008000"/>
              </a:solidFill>
              <a:prstDash val="sysDash"/>
              <a:headEnd type="none"/>
              <a:tailEnd type="non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Connector 71"/>
            <p:cNvCxnSpPr/>
            <p:nvPr/>
          </p:nvCxnSpPr>
          <p:spPr>
            <a:xfrm flipV="1">
              <a:off x="6289062" y="1979266"/>
              <a:ext cx="1271224" cy="0"/>
            </a:xfrm>
            <a:prstGeom prst="line">
              <a:avLst/>
            </a:prstGeom>
            <a:ln w="3175" cmpd="sng">
              <a:solidFill>
                <a:srgbClr val="008000"/>
              </a:solidFill>
              <a:prstDash val="sysDash"/>
              <a:headEnd type="none"/>
              <a:tailEnd type="non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Connector 72"/>
            <p:cNvCxnSpPr/>
            <p:nvPr/>
          </p:nvCxnSpPr>
          <p:spPr>
            <a:xfrm flipV="1">
              <a:off x="6295755" y="2306549"/>
              <a:ext cx="1271224" cy="0"/>
            </a:xfrm>
            <a:prstGeom prst="line">
              <a:avLst/>
            </a:prstGeom>
            <a:ln w="3175" cmpd="sng">
              <a:solidFill>
                <a:srgbClr val="008000"/>
              </a:solidFill>
              <a:prstDash val="sysDash"/>
              <a:headEnd type="none"/>
              <a:tailEnd type="non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Connector 73"/>
            <p:cNvCxnSpPr/>
            <p:nvPr/>
          </p:nvCxnSpPr>
          <p:spPr>
            <a:xfrm flipV="1">
              <a:off x="6302451" y="2599228"/>
              <a:ext cx="1271224" cy="0"/>
            </a:xfrm>
            <a:prstGeom prst="line">
              <a:avLst/>
            </a:prstGeom>
            <a:ln w="3175" cmpd="sng">
              <a:solidFill>
                <a:srgbClr val="008000"/>
              </a:solidFill>
              <a:prstDash val="sysDash"/>
              <a:headEnd type="none"/>
              <a:tailEnd type="non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Straight Connector 74"/>
            <p:cNvCxnSpPr/>
            <p:nvPr/>
          </p:nvCxnSpPr>
          <p:spPr>
            <a:xfrm flipV="1">
              <a:off x="6293249" y="2915943"/>
              <a:ext cx="1271224" cy="0"/>
            </a:xfrm>
            <a:prstGeom prst="line">
              <a:avLst/>
            </a:prstGeom>
            <a:ln w="3175" cmpd="sng">
              <a:solidFill>
                <a:srgbClr val="008000"/>
              </a:solidFill>
              <a:prstDash val="sysDash"/>
              <a:headEnd type="none"/>
              <a:tailEnd type="non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Connector 75"/>
            <p:cNvCxnSpPr/>
            <p:nvPr/>
          </p:nvCxnSpPr>
          <p:spPr>
            <a:xfrm flipV="1">
              <a:off x="6285438" y="3251627"/>
              <a:ext cx="1271224" cy="0"/>
            </a:xfrm>
            <a:prstGeom prst="line">
              <a:avLst/>
            </a:prstGeom>
            <a:ln w="3175" cmpd="sng">
              <a:solidFill>
                <a:srgbClr val="008000"/>
              </a:solidFill>
              <a:prstDash val="sysDash"/>
              <a:headEnd type="none"/>
              <a:tailEnd type="non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Straight Connector 76"/>
            <p:cNvCxnSpPr/>
            <p:nvPr/>
          </p:nvCxnSpPr>
          <p:spPr>
            <a:xfrm flipV="1">
              <a:off x="6270292" y="3673659"/>
              <a:ext cx="1271224" cy="0"/>
            </a:xfrm>
            <a:prstGeom prst="line">
              <a:avLst/>
            </a:prstGeom>
            <a:ln w="3175" cmpd="sng">
              <a:solidFill>
                <a:srgbClr val="008000"/>
              </a:solidFill>
              <a:prstDash val="sysDash"/>
              <a:headEnd type="none"/>
              <a:tailEnd type="non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Straight Connector 77"/>
            <p:cNvCxnSpPr/>
            <p:nvPr/>
          </p:nvCxnSpPr>
          <p:spPr>
            <a:xfrm flipV="1">
              <a:off x="6275431" y="4091889"/>
              <a:ext cx="1271224" cy="0"/>
            </a:xfrm>
            <a:prstGeom prst="line">
              <a:avLst/>
            </a:prstGeom>
            <a:ln w="3175" cmpd="sng">
              <a:solidFill>
                <a:srgbClr val="008000"/>
              </a:solidFill>
              <a:prstDash val="sysDash"/>
              <a:headEnd type="none"/>
              <a:tailEnd type="non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Connector 78"/>
            <p:cNvCxnSpPr/>
            <p:nvPr/>
          </p:nvCxnSpPr>
          <p:spPr>
            <a:xfrm flipV="1">
              <a:off x="6257542" y="4543189"/>
              <a:ext cx="1271224" cy="0"/>
            </a:xfrm>
            <a:prstGeom prst="line">
              <a:avLst/>
            </a:prstGeom>
            <a:ln w="3175" cmpd="sng">
              <a:solidFill>
                <a:srgbClr val="008000"/>
              </a:solidFill>
              <a:prstDash val="sysDash"/>
              <a:headEnd type="none"/>
              <a:tailEnd type="non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Straight Connector 79"/>
            <p:cNvCxnSpPr/>
            <p:nvPr/>
          </p:nvCxnSpPr>
          <p:spPr>
            <a:xfrm flipV="1">
              <a:off x="6305853" y="4854366"/>
              <a:ext cx="1271224" cy="0"/>
            </a:xfrm>
            <a:prstGeom prst="line">
              <a:avLst/>
            </a:prstGeom>
            <a:ln w="3175" cmpd="sng">
              <a:solidFill>
                <a:srgbClr val="008000"/>
              </a:solidFill>
              <a:prstDash val="sysDash"/>
              <a:headEnd type="none"/>
              <a:tailEnd type="non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Straight Connector 80"/>
            <p:cNvCxnSpPr/>
            <p:nvPr/>
          </p:nvCxnSpPr>
          <p:spPr>
            <a:xfrm flipV="1">
              <a:off x="6285438" y="5239417"/>
              <a:ext cx="1271224" cy="0"/>
            </a:xfrm>
            <a:prstGeom prst="line">
              <a:avLst/>
            </a:prstGeom>
            <a:ln w="3175" cmpd="sng">
              <a:solidFill>
                <a:srgbClr val="008000"/>
              </a:solidFill>
              <a:prstDash val="sysDash"/>
              <a:headEnd type="none"/>
              <a:tailEnd type="non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1"/>
            <p:cNvCxnSpPr/>
            <p:nvPr/>
          </p:nvCxnSpPr>
          <p:spPr>
            <a:xfrm flipV="1">
              <a:off x="6295755" y="5619456"/>
              <a:ext cx="1271224" cy="0"/>
            </a:xfrm>
            <a:prstGeom prst="line">
              <a:avLst/>
            </a:prstGeom>
            <a:ln w="3175" cmpd="sng">
              <a:solidFill>
                <a:srgbClr val="008000"/>
              </a:solidFill>
              <a:prstDash val="sysDash"/>
              <a:headEnd type="none"/>
              <a:tailEnd type="non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83" name="TextBox 82"/>
            <p:cNvSpPr txBox="1"/>
            <p:nvPr/>
          </p:nvSpPr>
          <p:spPr>
            <a:xfrm>
              <a:off x="6157179" y="973277"/>
              <a:ext cx="155371" cy="3068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900" dirty="0" smtClean="0">
                  <a:solidFill>
                    <a:srgbClr val="008000"/>
                  </a:solidFill>
                </a:rPr>
                <a:t>1</a:t>
              </a:r>
              <a:endParaRPr lang="en-US" sz="900" dirty="0">
                <a:solidFill>
                  <a:srgbClr val="008000"/>
                </a:solidFill>
              </a:endParaRPr>
            </a:p>
          </p:txBody>
        </p:sp>
        <p:sp>
          <p:nvSpPr>
            <p:cNvPr id="84" name="TextBox 83"/>
            <p:cNvSpPr txBox="1"/>
            <p:nvPr/>
          </p:nvSpPr>
          <p:spPr>
            <a:xfrm>
              <a:off x="6149896" y="1318612"/>
              <a:ext cx="155371" cy="3068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900" dirty="0" smtClean="0">
                  <a:solidFill>
                    <a:srgbClr val="008000"/>
                  </a:solidFill>
                </a:rPr>
                <a:t>2</a:t>
              </a:r>
              <a:endParaRPr lang="en-US" sz="900" dirty="0">
                <a:solidFill>
                  <a:srgbClr val="008000"/>
                </a:solidFill>
              </a:endParaRPr>
            </a:p>
          </p:txBody>
        </p:sp>
        <p:sp>
          <p:nvSpPr>
            <p:cNvPr id="85" name="TextBox 84"/>
            <p:cNvSpPr txBox="1"/>
            <p:nvPr/>
          </p:nvSpPr>
          <p:spPr>
            <a:xfrm>
              <a:off x="6140014" y="1667617"/>
              <a:ext cx="155371" cy="3068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900" dirty="0" smtClean="0">
                  <a:solidFill>
                    <a:srgbClr val="008000"/>
                  </a:solidFill>
                </a:rPr>
                <a:t>3</a:t>
              </a:r>
              <a:endParaRPr lang="en-US" sz="900" dirty="0">
                <a:solidFill>
                  <a:srgbClr val="008000"/>
                </a:solidFill>
              </a:endParaRPr>
            </a:p>
          </p:txBody>
        </p:sp>
        <p:sp>
          <p:nvSpPr>
            <p:cNvPr id="86" name="TextBox 85"/>
            <p:cNvSpPr txBox="1"/>
            <p:nvPr/>
          </p:nvSpPr>
          <p:spPr>
            <a:xfrm>
              <a:off x="6146739" y="1973775"/>
              <a:ext cx="155371" cy="3068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900" dirty="0" smtClean="0">
                  <a:solidFill>
                    <a:srgbClr val="008000"/>
                  </a:solidFill>
                </a:rPr>
                <a:t>4</a:t>
              </a:r>
              <a:endParaRPr lang="en-US" sz="900" dirty="0">
                <a:solidFill>
                  <a:srgbClr val="008000"/>
                </a:solidFill>
              </a:endParaRPr>
            </a:p>
          </p:txBody>
        </p:sp>
        <p:sp>
          <p:nvSpPr>
            <p:cNvPr id="87" name="TextBox 86"/>
            <p:cNvSpPr txBox="1"/>
            <p:nvPr/>
          </p:nvSpPr>
          <p:spPr>
            <a:xfrm>
              <a:off x="6151020" y="2282728"/>
              <a:ext cx="155371" cy="3068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900" dirty="0">
                  <a:solidFill>
                    <a:srgbClr val="008000"/>
                  </a:solidFill>
                </a:rPr>
                <a:t>5</a:t>
              </a:r>
            </a:p>
          </p:txBody>
        </p:sp>
        <p:sp>
          <p:nvSpPr>
            <p:cNvPr id="88" name="TextBox 87"/>
            <p:cNvSpPr txBox="1"/>
            <p:nvPr/>
          </p:nvSpPr>
          <p:spPr>
            <a:xfrm>
              <a:off x="6143738" y="2637327"/>
              <a:ext cx="155371" cy="3068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900" dirty="0" smtClean="0">
                  <a:solidFill>
                    <a:srgbClr val="008000"/>
                  </a:solidFill>
                </a:rPr>
                <a:t>6</a:t>
              </a:r>
              <a:endParaRPr lang="en-US" sz="900" dirty="0">
                <a:solidFill>
                  <a:srgbClr val="008000"/>
                </a:solidFill>
              </a:endParaRPr>
            </a:p>
          </p:txBody>
        </p:sp>
        <p:sp>
          <p:nvSpPr>
            <p:cNvPr id="89" name="TextBox 88"/>
            <p:cNvSpPr txBox="1"/>
            <p:nvPr/>
          </p:nvSpPr>
          <p:spPr>
            <a:xfrm>
              <a:off x="6150911" y="2965848"/>
              <a:ext cx="155371" cy="3068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900" dirty="0" smtClean="0">
                  <a:solidFill>
                    <a:srgbClr val="008000"/>
                  </a:solidFill>
                </a:rPr>
                <a:t>7</a:t>
              </a:r>
              <a:endParaRPr lang="en-US" sz="900" dirty="0">
                <a:solidFill>
                  <a:srgbClr val="008000"/>
                </a:solidFill>
              </a:endParaRPr>
            </a:p>
          </p:txBody>
        </p:sp>
        <p:sp>
          <p:nvSpPr>
            <p:cNvPr id="90" name="TextBox 89"/>
            <p:cNvSpPr txBox="1"/>
            <p:nvPr/>
          </p:nvSpPr>
          <p:spPr>
            <a:xfrm>
              <a:off x="6149107" y="3414191"/>
              <a:ext cx="155371" cy="3068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900" dirty="0" smtClean="0">
                  <a:solidFill>
                    <a:srgbClr val="008000"/>
                  </a:solidFill>
                </a:rPr>
                <a:t>8</a:t>
              </a:r>
              <a:endParaRPr lang="en-US" sz="900" dirty="0">
                <a:solidFill>
                  <a:srgbClr val="008000"/>
                </a:solidFill>
              </a:endParaRPr>
            </a:p>
          </p:txBody>
        </p:sp>
        <p:sp>
          <p:nvSpPr>
            <p:cNvPr id="91" name="TextBox 90"/>
            <p:cNvSpPr txBox="1"/>
            <p:nvPr/>
          </p:nvSpPr>
          <p:spPr>
            <a:xfrm>
              <a:off x="6143560" y="3816043"/>
              <a:ext cx="155371" cy="3068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900" dirty="0" smtClean="0">
                  <a:solidFill>
                    <a:srgbClr val="008000"/>
                  </a:solidFill>
                </a:rPr>
                <a:t>9</a:t>
              </a:r>
              <a:endParaRPr lang="en-US" sz="900" dirty="0">
                <a:solidFill>
                  <a:srgbClr val="008000"/>
                </a:solidFill>
              </a:endParaRPr>
            </a:p>
          </p:txBody>
        </p:sp>
        <p:sp>
          <p:nvSpPr>
            <p:cNvPr id="92" name="TextBox 91"/>
            <p:cNvSpPr txBox="1"/>
            <p:nvPr/>
          </p:nvSpPr>
          <p:spPr>
            <a:xfrm>
              <a:off x="6116694" y="4197126"/>
              <a:ext cx="351550" cy="3068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900" dirty="0" smtClean="0">
                  <a:solidFill>
                    <a:srgbClr val="008000"/>
                  </a:solidFill>
                </a:rPr>
                <a:t>10</a:t>
              </a:r>
              <a:endParaRPr lang="en-US" sz="900" dirty="0">
                <a:solidFill>
                  <a:srgbClr val="008000"/>
                </a:solidFill>
              </a:endParaRPr>
            </a:p>
          </p:txBody>
        </p:sp>
        <p:sp>
          <p:nvSpPr>
            <p:cNvPr id="93" name="TextBox 92"/>
            <p:cNvSpPr txBox="1"/>
            <p:nvPr/>
          </p:nvSpPr>
          <p:spPr>
            <a:xfrm>
              <a:off x="6118769" y="4585934"/>
              <a:ext cx="516766" cy="3068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900" dirty="0" smtClean="0">
                  <a:solidFill>
                    <a:srgbClr val="008000"/>
                  </a:solidFill>
                </a:rPr>
                <a:t>11</a:t>
              </a:r>
              <a:endParaRPr lang="en-US" sz="900" dirty="0">
                <a:solidFill>
                  <a:srgbClr val="008000"/>
                </a:solidFill>
              </a:endParaRPr>
            </a:p>
          </p:txBody>
        </p:sp>
        <p:sp>
          <p:nvSpPr>
            <p:cNvPr id="94" name="TextBox 93"/>
            <p:cNvSpPr txBox="1"/>
            <p:nvPr/>
          </p:nvSpPr>
          <p:spPr>
            <a:xfrm>
              <a:off x="6112128" y="4946693"/>
              <a:ext cx="437161" cy="3068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900" dirty="0" smtClean="0">
                  <a:solidFill>
                    <a:srgbClr val="008000"/>
                  </a:solidFill>
                </a:rPr>
                <a:t>12</a:t>
              </a:r>
              <a:endParaRPr lang="en-US" sz="900" dirty="0">
                <a:solidFill>
                  <a:srgbClr val="008000"/>
                </a:solidFill>
              </a:endParaRPr>
            </a:p>
          </p:txBody>
        </p:sp>
        <p:cxnSp>
          <p:nvCxnSpPr>
            <p:cNvPr id="95" name="Straight Connector 94"/>
            <p:cNvCxnSpPr/>
            <p:nvPr/>
          </p:nvCxnSpPr>
          <p:spPr>
            <a:xfrm flipV="1">
              <a:off x="3840795" y="5916513"/>
              <a:ext cx="1564178" cy="0"/>
            </a:xfrm>
            <a:prstGeom prst="line">
              <a:avLst/>
            </a:prstGeom>
            <a:ln w="3175" cmpd="sng">
              <a:solidFill>
                <a:srgbClr val="008000"/>
              </a:solidFill>
              <a:prstDash val="sysDash"/>
              <a:headEnd type="none"/>
              <a:tailEnd type="non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6" name="Straight Connector 95"/>
            <p:cNvCxnSpPr/>
            <p:nvPr/>
          </p:nvCxnSpPr>
          <p:spPr>
            <a:xfrm flipV="1">
              <a:off x="6184857" y="1279820"/>
              <a:ext cx="1564178" cy="0"/>
            </a:xfrm>
            <a:prstGeom prst="line">
              <a:avLst/>
            </a:prstGeom>
            <a:ln w="3175" cmpd="sng">
              <a:solidFill>
                <a:srgbClr val="008000"/>
              </a:solidFill>
              <a:prstDash val="sysDash"/>
              <a:headEnd type="none"/>
              <a:tailEnd type="non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97" name="Group 96"/>
            <p:cNvGrpSpPr/>
            <p:nvPr/>
          </p:nvGrpSpPr>
          <p:grpSpPr>
            <a:xfrm>
              <a:off x="6726965" y="1300023"/>
              <a:ext cx="310741" cy="321055"/>
              <a:chOff x="4098698" y="1618924"/>
              <a:chExt cx="382351" cy="381751"/>
            </a:xfrm>
          </p:grpSpPr>
          <p:sp>
            <p:nvSpPr>
              <p:cNvPr id="130" name="Oval 129"/>
              <p:cNvSpPr/>
              <p:nvPr/>
            </p:nvSpPr>
            <p:spPr>
              <a:xfrm>
                <a:off x="4098698" y="1618924"/>
                <a:ext cx="382351" cy="368673"/>
              </a:xfrm>
              <a:prstGeom prst="ellipse">
                <a:avLst/>
              </a:prstGeom>
              <a:ln w="6350" cmpd="sng">
                <a:solidFill>
                  <a:srgbClr val="000000"/>
                </a:solidFill>
                <a:headEnd type="none"/>
                <a:tailEnd type="none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 sz="900"/>
              </a:p>
            </p:txBody>
          </p:sp>
          <p:sp>
            <p:nvSpPr>
              <p:cNvPr id="131" name="TextBox 130"/>
              <p:cNvSpPr txBox="1"/>
              <p:nvPr/>
            </p:nvSpPr>
            <p:spPr>
              <a:xfrm flipH="1">
                <a:off x="4148082" y="1635810"/>
                <a:ext cx="229951" cy="364865"/>
              </a:xfrm>
              <a:prstGeom prst="rect">
                <a:avLst/>
              </a:prstGeom>
              <a:noFill/>
              <a:ln w="6350" cmpd="sng">
                <a:noFill/>
              </a:ln>
            </p:spPr>
            <p:txBody>
              <a:bodyPr wrap="square" rtlCol="0">
                <a:spAutoFit/>
              </a:bodyPr>
              <a:lstStyle/>
              <a:p>
                <a:r>
                  <a:rPr lang="en-US" sz="900" dirty="0" smtClean="0"/>
                  <a:t>X</a:t>
                </a:r>
                <a:endParaRPr lang="en-US" sz="900" dirty="0"/>
              </a:p>
            </p:txBody>
          </p:sp>
        </p:grpSp>
        <p:grpSp>
          <p:nvGrpSpPr>
            <p:cNvPr id="98" name="Group 97"/>
            <p:cNvGrpSpPr/>
            <p:nvPr/>
          </p:nvGrpSpPr>
          <p:grpSpPr>
            <a:xfrm>
              <a:off x="7174959" y="876415"/>
              <a:ext cx="355209" cy="306853"/>
              <a:chOff x="4070734" y="1563080"/>
              <a:chExt cx="466319" cy="434404"/>
            </a:xfrm>
          </p:grpSpPr>
          <p:sp>
            <p:nvSpPr>
              <p:cNvPr id="128" name="Oval 127"/>
              <p:cNvSpPr/>
              <p:nvPr/>
            </p:nvSpPr>
            <p:spPr>
              <a:xfrm>
                <a:off x="4098698" y="1618924"/>
                <a:ext cx="382351" cy="368673"/>
              </a:xfrm>
              <a:prstGeom prst="ellipse">
                <a:avLst/>
              </a:prstGeom>
              <a:ln w="6350" cmpd="sng">
                <a:solidFill>
                  <a:srgbClr val="000000"/>
                </a:solidFill>
                <a:headEnd type="none"/>
                <a:tailEnd type="none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 sz="900"/>
              </a:p>
            </p:txBody>
          </p:sp>
          <p:sp>
            <p:nvSpPr>
              <p:cNvPr id="129" name="TextBox 128"/>
              <p:cNvSpPr txBox="1"/>
              <p:nvPr/>
            </p:nvSpPr>
            <p:spPr>
              <a:xfrm flipH="1">
                <a:off x="4070734" y="1563080"/>
                <a:ext cx="466319" cy="434404"/>
              </a:xfrm>
              <a:prstGeom prst="rect">
                <a:avLst/>
              </a:prstGeom>
              <a:noFill/>
              <a:ln w="6350" cmpd="sng">
                <a:noFill/>
              </a:ln>
            </p:spPr>
            <p:txBody>
              <a:bodyPr wrap="square" rtlCol="0">
                <a:spAutoFit/>
              </a:bodyPr>
              <a:lstStyle/>
              <a:p>
                <a:r>
                  <a:rPr lang="en-US" sz="900" dirty="0" err="1" smtClean="0"/>
                  <a:t>Pz</a:t>
                </a:r>
                <a:endParaRPr lang="en-US" sz="900" dirty="0"/>
              </a:p>
            </p:txBody>
          </p:sp>
        </p:grpSp>
        <p:grpSp>
          <p:nvGrpSpPr>
            <p:cNvPr id="99" name="Group 98"/>
            <p:cNvGrpSpPr/>
            <p:nvPr/>
          </p:nvGrpSpPr>
          <p:grpSpPr>
            <a:xfrm>
              <a:off x="7165567" y="500327"/>
              <a:ext cx="554796" cy="347768"/>
              <a:chOff x="3999067" y="619632"/>
              <a:chExt cx="554796" cy="347768"/>
            </a:xfrm>
          </p:grpSpPr>
          <p:sp>
            <p:nvSpPr>
              <p:cNvPr id="126" name="Oval 125"/>
              <p:cNvSpPr/>
              <p:nvPr/>
            </p:nvSpPr>
            <p:spPr>
              <a:xfrm>
                <a:off x="4028226" y="633595"/>
                <a:ext cx="320040" cy="313808"/>
              </a:xfrm>
              <a:prstGeom prst="ellipse">
                <a:avLst/>
              </a:prstGeom>
              <a:ln w="6350" cmpd="sng">
                <a:solidFill>
                  <a:srgbClr val="000000"/>
                </a:solidFill>
                <a:headEnd type="none"/>
                <a:tailEnd type="none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 sz="1100"/>
              </a:p>
            </p:txBody>
          </p:sp>
          <p:sp>
            <p:nvSpPr>
              <p:cNvPr id="127" name="TextBox 126"/>
              <p:cNvSpPr txBox="1"/>
              <p:nvPr/>
            </p:nvSpPr>
            <p:spPr>
              <a:xfrm flipH="1">
                <a:off x="3999067" y="619632"/>
                <a:ext cx="554796" cy="34776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100" dirty="0" smtClean="0"/>
                  <a:t>s0</a:t>
                </a:r>
                <a:endParaRPr lang="en-US" sz="1100" dirty="0"/>
              </a:p>
            </p:txBody>
          </p:sp>
        </p:grpSp>
        <p:grpSp>
          <p:nvGrpSpPr>
            <p:cNvPr id="100" name="Group 99"/>
            <p:cNvGrpSpPr/>
            <p:nvPr/>
          </p:nvGrpSpPr>
          <p:grpSpPr>
            <a:xfrm>
              <a:off x="6681458" y="490087"/>
              <a:ext cx="485008" cy="347768"/>
              <a:chOff x="4017686" y="619631"/>
              <a:chExt cx="485008" cy="347768"/>
            </a:xfrm>
          </p:grpSpPr>
          <p:sp>
            <p:nvSpPr>
              <p:cNvPr id="124" name="Oval 123"/>
              <p:cNvSpPr/>
              <p:nvPr/>
            </p:nvSpPr>
            <p:spPr>
              <a:xfrm>
                <a:off x="4028226" y="633596"/>
                <a:ext cx="320040" cy="320040"/>
              </a:xfrm>
              <a:prstGeom prst="ellipse">
                <a:avLst/>
              </a:prstGeom>
              <a:ln w="6350" cmpd="sng">
                <a:solidFill>
                  <a:srgbClr val="000000"/>
                </a:solidFill>
                <a:headEnd type="none"/>
                <a:tailEnd type="none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 sz="1100"/>
              </a:p>
            </p:txBody>
          </p:sp>
          <p:sp>
            <p:nvSpPr>
              <p:cNvPr id="125" name="TextBox 124"/>
              <p:cNvSpPr txBox="1"/>
              <p:nvPr/>
            </p:nvSpPr>
            <p:spPr>
              <a:xfrm flipH="1">
                <a:off x="4017686" y="619631"/>
                <a:ext cx="485008" cy="34776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100" dirty="0" smtClean="0"/>
                  <a:t>s1</a:t>
                </a:r>
                <a:endParaRPr lang="en-US" sz="1100" dirty="0"/>
              </a:p>
            </p:txBody>
          </p:sp>
        </p:grpSp>
        <p:grpSp>
          <p:nvGrpSpPr>
            <p:cNvPr id="101" name="Group 100"/>
            <p:cNvGrpSpPr/>
            <p:nvPr/>
          </p:nvGrpSpPr>
          <p:grpSpPr>
            <a:xfrm>
              <a:off x="6207083" y="486741"/>
              <a:ext cx="484594" cy="347769"/>
              <a:chOff x="4006060" y="612648"/>
              <a:chExt cx="484594" cy="347769"/>
            </a:xfrm>
          </p:grpSpPr>
          <p:sp>
            <p:nvSpPr>
              <p:cNvPr id="122" name="Oval 121"/>
              <p:cNvSpPr/>
              <p:nvPr/>
            </p:nvSpPr>
            <p:spPr>
              <a:xfrm>
                <a:off x="4028226" y="633596"/>
                <a:ext cx="320040" cy="320040"/>
              </a:xfrm>
              <a:prstGeom prst="ellipse">
                <a:avLst/>
              </a:prstGeom>
              <a:ln w="6350" cmpd="sng">
                <a:solidFill>
                  <a:srgbClr val="000000"/>
                </a:solidFill>
                <a:headEnd type="none"/>
                <a:tailEnd type="none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 sz="1100"/>
              </a:p>
            </p:txBody>
          </p:sp>
          <p:sp>
            <p:nvSpPr>
              <p:cNvPr id="123" name="TextBox 122"/>
              <p:cNvSpPr txBox="1"/>
              <p:nvPr/>
            </p:nvSpPr>
            <p:spPr>
              <a:xfrm flipH="1">
                <a:off x="4006060" y="612648"/>
                <a:ext cx="484594" cy="34776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100" dirty="0" smtClean="0"/>
                  <a:t>a0</a:t>
                </a:r>
                <a:endParaRPr lang="en-US" sz="1100" dirty="0"/>
              </a:p>
            </p:txBody>
          </p:sp>
        </p:grpSp>
        <p:cxnSp>
          <p:nvCxnSpPr>
            <p:cNvPr id="102" name="Straight Arrow Connector 101"/>
            <p:cNvCxnSpPr>
              <a:endCxn id="130" idx="0"/>
            </p:cNvCxnSpPr>
            <p:nvPr/>
          </p:nvCxnSpPr>
          <p:spPr>
            <a:xfrm>
              <a:off x="6848007" y="1159023"/>
              <a:ext cx="34329" cy="140999"/>
            </a:xfrm>
            <a:prstGeom prst="straightConnector1">
              <a:avLst/>
            </a:prstGeom>
            <a:ln w="6350" cmpd="sng">
              <a:solidFill>
                <a:srgbClr val="000000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3" name="Straight Arrow Connector 102"/>
            <p:cNvCxnSpPr>
              <a:stCxn id="124" idx="4"/>
            </p:cNvCxnSpPr>
            <p:nvPr/>
          </p:nvCxnSpPr>
          <p:spPr>
            <a:xfrm>
              <a:off x="6852018" y="824092"/>
              <a:ext cx="12835" cy="99683"/>
            </a:xfrm>
            <a:prstGeom prst="straightConnector1">
              <a:avLst/>
            </a:prstGeom>
            <a:ln w="6350" cmpd="sng">
              <a:solidFill>
                <a:srgbClr val="000000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4" name="Straight Arrow Connector 103"/>
            <p:cNvCxnSpPr>
              <a:stCxn id="126" idx="4"/>
              <a:endCxn id="129" idx="0"/>
            </p:cNvCxnSpPr>
            <p:nvPr/>
          </p:nvCxnSpPr>
          <p:spPr>
            <a:xfrm flipH="1">
              <a:off x="7352563" y="828098"/>
              <a:ext cx="2184" cy="48317"/>
            </a:xfrm>
            <a:prstGeom prst="straightConnector1">
              <a:avLst/>
            </a:prstGeom>
            <a:ln w="6350" cmpd="sng">
              <a:solidFill>
                <a:srgbClr val="000000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5" name="Straight Connector 104"/>
            <p:cNvCxnSpPr/>
            <p:nvPr/>
          </p:nvCxnSpPr>
          <p:spPr>
            <a:xfrm flipV="1">
              <a:off x="6171895" y="875098"/>
              <a:ext cx="1564178" cy="0"/>
            </a:xfrm>
            <a:prstGeom prst="line">
              <a:avLst/>
            </a:prstGeom>
            <a:ln w="3175" cmpd="sng">
              <a:solidFill>
                <a:srgbClr val="008000"/>
              </a:solidFill>
              <a:prstDash val="sysDash"/>
              <a:headEnd type="none"/>
              <a:tailEnd type="non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06" name="Group 105"/>
            <p:cNvGrpSpPr/>
            <p:nvPr/>
          </p:nvGrpSpPr>
          <p:grpSpPr>
            <a:xfrm>
              <a:off x="6887099" y="5754044"/>
              <a:ext cx="331159" cy="347767"/>
              <a:chOff x="4089637" y="681551"/>
              <a:chExt cx="331159" cy="347767"/>
            </a:xfrm>
          </p:grpSpPr>
          <p:sp>
            <p:nvSpPr>
              <p:cNvPr id="120" name="Oval 119"/>
              <p:cNvSpPr/>
              <p:nvPr/>
            </p:nvSpPr>
            <p:spPr>
              <a:xfrm>
                <a:off x="4089637" y="685274"/>
                <a:ext cx="320040" cy="320038"/>
              </a:xfrm>
              <a:prstGeom prst="ellipse">
                <a:avLst/>
              </a:prstGeom>
              <a:ln w="6350" cmpd="sng">
                <a:solidFill>
                  <a:srgbClr val="000000"/>
                </a:solidFill>
                <a:headEnd type="none"/>
                <a:tailEnd type="none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 sz="1100"/>
              </a:p>
            </p:txBody>
          </p:sp>
          <p:sp>
            <p:nvSpPr>
              <p:cNvPr id="121" name="TextBox 120"/>
              <p:cNvSpPr txBox="1"/>
              <p:nvPr/>
            </p:nvSpPr>
            <p:spPr>
              <a:xfrm flipH="1">
                <a:off x="4090364" y="681551"/>
                <a:ext cx="330432" cy="34776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100" dirty="0" smtClean="0"/>
                  <a:t>X</a:t>
                </a:r>
                <a:endParaRPr lang="en-US" sz="1100" dirty="0"/>
              </a:p>
            </p:txBody>
          </p:sp>
        </p:grpSp>
        <p:cxnSp>
          <p:nvCxnSpPr>
            <p:cNvPr id="107" name="Straight Arrow Connector 106"/>
            <p:cNvCxnSpPr>
              <a:endCxn id="121" idx="0"/>
            </p:cNvCxnSpPr>
            <p:nvPr/>
          </p:nvCxnSpPr>
          <p:spPr>
            <a:xfrm>
              <a:off x="7018464" y="5619961"/>
              <a:ext cx="34577" cy="134084"/>
            </a:xfrm>
            <a:prstGeom prst="straightConnector1">
              <a:avLst/>
            </a:prstGeom>
            <a:ln w="6350" cmpd="sng">
              <a:solidFill>
                <a:srgbClr val="000000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8" name="TextBox 107"/>
            <p:cNvSpPr txBox="1"/>
            <p:nvPr/>
          </p:nvSpPr>
          <p:spPr>
            <a:xfrm>
              <a:off x="6111113" y="5292350"/>
              <a:ext cx="492927" cy="3068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900" dirty="0" smtClean="0">
                  <a:solidFill>
                    <a:srgbClr val="008000"/>
                  </a:solidFill>
                </a:rPr>
                <a:t>13</a:t>
              </a:r>
              <a:endParaRPr lang="en-US" sz="900" dirty="0">
                <a:solidFill>
                  <a:srgbClr val="008000"/>
                </a:solidFill>
              </a:endParaRPr>
            </a:p>
          </p:txBody>
        </p:sp>
        <p:sp>
          <p:nvSpPr>
            <p:cNvPr id="109" name="TextBox 108"/>
            <p:cNvSpPr txBox="1"/>
            <p:nvPr/>
          </p:nvSpPr>
          <p:spPr>
            <a:xfrm>
              <a:off x="6112218" y="5702792"/>
              <a:ext cx="437069" cy="3068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900" dirty="0" smtClean="0">
                  <a:solidFill>
                    <a:srgbClr val="008000"/>
                  </a:solidFill>
                </a:rPr>
                <a:t>14</a:t>
              </a:r>
              <a:endParaRPr lang="en-US" sz="900" dirty="0">
                <a:solidFill>
                  <a:srgbClr val="008000"/>
                </a:solidFill>
              </a:endParaRPr>
            </a:p>
          </p:txBody>
        </p:sp>
        <p:sp>
          <p:nvSpPr>
            <p:cNvPr id="110" name="TextBox 109"/>
            <p:cNvSpPr txBox="1"/>
            <p:nvPr/>
          </p:nvSpPr>
          <p:spPr>
            <a:xfrm>
              <a:off x="4000919" y="1127705"/>
              <a:ext cx="155371" cy="3068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900" dirty="0" smtClean="0">
                  <a:solidFill>
                    <a:srgbClr val="008000"/>
                  </a:solidFill>
                </a:rPr>
                <a:t>1</a:t>
              </a:r>
              <a:endParaRPr lang="en-US" sz="900" dirty="0">
                <a:solidFill>
                  <a:srgbClr val="008000"/>
                </a:solidFill>
              </a:endParaRPr>
            </a:p>
          </p:txBody>
        </p:sp>
        <p:sp>
          <p:nvSpPr>
            <p:cNvPr id="111" name="TextBox 110"/>
            <p:cNvSpPr txBox="1"/>
            <p:nvPr/>
          </p:nvSpPr>
          <p:spPr>
            <a:xfrm>
              <a:off x="3983389" y="1676904"/>
              <a:ext cx="155371" cy="3068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900" dirty="0" smtClean="0">
                  <a:solidFill>
                    <a:srgbClr val="008000"/>
                  </a:solidFill>
                </a:rPr>
                <a:t>2</a:t>
              </a:r>
              <a:endParaRPr lang="en-US" sz="900" dirty="0">
                <a:solidFill>
                  <a:srgbClr val="008000"/>
                </a:solidFill>
              </a:endParaRPr>
            </a:p>
          </p:txBody>
        </p:sp>
        <p:sp>
          <p:nvSpPr>
            <p:cNvPr id="112" name="TextBox 111"/>
            <p:cNvSpPr txBox="1"/>
            <p:nvPr/>
          </p:nvSpPr>
          <p:spPr>
            <a:xfrm>
              <a:off x="3836151" y="2978469"/>
              <a:ext cx="589465" cy="3068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900" dirty="0" smtClean="0">
                  <a:solidFill>
                    <a:srgbClr val="008000"/>
                  </a:solidFill>
                </a:rPr>
                <a:t>3-14</a:t>
              </a:r>
              <a:endParaRPr lang="en-US" sz="900" dirty="0">
                <a:solidFill>
                  <a:srgbClr val="008000"/>
                </a:solidFill>
              </a:endParaRPr>
            </a:p>
          </p:txBody>
        </p:sp>
        <p:sp>
          <p:nvSpPr>
            <p:cNvPr id="113" name="TextBox 112"/>
            <p:cNvSpPr txBox="1"/>
            <p:nvPr/>
          </p:nvSpPr>
          <p:spPr>
            <a:xfrm>
              <a:off x="3923653" y="6081620"/>
              <a:ext cx="439681" cy="3068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900" dirty="0" smtClean="0">
                  <a:solidFill>
                    <a:srgbClr val="008000"/>
                  </a:solidFill>
                </a:rPr>
                <a:t>15</a:t>
              </a:r>
              <a:endParaRPr lang="en-US" sz="900" dirty="0">
                <a:solidFill>
                  <a:srgbClr val="008000"/>
                </a:solidFill>
              </a:endParaRPr>
            </a:p>
          </p:txBody>
        </p:sp>
        <p:sp>
          <p:nvSpPr>
            <p:cNvPr id="114" name="TextBox 113"/>
            <p:cNvSpPr txBox="1"/>
            <p:nvPr/>
          </p:nvSpPr>
          <p:spPr>
            <a:xfrm>
              <a:off x="1847128" y="129016"/>
              <a:ext cx="1759220" cy="306854"/>
            </a:xfrm>
            <a:prstGeom prst="rect">
              <a:avLst/>
            </a:prstGeom>
            <a:noFill/>
            <a:ln>
              <a:solidFill>
                <a:srgbClr val="FF0000"/>
              </a:solidFill>
            </a:ln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70000"/>
                </a:lnSpc>
              </a:pPr>
              <a:r>
                <a:rPr lang="en-US" sz="1200" dirty="0" smtClean="0"/>
                <a:t>Module </a:t>
              </a:r>
              <a:r>
                <a:rPr lang="en-US" sz="1200" i="1" dirty="0" smtClean="0"/>
                <a:t>Toffoli(</a:t>
              </a:r>
              <a:r>
                <a:rPr lang="en-US" sz="1200" i="1" dirty="0" err="1" smtClean="0"/>
                <a:t>a,b,c</a:t>
              </a:r>
              <a:r>
                <a:rPr lang="en-US" sz="1200" i="1" dirty="0" smtClean="0"/>
                <a:t>)</a:t>
              </a:r>
              <a:endParaRPr lang="en-US" sz="1200" i="1" dirty="0"/>
            </a:p>
          </p:txBody>
        </p:sp>
        <p:sp>
          <p:nvSpPr>
            <p:cNvPr id="115" name="TextBox 114"/>
            <p:cNvSpPr txBox="1"/>
            <p:nvPr/>
          </p:nvSpPr>
          <p:spPr>
            <a:xfrm>
              <a:off x="3929852" y="128429"/>
              <a:ext cx="1805958" cy="306854"/>
            </a:xfrm>
            <a:prstGeom prst="rect">
              <a:avLst/>
            </a:prstGeom>
            <a:noFill/>
            <a:ln>
              <a:solidFill>
                <a:srgbClr val="FF0000"/>
              </a:solidFill>
            </a:ln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70000"/>
                </a:lnSpc>
              </a:pPr>
              <a:r>
                <a:rPr lang="en-US" sz="1200" dirty="0" smtClean="0"/>
                <a:t>Modular Analysis</a:t>
              </a:r>
              <a:endParaRPr lang="en-US" sz="1200" dirty="0"/>
            </a:p>
          </p:txBody>
        </p:sp>
        <p:sp>
          <p:nvSpPr>
            <p:cNvPr id="116" name="TextBox 115"/>
            <p:cNvSpPr txBox="1"/>
            <p:nvPr/>
          </p:nvSpPr>
          <p:spPr>
            <a:xfrm>
              <a:off x="5934527" y="117548"/>
              <a:ext cx="1805958" cy="306854"/>
            </a:xfrm>
            <a:prstGeom prst="rect">
              <a:avLst/>
            </a:prstGeom>
            <a:noFill/>
            <a:ln>
              <a:solidFill>
                <a:srgbClr val="FF0000"/>
              </a:solidFill>
            </a:ln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70000"/>
                </a:lnSpc>
              </a:pPr>
              <a:r>
                <a:rPr lang="en-US" sz="1200" dirty="0" smtClean="0"/>
                <a:t>Flattened Analysis</a:t>
              </a:r>
              <a:endParaRPr lang="en-US" sz="1200" dirty="0"/>
            </a:p>
          </p:txBody>
        </p:sp>
        <p:grpSp>
          <p:nvGrpSpPr>
            <p:cNvPr id="117" name="Group 116"/>
            <p:cNvGrpSpPr/>
            <p:nvPr/>
          </p:nvGrpSpPr>
          <p:grpSpPr>
            <a:xfrm>
              <a:off x="6656463" y="872081"/>
              <a:ext cx="355209" cy="306854"/>
              <a:chOff x="4032315" y="1561945"/>
              <a:chExt cx="466319" cy="434405"/>
            </a:xfrm>
          </p:grpSpPr>
          <p:sp>
            <p:nvSpPr>
              <p:cNvPr id="118" name="Oval 117"/>
              <p:cNvSpPr/>
              <p:nvPr/>
            </p:nvSpPr>
            <p:spPr>
              <a:xfrm>
                <a:off x="4098698" y="1618924"/>
                <a:ext cx="382351" cy="368673"/>
              </a:xfrm>
              <a:prstGeom prst="ellipse">
                <a:avLst/>
              </a:prstGeom>
              <a:ln w="6350" cmpd="sng">
                <a:solidFill>
                  <a:srgbClr val="000000"/>
                </a:solidFill>
                <a:headEnd type="none"/>
                <a:tailEnd type="none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 sz="900"/>
              </a:p>
            </p:txBody>
          </p:sp>
          <p:sp>
            <p:nvSpPr>
              <p:cNvPr id="119" name="TextBox 118"/>
              <p:cNvSpPr txBox="1"/>
              <p:nvPr/>
            </p:nvSpPr>
            <p:spPr>
              <a:xfrm flipH="1">
                <a:off x="4032315" y="1561945"/>
                <a:ext cx="466319" cy="434405"/>
              </a:xfrm>
              <a:prstGeom prst="rect">
                <a:avLst/>
              </a:prstGeom>
              <a:noFill/>
              <a:ln w="6350" cmpd="sng">
                <a:noFill/>
              </a:ln>
            </p:spPr>
            <p:txBody>
              <a:bodyPr wrap="square" rtlCol="0">
                <a:spAutoFit/>
              </a:bodyPr>
              <a:lstStyle/>
              <a:p>
                <a:r>
                  <a:rPr lang="en-US" sz="900" dirty="0" err="1" smtClean="0"/>
                  <a:t>Pz</a:t>
                </a:r>
                <a:endParaRPr lang="en-US" sz="900" dirty="0"/>
              </a:p>
            </p:txBody>
          </p:sp>
        </p:grpSp>
      </p:grpSp>
      <p:sp>
        <p:nvSpPr>
          <p:cNvPr id="388" name="TextBox 387"/>
          <p:cNvSpPr txBox="1"/>
          <p:nvPr/>
        </p:nvSpPr>
        <p:spPr>
          <a:xfrm rot="18900000">
            <a:off x="5543323" y="5548975"/>
            <a:ext cx="85496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rgbClr val="FF0000"/>
                </a:solidFill>
              </a:rPr>
              <a:t>Faster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389" name="TextBox 388"/>
          <p:cNvSpPr txBox="1"/>
          <p:nvPr/>
        </p:nvSpPr>
        <p:spPr>
          <a:xfrm rot="18900000">
            <a:off x="6997896" y="5262663"/>
            <a:ext cx="120263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rgbClr val="FF0000"/>
                </a:solidFill>
              </a:rPr>
              <a:t>More Accurate</a:t>
            </a:r>
            <a:endParaRPr lang="en-US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92292071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8" grpId="0"/>
      <p:bldP spid="389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Effect of Remodularization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2DF33B-4B92-614B-A726-7E0354E8DDA6}" type="slidenum">
              <a:rPr lang="en-US" smtClean="0"/>
              <a:pPr/>
              <a:t>26</a:t>
            </a:fld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609064" y="1417640"/>
            <a:ext cx="7827069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/>
              <a:buChar char="•"/>
            </a:pPr>
            <a:r>
              <a:rPr lang="en-US" sz="2800" dirty="0" smtClean="0"/>
              <a:t>Based on resource analysis, flatten modules with size less than a threshold</a:t>
            </a:r>
          </a:p>
          <a:p>
            <a:pPr marL="342900" indent="-342900">
              <a:buFont typeface="Arial"/>
              <a:buChar char="•"/>
            </a:pPr>
            <a:r>
              <a:rPr lang="en-US" sz="2800" dirty="0" smtClean="0"/>
              <a:t>Tradeoff between speed of analysis and its accuracy</a:t>
            </a:r>
          </a:p>
          <a:p>
            <a:pPr marL="342900" indent="-342900">
              <a:buFont typeface="Arial"/>
              <a:buChar char="•"/>
            </a:pPr>
            <a:endParaRPr lang="en-US" sz="2800" dirty="0"/>
          </a:p>
        </p:txBody>
      </p:sp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597025" y="3148785"/>
            <a:ext cx="5948363" cy="3024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xmlns="" val="239089723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Extended LLVM’s classical framework for quantum compilation at the logical level</a:t>
            </a:r>
          </a:p>
          <a:p>
            <a:r>
              <a:rPr lang="en-US" dirty="0" smtClean="0"/>
              <a:t>Managed scalability through:</a:t>
            </a:r>
          </a:p>
          <a:p>
            <a:pPr lvl="1"/>
            <a:r>
              <a:rPr lang="en-US" dirty="0"/>
              <a:t>O</a:t>
            </a:r>
            <a:r>
              <a:rPr lang="en-US" dirty="0" smtClean="0"/>
              <a:t>utput format: </a:t>
            </a:r>
          </a:p>
          <a:p>
            <a:pPr lvl="2"/>
            <a:r>
              <a:rPr lang="en-US" dirty="0" smtClean="0"/>
              <a:t>200,000X on average + up to 90% for some benchmarks</a:t>
            </a:r>
            <a:endParaRPr lang="en-US" dirty="0"/>
          </a:p>
          <a:p>
            <a:pPr lvl="1"/>
            <a:r>
              <a:rPr lang="en-US" dirty="0"/>
              <a:t>C</a:t>
            </a:r>
            <a:r>
              <a:rPr lang="en-US" dirty="0" smtClean="0"/>
              <a:t>ode generation approach: </a:t>
            </a:r>
          </a:p>
          <a:p>
            <a:pPr lvl="2"/>
            <a:r>
              <a:rPr lang="en-US" dirty="0"/>
              <a:t>U</a:t>
            </a:r>
            <a:r>
              <a:rPr lang="en-US" dirty="0" smtClean="0"/>
              <a:t>p to %70 for large problems</a:t>
            </a:r>
          </a:p>
          <a:p>
            <a:r>
              <a:rPr lang="en-US" dirty="0" smtClean="0"/>
              <a:t>CTQG: Automatic generation of efficient quantum programs from classical descriptions</a:t>
            </a:r>
          </a:p>
          <a:p>
            <a:r>
              <a:rPr lang="en-US" dirty="0" smtClean="0"/>
              <a:t>Developed a scalable program analysis toolbox</a:t>
            </a:r>
          </a:p>
          <a:p>
            <a:r>
              <a:rPr lang="en-US" dirty="0" smtClean="0"/>
              <a:t>ScaffCC </a:t>
            </a:r>
            <a:r>
              <a:rPr lang="en-US" dirty="0"/>
              <a:t>can be used as </a:t>
            </a:r>
            <a:r>
              <a:rPr lang="en-US" dirty="0" smtClean="0"/>
              <a:t>a future research tool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2DF33B-4B92-614B-A726-7E0354E8DDA6}" type="slidenum">
              <a:rPr lang="en-US" smtClean="0"/>
              <a:pPr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56138501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Compiling Quantum Codes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243840" y="1600206"/>
            <a:ext cx="4257040" cy="4525963"/>
          </a:xfrm>
        </p:spPr>
        <p:txBody>
          <a:bodyPr>
            <a:normAutofit/>
          </a:bodyPr>
          <a:lstStyle/>
          <a:p>
            <a:r>
              <a:rPr lang="en-US" sz="2000" dirty="0" smtClean="0">
                <a:solidFill>
                  <a:srgbClr val="FF0000"/>
                </a:solidFill>
              </a:rPr>
              <a:t>Data types and instructions </a:t>
            </a:r>
            <a:r>
              <a:rPr lang="en-US" sz="2000" dirty="0" smtClean="0"/>
              <a:t>in quantum computers:</a:t>
            </a:r>
          </a:p>
          <a:p>
            <a:pPr lvl="1"/>
            <a:r>
              <a:rPr lang="en-US" sz="1800" dirty="0"/>
              <a:t>Q</a:t>
            </a:r>
            <a:r>
              <a:rPr lang="en-US" sz="1800" dirty="0" smtClean="0"/>
              <a:t>ubits, quantum gates</a:t>
            </a:r>
          </a:p>
          <a:p>
            <a:r>
              <a:rPr lang="en-US" sz="2000" dirty="0" smtClean="0"/>
              <a:t>Decoherence requires QECC</a:t>
            </a:r>
            <a:br>
              <a:rPr lang="en-US" sz="2000" dirty="0" smtClean="0"/>
            </a:br>
            <a:r>
              <a:rPr lang="en-US" sz="2000" dirty="0" smtClean="0"/>
              <a:t>	(quantum error correction codes)</a:t>
            </a:r>
            <a:endParaRPr lang="en-US" sz="1600" dirty="0" smtClean="0"/>
          </a:p>
          <a:p>
            <a:pPr lvl="1"/>
            <a:r>
              <a:rPr lang="en-US" sz="1800" dirty="0" smtClean="0"/>
              <a:t>Logical vs. Physical Levels</a:t>
            </a:r>
          </a:p>
          <a:p>
            <a:r>
              <a:rPr lang="en-US" sz="2000" dirty="0" smtClean="0">
                <a:solidFill>
                  <a:srgbClr val="FF0000"/>
                </a:solidFill>
              </a:rPr>
              <a:t>Efficiency crucial</a:t>
            </a:r>
          </a:p>
          <a:p>
            <a:pPr lvl="1"/>
            <a:r>
              <a:rPr lang="en-US" sz="1800" dirty="0" smtClean="0"/>
              <a:t>Inefficiencies at logical level are amplified into greater physical level QECC requirements.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2DF33B-4B92-614B-A726-7E0354E8DDA6}" type="slidenum">
              <a:rPr lang="en-US" smtClean="0"/>
              <a:pPr/>
              <a:t>3</a:t>
            </a:fld>
            <a:endParaRPr lang="en-US"/>
          </a:p>
        </p:txBody>
      </p:sp>
      <p:grpSp>
        <p:nvGrpSpPr>
          <p:cNvPr id="8" name="Group 7"/>
          <p:cNvGrpSpPr/>
          <p:nvPr/>
        </p:nvGrpSpPr>
        <p:grpSpPr>
          <a:xfrm>
            <a:off x="4223300" y="1257113"/>
            <a:ext cx="4284946" cy="4742660"/>
            <a:chOff x="322656" y="554180"/>
            <a:chExt cx="3869340" cy="3912708"/>
          </a:xfrm>
        </p:grpSpPr>
        <p:sp>
          <p:nvSpPr>
            <p:cNvPr id="9" name="TextBox 8"/>
            <p:cNvSpPr txBox="1"/>
            <p:nvPr/>
          </p:nvSpPr>
          <p:spPr>
            <a:xfrm>
              <a:off x="1852173" y="882058"/>
              <a:ext cx="2222607" cy="48244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1600" dirty="0" smtClean="0"/>
                <a:t>Quantum Program in High-Level Description Language</a:t>
              </a:r>
              <a:endParaRPr lang="en-US" sz="1600" dirty="0"/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1852173" y="1757802"/>
              <a:ext cx="2222607" cy="48244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dirty="0" smtClean="0"/>
                <a:t>Compiler &amp; High-level Analyzer</a:t>
              </a:r>
              <a:endParaRPr lang="en-US" sz="1600" dirty="0"/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1852173" y="2640383"/>
              <a:ext cx="2222607" cy="279308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dirty="0" smtClean="0"/>
                <a:t>Error Correction</a:t>
              </a:r>
              <a:endParaRPr lang="en-US" sz="1600" dirty="0"/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1852173" y="3244144"/>
              <a:ext cx="2222607" cy="634791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dirty="0" smtClean="0"/>
                <a:t>Mapper </a:t>
              </a:r>
              <a:r>
                <a:rPr lang="en-US" sz="1400" dirty="0" smtClean="0"/>
                <a:t>(Scheduling, Placement and Routing)</a:t>
              </a:r>
              <a:endParaRPr lang="en-US" sz="1400" dirty="0"/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1852173" y="3984446"/>
              <a:ext cx="2222607" cy="48244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dirty="0" smtClean="0"/>
                <a:t>Quantum Physical Operation Language</a:t>
              </a:r>
              <a:endParaRPr lang="en-US" sz="1600" dirty="0"/>
            </a:p>
          </p:txBody>
        </p:sp>
        <p:sp>
          <p:nvSpPr>
            <p:cNvPr id="14" name="Rounded Rectangle 13"/>
            <p:cNvSpPr/>
            <p:nvPr/>
          </p:nvSpPr>
          <p:spPr>
            <a:xfrm>
              <a:off x="322656" y="2529950"/>
              <a:ext cx="1226666" cy="528829"/>
            </a:xfrm>
            <a:prstGeom prst="roundRect">
              <a:avLst/>
            </a:prstGeom>
            <a:solidFill>
              <a:srgbClr val="FFFFFF"/>
            </a:solidFill>
            <a:ln>
              <a:solidFill>
                <a:srgbClr val="00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>
                  <a:solidFill>
                    <a:srgbClr val="000000"/>
                  </a:solidFill>
                </a:rPr>
                <a:t>Quantum Error Correcting Codes (QECC)</a:t>
              </a:r>
            </a:p>
          </p:txBody>
        </p:sp>
        <p:grpSp>
          <p:nvGrpSpPr>
            <p:cNvPr id="15" name="Group 14"/>
            <p:cNvGrpSpPr/>
            <p:nvPr/>
          </p:nvGrpSpPr>
          <p:grpSpPr>
            <a:xfrm>
              <a:off x="717939" y="3174818"/>
              <a:ext cx="991661" cy="861222"/>
              <a:chOff x="5243185" y="4075184"/>
              <a:chExt cx="991661" cy="1078393"/>
            </a:xfrm>
          </p:grpSpPr>
          <p:sp>
            <p:nvSpPr>
              <p:cNvPr id="29" name="Can 28"/>
              <p:cNvSpPr/>
              <p:nvPr/>
            </p:nvSpPr>
            <p:spPr>
              <a:xfrm>
                <a:off x="5380272" y="4075184"/>
                <a:ext cx="730946" cy="925734"/>
              </a:xfrm>
              <a:prstGeom prst="can">
                <a:avLst>
                  <a:gd name="adj" fmla="val 15775"/>
                </a:avLst>
              </a:prstGeom>
              <a:noFill/>
              <a:ln>
                <a:solidFill>
                  <a:srgbClr val="000000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000"/>
              </a:p>
            </p:txBody>
          </p:sp>
          <p:sp>
            <p:nvSpPr>
              <p:cNvPr id="30" name="TextBox 29"/>
              <p:cNvSpPr txBox="1"/>
              <p:nvPr/>
            </p:nvSpPr>
            <p:spPr>
              <a:xfrm>
                <a:off x="5243185" y="4167945"/>
                <a:ext cx="991661" cy="9856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400" dirty="0">
                    <a:cs typeface="Times"/>
                  </a:rPr>
                  <a:t>Physical Machine </a:t>
                </a:r>
                <a:r>
                  <a:rPr lang="en-US" sz="1400" dirty="0" smtClean="0">
                    <a:cs typeface="Times"/>
                  </a:rPr>
                  <a:t>Description</a:t>
                </a:r>
                <a:endParaRPr lang="en-US" sz="1400" dirty="0">
                  <a:cs typeface="Times"/>
                </a:endParaRPr>
              </a:p>
              <a:p>
                <a:endParaRPr lang="en-US" sz="1400" dirty="0"/>
              </a:p>
            </p:txBody>
          </p:sp>
        </p:grpSp>
        <p:cxnSp>
          <p:nvCxnSpPr>
            <p:cNvPr id="16" name="Straight Arrow Connector 15"/>
            <p:cNvCxnSpPr>
              <a:stCxn id="9" idx="2"/>
              <a:endCxn id="10" idx="0"/>
            </p:cNvCxnSpPr>
            <p:nvPr/>
          </p:nvCxnSpPr>
          <p:spPr>
            <a:xfrm>
              <a:off x="2963476" y="1364500"/>
              <a:ext cx="0" cy="393302"/>
            </a:xfrm>
            <a:prstGeom prst="straightConnector1">
              <a:avLst/>
            </a:prstGeom>
            <a:ln>
              <a:solidFill>
                <a:srgbClr val="000000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Arrow Connector 16"/>
            <p:cNvCxnSpPr>
              <a:stCxn id="10" idx="2"/>
              <a:endCxn id="11" idx="0"/>
            </p:cNvCxnSpPr>
            <p:nvPr/>
          </p:nvCxnSpPr>
          <p:spPr>
            <a:xfrm>
              <a:off x="2963476" y="2240244"/>
              <a:ext cx="0" cy="400139"/>
            </a:xfrm>
            <a:prstGeom prst="straightConnector1">
              <a:avLst/>
            </a:prstGeom>
            <a:ln>
              <a:solidFill>
                <a:srgbClr val="000000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Arrow Connector 17"/>
            <p:cNvCxnSpPr>
              <a:stCxn id="11" idx="2"/>
              <a:endCxn id="12" idx="0"/>
            </p:cNvCxnSpPr>
            <p:nvPr/>
          </p:nvCxnSpPr>
          <p:spPr>
            <a:xfrm rot="5400000">
              <a:off x="2801250" y="3081855"/>
              <a:ext cx="324453" cy="1434"/>
            </a:xfrm>
            <a:prstGeom prst="straightConnector1">
              <a:avLst/>
            </a:prstGeom>
            <a:ln>
              <a:solidFill>
                <a:srgbClr val="000000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Arrow Connector 18"/>
            <p:cNvCxnSpPr>
              <a:stCxn id="12" idx="2"/>
              <a:endCxn id="13" idx="0"/>
            </p:cNvCxnSpPr>
            <p:nvPr/>
          </p:nvCxnSpPr>
          <p:spPr>
            <a:xfrm rot="5400000">
              <a:off x="2910721" y="3931629"/>
              <a:ext cx="105511" cy="1434"/>
            </a:xfrm>
            <a:prstGeom prst="straightConnector1">
              <a:avLst/>
            </a:prstGeom>
            <a:ln>
              <a:solidFill>
                <a:srgbClr val="000000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0" name="TextBox 19"/>
            <p:cNvSpPr txBox="1"/>
            <p:nvPr/>
          </p:nvSpPr>
          <p:spPr>
            <a:xfrm>
              <a:off x="2952238" y="1497836"/>
              <a:ext cx="778975" cy="22852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dirty="0" smtClean="0">
                  <a:solidFill>
                    <a:srgbClr val="FF0000"/>
                  </a:solidFill>
                </a:rPr>
                <a:t>Scaffold</a:t>
              </a:r>
              <a:endParaRPr lang="en-US" sz="1200" dirty="0">
                <a:solidFill>
                  <a:srgbClr val="FF0000"/>
                </a:solidFill>
              </a:endParaRPr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2929956" y="2243110"/>
              <a:ext cx="778975" cy="22852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dirty="0" smtClean="0">
                  <a:solidFill>
                    <a:srgbClr val="FF0000"/>
                  </a:solidFill>
                </a:rPr>
                <a:t>QASM</a:t>
              </a:r>
              <a:endParaRPr lang="en-US" sz="1200" dirty="0">
                <a:solidFill>
                  <a:srgbClr val="FF0000"/>
                </a:solidFill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2963476" y="2945574"/>
              <a:ext cx="1194803" cy="22852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dirty="0" smtClean="0">
                  <a:solidFill>
                    <a:srgbClr val="FF0000"/>
                  </a:solidFill>
                </a:rPr>
                <a:t>QASM with QECC</a:t>
              </a:r>
              <a:endParaRPr lang="en-US" sz="1200" dirty="0">
                <a:solidFill>
                  <a:srgbClr val="FF0000"/>
                </a:solidFill>
              </a:endParaRPr>
            </a:p>
          </p:txBody>
        </p:sp>
        <p:cxnSp>
          <p:nvCxnSpPr>
            <p:cNvPr id="23" name="Straight Arrow Connector 22"/>
            <p:cNvCxnSpPr>
              <a:endCxn id="9" idx="0"/>
            </p:cNvCxnSpPr>
            <p:nvPr/>
          </p:nvCxnSpPr>
          <p:spPr>
            <a:xfrm flipH="1">
              <a:off x="2963476" y="601565"/>
              <a:ext cx="1" cy="280494"/>
            </a:xfrm>
            <a:prstGeom prst="straightConnector1">
              <a:avLst/>
            </a:prstGeom>
            <a:ln>
              <a:solidFill>
                <a:srgbClr val="000000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TextBox 23"/>
            <p:cNvSpPr txBox="1"/>
            <p:nvPr/>
          </p:nvSpPr>
          <p:spPr>
            <a:xfrm>
              <a:off x="2952336" y="554180"/>
              <a:ext cx="778975" cy="22852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dirty="0" smtClean="0">
                  <a:solidFill>
                    <a:srgbClr val="FF0000"/>
                  </a:solidFill>
                </a:rPr>
                <a:t>Algorithm</a:t>
              </a:r>
              <a:endParaRPr lang="en-US" sz="1200" dirty="0">
                <a:solidFill>
                  <a:srgbClr val="FF0000"/>
                </a:solidFill>
              </a:endParaRPr>
            </a:p>
          </p:txBody>
        </p:sp>
        <p:cxnSp>
          <p:nvCxnSpPr>
            <p:cNvPr id="25" name="Straight Arrow Connector 24"/>
            <p:cNvCxnSpPr>
              <a:stCxn id="14" idx="3"/>
              <a:endCxn id="11" idx="1"/>
            </p:cNvCxnSpPr>
            <p:nvPr/>
          </p:nvCxnSpPr>
          <p:spPr>
            <a:xfrm flipV="1">
              <a:off x="1549322" y="2780037"/>
              <a:ext cx="302851" cy="14329"/>
            </a:xfrm>
            <a:prstGeom prst="straightConnector1">
              <a:avLst/>
            </a:prstGeom>
            <a:ln>
              <a:solidFill>
                <a:srgbClr val="000000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Arrow Connector 25"/>
            <p:cNvCxnSpPr>
              <a:endCxn id="12" idx="1"/>
            </p:cNvCxnSpPr>
            <p:nvPr/>
          </p:nvCxnSpPr>
          <p:spPr>
            <a:xfrm>
              <a:off x="1585972" y="3505754"/>
              <a:ext cx="266200" cy="55786"/>
            </a:xfrm>
            <a:prstGeom prst="straightConnector1">
              <a:avLst/>
            </a:prstGeom>
            <a:ln>
              <a:solidFill>
                <a:srgbClr val="000000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7" name="Rounded Rectangle 26"/>
            <p:cNvSpPr/>
            <p:nvPr/>
          </p:nvSpPr>
          <p:spPr>
            <a:xfrm>
              <a:off x="1743317" y="1497836"/>
              <a:ext cx="2448679" cy="1006884"/>
            </a:xfrm>
            <a:prstGeom prst="roundRect">
              <a:avLst/>
            </a:prstGeom>
            <a:noFill/>
            <a:ln>
              <a:solidFill>
                <a:srgbClr val="000000"/>
              </a:solidFill>
              <a:prstDash val="dash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/>
            </a:p>
          </p:txBody>
        </p:sp>
        <p:sp>
          <p:nvSpPr>
            <p:cNvPr id="28" name="Round Diagonal Corner Rectangle 27"/>
            <p:cNvSpPr/>
            <p:nvPr/>
          </p:nvSpPr>
          <p:spPr>
            <a:xfrm>
              <a:off x="1743317" y="1497836"/>
              <a:ext cx="794246" cy="267365"/>
            </a:xfrm>
            <a:prstGeom prst="round2DiagRect">
              <a:avLst>
                <a:gd name="adj1" fmla="val 16667"/>
                <a:gd name="adj2" fmla="val 50000"/>
              </a:avLst>
            </a:prstGeom>
            <a:ln>
              <a:noFill/>
              <a:headEnd type="none"/>
              <a:tailEnd type="non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r>
                <a:rPr lang="en-US" sz="1400" b="1" i="1" dirty="0" smtClean="0"/>
                <a:t>ScaffCC</a:t>
              </a:r>
              <a:endParaRPr lang="en-US" sz="1400" b="1" i="1" dirty="0"/>
            </a:p>
          </p:txBody>
        </p:sp>
      </p:grpSp>
      <p:cxnSp>
        <p:nvCxnSpPr>
          <p:cNvPr id="5" name="Straight Arrow Connector 4"/>
          <p:cNvCxnSpPr/>
          <p:nvPr/>
        </p:nvCxnSpPr>
        <p:spPr>
          <a:xfrm>
            <a:off x="8686800" y="1314549"/>
            <a:ext cx="0" cy="2471286"/>
          </a:xfrm>
          <a:prstGeom prst="straightConnector1">
            <a:avLst/>
          </a:prstGeom>
          <a:ln w="12700" cmpd="sng">
            <a:solidFill>
              <a:srgbClr val="008000"/>
            </a:solidFill>
            <a:headEnd type="arrow" w="sm" len="sm"/>
            <a:tailEnd type="arrow" w="sm" len="sm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/>
          <p:nvPr/>
        </p:nvCxnSpPr>
        <p:spPr>
          <a:xfrm>
            <a:off x="8686800" y="4124389"/>
            <a:ext cx="0" cy="1875384"/>
          </a:xfrm>
          <a:prstGeom prst="straightConnector1">
            <a:avLst/>
          </a:prstGeom>
          <a:ln w="12700" cmpd="sng">
            <a:solidFill>
              <a:srgbClr val="008000"/>
            </a:solidFill>
            <a:headEnd type="arrow" w="sm" len="sm"/>
            <a:tailEnd type="arrow" w="sm" len="sm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32" name="TextBox 31"/>
          <p:cNvSpPr txBox="1"/>
          <p:nvPr/>
        </p:nvSpPr>
        <p:spPr>
          <a:xfrm rot="16200000">
            <a:off x="8472602" y="2453517"/>
            <a:ext cx="76695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dirty="0">
                <a:solidFill>
                  <a:srgbClr val="008000"/>
                </a:solidFill>
              </a:rPr>
              <a:t>L</a:t>
            </a:r>
            <a:r>
              <a:rPr lang="en-US" sz="1600" b="1" dirty="0" smtClean="0">
                <a:solidFill>
                  <a:srgbClr val="008000"/>
                </a:solidFill>
              </a:rPr>
              <a:t>ogical</a:t>
            </a:r>
            <a:endParaRPr lang="en-US" b="1" dirty="0">
              <a:solidFill>
                <a:srgbClr val="008000"/>
              </a:solidFill>
            </a:endParaRPr>
          </a:p>
        </p:txBody>
      </p:sp>
      <p:sp>
        <p:nvSpPr>
          <p:cNvPr id="34" name="TextBox 33"/>
          <p:cNvSpPr txBox="1"/>
          <p:nvPr/>
        </p:nvSpPr>
        <p:spPr>
          <a:xfrm rot="16200000">
            <a:off x="8420603" y="4880424"/>
            <a:ext cx="87095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dirty="0">
                <a:solidFill>
                  <a:srgbClr val="008000"/>
                </a:solidFill>
              </a:rPr>
              <a:t>P</a:t>
            </a:r>
            <a:r>
              <a:rPr lang="en-US" sz="1600" b="1" dirty="0" smtClean="0">
                <a:solidFill>
                  <a:srgbClr val="008000"/>
                </a:solidFill>
              </a:rPr>
              <a:t>hysical</a:t>
            </a:r>
            <a:endParaRPr lang="en-US" b="1" dirty="0">
              <a:solidFill>
                <a:srgbClr val="008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59587637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/>
      <p:bldP spid="3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Goals and Contributions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457199" y="1600206"/>
            <a:ext cx="8325365" cy="4525963"/>
          </a:xfrm>
        </p:spPr>
        <p:txBody>
          <a:bodyPr>
            <a:normAutofit/>
          </a:bodyPr>
          <a:lstStyle/>
          <a:p>
            <a:r>
              <a:rPr lang="en-US" dirty="0" smtClean="0"/>
              <a:t>1) Identifying </a:t>
            </a:r>
            <a:r>
              <a:rPr lang="en-US" b="1" dirty="0" smtClean="0">
                <a:solidFill>
                  <a:srgbClr val="FF0000"/>
                </a:solidFill>
              </a:rPr>
              <a:t>differences in compiling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smtClean="0"/>
              <a:t>for quantum vs. classical computers</a:t>
            </a:r>
          </a:p>
          <a:p>
            <a:r>
              <a:rPr lang="en-US" dirty="0" smtClean="0"/>
              <a:t>2) Providing </a:t>
            </a:r>
            <a:r>
              <a:rPr lang="en-US" b="1" dirty="0" smtClean="0">
                <a:solidFill>
                  <a:srgbClr val="FF0000"/>
                </a:solidFill>
              </a:rPr>
              <a:t>good scalability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smtClean="0"/>
              <a:t>to </a:t>
            </a:r>
            <a:r>
              <a:rPr lang="en-US" dirty="0"/>
              <a:t>practical algorithm </a:t>
            </a:r>
            <a:r>
              <a:rPr lang="en-US" dirty="0" smtClean="0"/>
              <a:t>sizes</a:t>
            </a:r>
          </a:p>
          <a:p>
            <a:r>
              <a:rPr lang="en-US" dirty="0" smtClean="0"/>
              <a:t>3) Automatically synthesizing </a:t>
            </a:r>
            <a:r>
              <a:rPr lang="en-US" b="1" dirty="0" smtClean="0">
                <a:solidFill>
                  <a:srgbClr val="FF0000"/>
                </a:solidFill>
              </a:rPr>
              <a:t>reversible computation</a:t>
            </a:r>
            <a:r>
              <a:rPr lang="en-US" b="1" dirty="0" smtClean="0"/>
              <a:t> </a:t>
            </a:r>
            <a:r>
              <a:rPr lang="en-US" dirty="0" smtClean="0"/>
              <a:t>(e.g. for math functions)</a:t>
            </a:r>
          </a:p>
          <a:p>
            <a:r>
              <a:rPr lang="en-US" dirty="0" smtClean="0"/>
              <a:t>4) Developing important program </a:t>
            </a:r>
            <a:r>
              <a:rPr lang="en-US" b="1" dirty="0" smtClean="0">
                <a:solidFill>
                  <a:srgbClr val="FF0000"/>
                </a:solidFill>
              </a:rPr>
              <a:t>analysis</a:t>
            </a:r>
            <a:r>
              <a:rPr lang="en-US" dirty="0" smtClean="0"/>
              <a:t> passes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2DF33B-4B92-614B-A726-7E0354E8DDA6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90526339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Benchmarks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2DF33B-4B92-614B-A726-7E0354E8DDA6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19" name="Content Placeholder 1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232" name="Picture 136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46100" y="1793875"/>
            <a:ext cx="8050213" cy="3268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xmlns="" val="428947126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397"/>
          <p:cNvSpPr txBox="1">
            <a:spLocks/>
          </p:cNvSpPr>
          <p:nvPr/>
        </p:nvSpPr>
        <p:spPr>
          <a:xfrm>
            <a:off x="221393" y="228600"/>
            <a:ext cx="8607923" cy="6429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dirty="0" smtClean="0"/>
              <a:t>Scaffold Programs and Quantum Circuits</a:t>
            </a:r>
            <a:endParaRPr lang="en" sz="4000" dirty="0"/>
          </a:p>
        </p:txBody>
      </p:sp>
      <p:sp>
        <p:nvSpPr>
          <p:cNvPr id="21" name="Shape 399"/>
          <p:cNvSpPr txBox="1">
            <a:spLocks/>
          </p:cNvSpPr>
          <p:nvPr/>
        </p:nvSpPr>
        <p:spPr>
          <a:xfrm>
            <a:off x="4630830" y="831636"/>
            <a:ext cx="4435500" cy="5389936"/>
          </a:xfrm>
          <a:prstGeom prst="rect">
            <a:avLst/>
          </a:prstGeom>
          <a:ln w="9525" cap="flat">
            <a:solidFill>
              <a:srgbClr val="434343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t" anchorCtr="0">
            <a:no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Arial"/>
              <a:buNone/>
            </a:pPr>
            <a:r>
              <a:rPr lang="en" sz="1200" b="1" dirty="0" smtClean="0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// </a:t>
            </a:r>
            <a:r>
              <a:rPr lang="en-US" sz="1200" b="1" dirty="0" smtClean="0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main module</a:t>
            </a:r>
            <a:endParaRPr lang="en" sz="1200" b="1" dirty="0" smtClean="0">
              <a:solidFill>
                <a:srgbClr val="0000FF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>
              <a:buClr>
                <a:srgbClr val="000000"/>
              </a:buClr>
              <a:buSzPct val="110000"/>
              <a:buFont typeface="Arial"/>
              <a:buNone/>
            </a:pPr>
            <a:r>
              <a:rPr lang="en" sz="1200" b="1" dirty="0" smtClean="0">
                <a:solidFill>
                  <a:srgbClr val="008000"/>
                </a:solidFill>
                <a:latin typeface="Courier New"/>
                <a:ea typeface="Courier New"/>
                <a:cs typeface="Courier New"/>
                <a:sym typeface="Courier New"/>
              </a:rPr>
              <a:t>module</a:t>
            </a:r>
            <a:r>
              <a:rPr lang="en" sz="1200" b="1" dirty="0" smtClean="0">
                <a:latin typeface="Courier New"/>
                <a:ea typeface="Courier New"/>
                <a:cs typeface="Courier New"/>
                <a:sym typeface="Courier New"/>
              </a:rPr>
              <a:t> main() {</a:t>
            </a:r>
          </a:p>
          <a:p>
            <a:pPr>
              <a:buClr>
                <a:srgbClr val="000000"/>
              </a:buClr>
              <a:buSzPct val="110000"/>
              <a:buFont typeface="Arial"/>
              <a:buNone/>
            </a:pPr>
            <a:r>
              <a:rPr lang="en" sz="1200" b="1" dirty="0" smtClean="0">
                <a:latin typeface="Courier New"/>
                <a:ea typeface="Courier New"/>
                <a:cs typeface="Courier New"/>
                <a:sym typeface="Courier New"/>
              </a:rPr>
              <a:t>	</a:t>
            </a:r>
            <a:r>
              <a:rPr lang="en" sz="1200" b="1" dirty="0" smtClean="0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//</a:t>
            </a:r>
            <a:r>
              <a:rPr lang="en-US" sz="1200" b="1" dirty="0" smtClean="0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 allocated qubits in main</a:t>
            </a:r>
            <a:endParaRPr lang="en" sz="1200" b="1" dirty="0" smtClean="0">
              <a:solidFill>
                <a:srgbClr val="0000FF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>
              <a:buClr>
                <a:srgbClr val="000000"/>
              </a:buClr>
              <a:buSzPct val="110000"/>
              <a:buFont typeface="Arial"/>
              <a:buNone/>
            </a:pPr>
            <a:r>
              <a:rPr lang="en" sz="1200" b="1" dirty="0" smtClean="0">
                <a:latin typeface="Courier New"/>
                <a:ea typeface="Courier New"/>
                <a:cs typeface="Courier New"/>
                <a:sym typeface="Courier New"/>
              </a:rPr>
              <a:t>	</a:t>
            </a:r>
            <a:r>
              <a:rPr lang="en" sz="1200" b="1" dirty="0" smtClean="0">
                <a:solidFill>
                  <a:srgbClr val="008000"/>
                </a:solidFill>
                <a:latin typeface="Courier New"/>
                <a:ea typeface="Courier New"/>
                <a:cs typeface="Courier New"/>
                <a:sym typeface="Courier New"/>
              </a:rPr>
              <a:t>qbit</a:t>
            </a:r>
            <a:r>
              <a:rPr lang="en" sz="1200" b="1" dirty="0" smtClean="0">
                <a:latin typeface="Courier New"/>
                <a:ea typeface="Courier New"/>
                <a:cs typeface="Courier New"/>
                <a:sym typeface="Courier New"/>
              </a:rPr>
              <a:t> a[n]</a:t>
            </a:r>
            <a:r>
              <a:rPr lang="en-US" sz="1200" b="1" dirty="0" smtClean="0">
                <a:latin typeface="Courier New"/>
                <a:ea typeface="Courier New"/>
                <a:cs typeface="Courier New"/>
                <a:sym typeface="Courier New"/>
              </a:rPr>
              <a:t>, b[n], t[1]</a:t>
            </a:r>
            <a:r>
              <a:rPr lang="en" sz="1200" b="1" dirty="0" smtClean="0">
                <a:latin typeface="Courier New"/>
                <a:ea typeface="Courier New"/>
                <a:cs typeface="Courier New"/>
                <a:sym typeface="Courier New"/>
              </a:rPr>
              <a:t>;</a:t>
            </a:r>
            <a:endParaRPr lang="en-US" sz="1200" b="1" dirty="0" smtClean="0">
              <a:solidFill>
                <a:srgbClr val="0000FF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>
              <a:buFont typeface="Arial"/>
              <a:buNone/>
            </a:pPr>
            <a:r>
              <a:rPr lang="en" sz="1200" b="1" dirty="0" smtClean="0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	// classical </a:t>
            </a:r>
            <a:r>
              <a:rPr lang="en-US" sz="1200" b="1" dirty="0" smtClean="0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bits</a:t>
            </a:r>
            <a:r>
              <a:rPr lang="en" sz="1200" b="1" dirty="0" smtClean="0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 : measurement outcome</a:t>
            </a:r>
          </a:p>
          <a:p>
            <a:pPr>
              <a:buFont typeface="Arial"/>
              <a:buNone/>
            </a:pPr>
            <a:r>
              <a:rPr lang="en" sz="1200" b="1" dirty="0" smtClean="0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	</a:t>
            </a:r>
            <a:r>
              <a:rPr lang="en" sz="1200" b="1" dirty="0" smtClean="0">
                <a:solidFill>
                  <a:srgbClr val="008000"/>
                </a:solidFill>
                <a:latin typeface="Courier New"/>
                <a:ea typeface="Courier New"/>
                <a:cs typeface="Courier New"/>
                <a:sym typeface="Courier New"/>
              </a:rPr>
              <a:t>cbit</a:t>
            </a:r>
            <a:r>
              <a:rPr lang="en" sz="1200" b="1" dirty="0" smtClean="0">
                <a:solidFill>
                  <a:srgbClr val="6AA84F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" sz="1200" b="1" dirty="0" smtClean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ma[n]; </a:t>
            </a:r>
            <a:endParaRPr lang="en" sz="1200" b="1" dirty="0" smtClean="0">
              <a:solidFill>
                <a:srgbClr val="0000FF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>
              <a:buFont typeface="Arial"/>
              <a:buNone/>
            </a:pPr>
            <a:r>
              <a:rPr lang="en" sz="1200" b="1" dirty="0" smtClean="0">
                <a:latin typeface="Courier New"/>
                <a:ea typeface="Courier New"/>
                <a:cs typeface="Courier New"/>
                <a:sym typeface="Courier New"/>
              </a:rPr>
              <a:t>	</a:t>
            </a:r>
            <a:r>
              <a:rPr lang="en" sz="1200" b="1" dirty="0" smtClean="0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// iteration </a:t>
            </a:r>
            <a:r>
              <a:rPr lang="en-US" sz="1200" b="1" dirty="0" smtClean="0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bound</a:t>
            </a:r>
            <a:endParaRPr lang="en" sz="1200" b="1" dirty="0" smtClean="0">
              <a:latin typeface="Courier New"/>
              <a:ea typeface="Courier New"/>
              <a:cs typeface="Courier New"/>
              <a:sym typeface="Courier New"/>
            </a:endParaRPr>
          </a:p>
          <a:p>
            <a:pPr>
              <a:buFont typeface="Arial"/>
              <a:buNone/>
            </a:pPr>
            <a:r>
              <a:rPr lang="en" sz="1200" b="1" dirty="0" smtClean="0">
                <a:latin typeface="Courier New"/>
                <a:ea typeface="Courier New"/>
                <a:cs typeface="Courier New"/>
                <a:sym typeface="Courier New"/>
              </a:rPr>
              <a:t>	</a:t>
            </a:r>
            <a:r>
              <a:rPr lang="en" sz="1200" b="1" dirty="0" smtClean="0">
                <a:solidFill>
                  <a:srgbClr val="008000"/>
                </a:solidFill>
                <a:latin typeface="Courier New"/>
                <a:ea typeface="Courier New"/>
                <a:cs typeface="Courier New"/>
                <a:sym typeface="Courier New"/>
              </a:rPr>
              <a:t>int</a:t>
            </a:r>
            <a:r>
              <a:rPr lang="en" sz="1200" b="1" dirty="0" smtClean="0">
                <a:latin typeface="Courier New"/>
                <a:ea typeface="Courier New"/>
                <a:cs typeface="Courier New"/>
                <a:sym typeface="Courier New"/>
              </a:rPr>
              <a:t> nstep = floor((pi/4)*sqrt(N))</a:t>
            </a:r>
          </a:p>
          <a:p>
            <a:pPr>
              <a:buFont typeface="Arial"/>
              <a:buNone/>
            </a:pPr>
            <a:r>
              <a:rPr lang="en-US" sz="1200" b="1" dirty="0" smtClean="0">
                <a:latin typeface="Courier New"/>
                <a:ea typeface="Courier New"/>
                <a:cs typeface="Courier New"/>
                <a:sym typeface="Courier New"/>
              </a:rPr>
              <a:t>	.</a:t>
            </a:r>
          </a:p>
          <a:p>
            <a:pPr>
              <a:buFont typeface="Arial"/>
              <a:buNone/>
            </a:pPr>
            <a:r>
              <a:rPr lang="en-US" sz="1200" b="1" dirty="0" smtClean="0">
                <a:latin typeface="Courier New"/>
                <a:ea typeface="Courier New"/>
                <a:cs typeface="Courier New"/>
                <a:sym typeface="Courier New"/>
              </a:rPr>
              <a:t>	.</a:t>
            </a:r>
            <a:endParaRPr lang="en" sz="1200" b="1" dirty="0" smtClean="0">
              <a:latin typeface="Courier New"/>
              <a:ea typeface="Courier New"/>
              <a:cs typeface="Courier New"/>
              <a:sym typeface="Courier New"/>
            </a:endParaRPr>
          </a:p>
          <a:p>
            <a:pPr>
              <a:buClr>
                <a:srgbClr val="000000"/>
              </a:buClr>
              <a:buSzPct val="110000"/>
              <a:buFont typeface="Arial"/>
              <a:buNone/>
            </a:pPr>
            <a:r>
              <a:rPr lang="en" sz="1200" b="1" dirty="0" smtClean="0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	// Grover iteration</a:t>
            </a:r>
            <a:r>
              <a:rPr lang="en-US" sz="1200" b="1" dirty="0" smtClean="0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: Repeat O(N^0.5) times</a:t>
            </a:r>
          </a:p>
          <a:p>
            <a:pPr>
              <a:buClr>
                <a:srgbClr val="000000"/>
              </a:buClr>
              <a:buSzPct val="110000"/>
              <a:buFont typeface="Arial"/>
              <a:buNone/>
            </a:pPr>
            <a:r>
              <a:rPr lang="en" sz="1200" b="1" dirty="0" smtClean="0">
                <a:latin typeface="Courier New"/>
                <a:ea typeface="Courier New"/>
                <a:cs typeface="Courier New"/>
                <a:sym typeface="Courier New"/>
              </a:rPr>
              <a:t>	</a:t>
            </a:r>
            <a:r>
              <a:rPr lang="en-US" sz="1200" b="1" dirty="0" smtClean="0">
                <a:solidFill>
                  <a:schemeClr val="accent6">
                    <a:lumMod val="75000"/>
                  </a:schemeClr>
                </a:solidFill>
                <a:latin typeface="Courier New"/>
                <a:ea typeface="Courier New"/>
                <a:cs typeface="Courier New"/>
                <a:sym typeface="Courier New"/>
              </a:rPr>
              <a:t>for</a:t>
            </a:r>
            <a:r>
              <a:rPr lang="en" sz="1200" b="1" dirty="0" smtClean="0">
                <a:latin typeface="Courier New"/>
                <a:ea typeface="Courier New"/>
                <a:cs typeface="Courier New"/>
                <a:sym typeface="Courier New"/>
              </a:rPr>
              <a:t> (istep=1; istep&lt;=nstep; istep++) {</a:t>
            </a:r>
          </a:p>
          <a:p>
            <a:pPr>
              <a:buFont typeface="Arial"/>
              <a:buNone/>
            </a:pPr>
            <a:r>
              <a:rPr lang="en" sz="1200" b="1" dirty="0" smtClean="0">
                <a:latin typeface="Courier New"/>
                <a:ea typeface="Courier New"/>
                <a:cs typeface="Courier New"/>
                <a:sym typeface="Courier New"/>
              </a:rPr>
              <a:t>		Sqr(a,b);</a:t>
            </a:r>
            <a:endParaRPr lang="en" sz="1200" b="1" dirty="0" smtClean="0">
              <a:solidFill>
                <a:srgbClr val="0000FF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>
              <a:buFont typeface="Arial"/>
              <a:buNone/>
            </a:pPr>
            <a:r>
              <a:rPr lang="en" sz="1200" b="1" dirty="0" smtClean="0">
                <a:latin typeface="Courier New"/>
                <a:ea typeface="Courier New"/>
                <a:cs typeface="Courier New"/>
                <a:sym typeface="Courier New"/>
              </a:rPr>
              <a:t>		EQxMark(b, t, 0);</a:t>
            </a:r>
            <a:endParaRPr lang="en-US" sz="1200" b="1" dirty="0" smtClean="0">
              <a:latin typeface="Courier New"/>
              <a:ea typeface="Courier New"/>
              <a:cs typeface="Courier New"/>
              <a:sym typeface="Courier New"/>
            </a:endParaRPr>
          </a:p>
          <a:p>
            <a:pPr>
              <a:buFont typeface="Arial"/>
              <a:buNone/>
            </a:pPr>
            <a:r>
              <a:rPr lang="en" sz="1200" b="1" dirty="0" smtClean="0">
                <a:latin typeface="Courier New"/>
                <a:ea typeface="Courier New"/>
                <a:cs typeface="Courier New"/>
                <a:sym typeface="Courier New"/>
              </a:rPr>
              <a:t>		Sqr(a,b);</a:t>
            </a:r>
            <a:endParaRPr lang="en" sz="1200" b="1" dirty="0" smtClean="0">
              <a:solidFill>
                <a:srgbClr val="0000FF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>
              <a:buClr>
                <a:srgbClr val="000000"/>
              </a:buClr>
              <a:buSzPct val="110000"/>
              <a:buFont typeface="Arial"/>
              <a:buNone/>
            </a:pPr>
            <a:r>
              <a:rPr lang="en" sz="1200" b="1" dirty="0" smtClean="0">
                <a:latin typeface="Courier New"/>
                <a:ea typeface="Courier New"/>
                <a:cs typeface="Courier New"/>
                <a:sym typeface="Courier New"/>
              </a:rPr>
              <a:t>		diffuse(a);</a:t>
            </a:r>
          </a:p>
          <a:p>
            <a:pPr>
              <a:buClr>
                <a:srgbClr val="000000"/>
              </a:buClr>
              <a:buSzPct val="110000"/>
              <a:buFont typeface="Arial"/>
              <a:buNone/>
            </a:pPr>
            <a:r>
              <a:rPr lang="en" sz="1200" b="1" dirty="0" smtClean="0">
                <a:latin typeface="Courier New"/>
                <a:ea typeface="Courier New"/>
                <a:cs typeface="Courier New"/>
                <a:sym typeface="Courier New"/>
              </a:rPr>
              <a:t>	}</a:t>
            </a:r>
          </a:p>
          <a:p>
            <a:pPr>
              <a:buFont typeface="Arial"/>
              <a:buNone/>
            </a:pPr>
            <a:r>
              <a:rPr lang="en" sz="1200" b="1" dirty="0" smtClean="0">
                <a:latin typeface="Courier New"/>
                <a:ea typeface="Courier New"/>
                <a:cs typeface="Courier New"/>
                <a:sym typeface="Courier New"/>
              </a:rPr>
              <a:t>	.</a:t>
            </a:r>
            <a:endParaRPr lang="en-US" sz="1200" b="1" dirty="0" smtClean="0">
              <a:latin typeface="Courier New"/>
              <a:ea typeface="Courier New"/>
              <a:cs typeface="Courier New"/>
              <a:sym typeface="Courier New"/>
            </a:endParaRPr>
          </a:p>
          <a:p>
            <a:pPr>
              <a:buFont typeface="Arial"/>
              <a:buNone/>
            </a:pPr>
            <a:r>
              <a:rPr lang="en-US" sz="1200" b="1" dirty="0" smtClean="0">
                <a:latin typeface="Courier New"/>
                <a:ea typeface="Courier New"/>
                <a:cs typeface="Courier New"/>
                <a:sym typeface="Courier New"/>
              </a:rPr>
              <a:t>	.</a:t>
            </a:r>
            <a:endParaRPr lang="en" sz="1200" b="1" dirty="0" smtClean="0">
              <a:latin typeface="Courier New"/>
              <a:ea typeface="Courier New"/>
              <a:cs typeface="Courier New"/>
              <a:sym typeface="Courier New"/>
            </a:endParaRPr>
          </a:p>
          <a:p>
            <a:pPr>
              <a:buClr>
                <a:srgbClr val="000000"/>
              </a:buClr>
              <a:buSzPct val="110000"/>
              <a:buFont typeface="Arial"/>
              <a:buNone/>
            </a:pPr>
            <a:r>
              <a:rPr lang="en" sz="1200" b="1" dirty="0" smtClean="0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	// measure a to</a:t>
            </a:r>
            <a:r>
              <a:rPr lang="en-US" sz="1200" b="1" dirty="0" smtClean="0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 find outcome</a:t>
            </a:r>
            <a:endParaRPr lang="en" sz="1200" b="1" dirty="0" smtClean="0">
              <a:solidFill>
                <a:srgbClr val="0000FF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>
              <a:buFont typeface="Arial"/>
              <a:buNone/>
            </a:pPr>
            <a:r>
              <a:rPr lang="en" sz="1200" b="1" dirty="0" smtClean="0">
                <a:latin typeface="Courier New"/>
                <a:ea typeface="Courier New"/>
                <a:cs typeface="Courier New"/>
                <a:sym typeface="Courier New"/>
              </a:rPr>
              <a:t>	</a:t>
            </a:r>
            <a:r>
              <a:rPr lang="en" sz="1200" b="1" dirty="0" smtClean="0">
                <a:solidFill>
                  <a:schemeClr val="accent6">
                    <a:lumMod val="75000"/>
                  </a:schemeClr>
                </a:solidFill>
                <a:latin typeface="Courier New"/>
                <a:ea typeface="Courier New"/>
                <a:cs typeface="Courier New"/>
                <a:sym typeface="Courier New"/>
              </a:rPr>
              <a:t>for</a:t>
            </a:r>
            <a:r>
              <a:rPr lang="en" sz="1200" b="1" dirty="0" smtClean="0">
                <a:latin typeface="Courier New"/>
                <a:ea typeface="Courier New"/>
                <a:cs typeface="Courier New"/>
                <a:sym typeface="Courier New"/>
              </a:rPr>
              <a:t>(i=0; i&lt;n; i++)</a:t>
            </a:r>
            <a:endParaRPr lang="en-US" sz="1200" b="1" dirty="0" smtClean="0">
              <a:latin typeface="Courier New"/>
              <a:ea typeface="Courier New"/>
              <a:cs typeface="Courier New"/>
              <a:sym typeface="Courier New"/>
            </a:endParaRPr>
          </a:p>
          <a:p>
            <a:pPr>
              <a:buFont typeface="Arial"/>
              <a:buNone/>
            </a:pPr>
            <a:r>
              <a:rPr lang="en-US" sz="1200" b="1" dirty="0" smtClean="0">
                <a:latin typeface="Courier New"/>
                <a:ea typeface="Courier New"/>
                <a:cs typeface="Courier New"/>
                <a:sym typeface="Courier New"/>
              </a:rPr>
              <a:t>		</a:t>
            </a:r>
            <a:r>
              <a:rPr lang="en" sz="1200" b="1" dirty="0" smtClean="0">
                <a:latin typeface="Courier New"/>
                <a:ea typeface="Courier New"/>
                <a:cs typeface="Courier New"/>
                <a:sym typeface="Courier New"/>
              </a:rPr>
              <a:t>ma[i] = measZ(a[i]);</a:t>
            </a:r>
          </a:p>
          <a:p>
            <a:pPr>
              <a:buClr>
                <a:srgbClr val="000000"/>
              </a:buClr>
              <a:buSzPct val="110000"/>
              <a:buFont typeface="Arial"/>
              <a:buNone/>
            </a:pPr>
            <a:r>
              <a:rPr lang="en" sz="1200" b="1" dirty="0" smtClean="0">
                <a:latin typeface="Courier New"/>
                <a:ea typeface="Courier New"/>
                <a:cs typeface="Courier New"/>
                <a:sym typeface="Courier New"/>
              </a:rPr>
              <a:t>}	</a:t>
            </a:r>
            <a:endParaRPr lang="en" sz="1200" b="1" dirty="0"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24" name="Shape 398"/>
          <p:cNvSpPr txBox="1">
            <a:spLocks/>
          </p:cNvSpPr>
          <p:nvPr/>
        </p:nvSpPr>
        <p:spPr>
          <a:xfrm>
            <a:off x="51320" y="831643"/>
            <a:ext cx="4451733" cy="3982091"/>
          </a:xfrm>
          <a:prstGeom prst="rect">
            <a:avLst/>
          </a:prstGeom>
          <a:ln w="9525" cap="flat">
            <a:solidFill>
              <a:srgbClr val="434343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t" anchorCtr="0">
            <a:no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Arial"/>
              <a:buNone/>
            </a:pPr>
            <a:r>
              <a:rPr lang="en" sz="1200" b="1" dirty="0" smtClean="0">
                <a:solidFill>
                  <a:srgbClr val="FF00FF"/>
                </a:solidFill>
                <a:latin typeface="Courier New"/>
                <a:ea typeface="Courier New"/>
                <a:cs typeface="Courier New"/>
                <a:sym typeface="Courier New"/>
              </a:rPr>
              <a:t>#include </a:t>
            </a:r>
            <a:r>
              <a:rPr lang="en" sz="1200" b="1" dirty="0" smtClean="0">
                <a:solidFill>
                  <a:schemeClr val="accent6">
                    <a:lumMod val="75000"/>
                  </a:schemeClr>
                </a:solidFill>
                <a:latin typeface="Courier New"/>
                <a:ea typeface="Courier New"/>
                <a:cs typeface="Courier New"/>
                <a:sym typeface="Courier New"/>
              </a:rPr>
              <a:t>&lt;math.h&gt;</a:t>
            </a:r>
          </a:p>
          <a:p>
            <a:pPr>
              <a:buFont typeface="Arial"/>
              <a:buNone/>
            </a:pPr>
            <a:r>
              <a:rPr lang="en" sz="1200" b="1" dirty="0" smtClean="0">
                <a:solidFill>
                  <a:srgbClr val="FF00FF"/>
                </a:solidFill>
                <a:latin typeface="Courier New"/>
                <a:ea typeface="Courier New"/>
                <a:cs typeface="Courier New"/>
                <a:sym typeface="Courier New"/>
              </a:rPr>
              <a:t>#define n </a:t>
            </a:r>
            <a:r>
              <a:rPr lang="en" sz="1200" b="1" dirty="0" smtClean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5</a:t>
            </a:r>
          </a:p>
          <a:p>
            <a:pPr>
              <a:buNone/>
            </a:pPr>
            <a:r>
              <a:rPr lang="en" sz="1200" b="1" dirty="0">
                <a:solidFill>
                  <a:srgbClr val="FF00FF"/>
                </a:solidFill>
                <a:latin typeface="Courier New"/>
                <a:ea typeface="Courier New"/>
                <a:cs typeface="Courier New"/>
                <a:sym typeface="Courier New"/>
              </a:rPr>
              <a:t>#define </a:t>
            </a:r>
            <a:r>
              <a:rPr lang="en-US" sz="1200" b="1" dirty="0" smtClean="0">
                <a:solidFill>
                  <a:srgbClr val="FF00FF"/>
                </a:solidFill>
                <a:latin typeface="Courier New"/>
                <a:ea typeface="Courier New"/>
                <a:cs typeface="Courier New"/>
                <a:sym typeface="Courier New"/>
              </a:rPr>
              <a:t>N </a:t>
            </a:r>
            <a:r>
              <a:rPr lang="en-US" sz="1200" b="1" dirty="0" smtClean="0">
                <a:latin typeface="Courier New"/>
                <a:ea typeface="Courier New"/>
                <a:cs typeface="Courier New"/>
                <a:sym typeface="Courier New"/>
              </a:rPr>
              <a:t>pow(2,n)</a:t>
            </a:r>
          </a:p>
          <a:p>
            <a:pPr>
              <a:buNone/>
            </a:pPr>
            <a:endParaRPr lang="en-US" sz="1200" b="1" dirty="0" smtClean="0">
              <a:solidFill>
                <a:srgbClr val="0000FF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>
              <a:buFont typeface="Arial"/>
              <a:buNone/>
            </a:pPr>
            <a:r>
              <a:rPr lang="en" sz="1200" b="1" dirty="0" smtClean="0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// module prototypes</a:t>
            </a:r>
          </a:p>
          <a:p>
            <a:pPr>
              <a:buFont typeface="Arial"/>
              <a:buNone/>
            </a:pPr>
            <a:r>
              <a:rPr lang="en" sz="1200" b="1" dirty="0" smtClean="0">
                <a:solidFill>
                  <a:srgbClr val="008000"/>
                </a:solidFill>
                <a:latin typeface="Courier New"/>
                <a:ea typeface="Courier New"/>
                <a:cs typeface="Courier New"/>
                <a:sym typeface="Courier New"/>
              </a:rPr>
              <a:t>module</a:t>
            </a:r>
            <a:r>
              <a:rPr lang="en" sz="1200" b="1" dirty="0" smtClean="0">
                <a:latin typeface="Courier New"/>
                <a:ea typeface="Courier New"/>
                <a:cs typeface="Courier New"/>
                <a:sym typeface="Courier New"/>
              </a:rPr>
              <a:t> Sqr(</a:t>
            </a:r>
            <a:r>
              <a:rPr lang="en" sz="1200" b="1" dirty="0" smtClean="0">
                <a:solidFill>
                  <a:srgbClr val="008000"/>
                </a:solidFill>
                <a:latin typeface="Courier New"/>
                <a:ea typeface="Courier New"/>
                <a:cs typeface="Courier New"/>
                <a:sym typeface="Courier New"/>
              </a:rPr>
              <a:t>qbit</a:t>
            </a:r>
            <a:r>
              <a:rPr lang="en" sz="1200" b="1" dirty="0" smtClean="0">
                <a:latin typeface="Courier New"/>
                <a:ea typeface="Courier New"/>
                <a:cs typeface="Courier New"/>
                <a:sym typeface="Courier New"/>
              </a:rPr>
              <a:t> a[n], </a:t>
            </a:r>
            <a:r>
              <a:rPr lang="en" sz="1200" b="1" dirty="0" smtClean="0">
                <a:solidFill>
                  <a:srgbClr val="008000"/>
                </a:solidFill>
                <a:latin typeface="Courier New"/>
                <a:ea typeface="Courier New"/>
                <a:cs typeface="Courier New"/>
                <a:sym typeface="Courier New"/>
              </a:rPr>
              <a:t>qbit</a:t>
            </a:r>
            <a:r>
              <a:rPr lang="en" sz="1200" b="1" dirty="0" smtClean="0">
                <a:latin typeface="Courier New"/>
                <a:ea typeface="Courier New"/>
                <a:cs typeface="Courier New"/>
                <a:sym typeface="Courier New"/>
              </a:rPr>
              <a:t> b[n]);</a:t>
            </a:r>
          </a:p>
          <a:p>
            <a:pPr>
              <a:buFont typeface="Arial"/>
              <a:buNone/>
            </a:pPr>
            <a:r>
              <a:rPr lang="en" sz="1200" b="1" dirty="0" smtClean="0">
                <a:solidFill>
                  <a:srgbClr val="008000"/>
                </a:solidFill>
                <a:latin typeface="Courier New"/>
                <a:ea typeface="Courier New"/>
                <a:cs typeface="Courier New"/>
                <a:sym typeface="Courier New"/>
              </a:rPr>
              <a:t>module</a:t>
            </a:r>
            <a:r>
              <a:rPr lang="en" sz="1200" b="1" dirty="0" smtClean="0">
                <a:latin typeface="Courier New"/>
                <a:ea typeface="Courier New"/>
                <a:cs typeface="Courier New"/>
                <a:sym typeface="Courier New"/>
              </a:rPr>
              <a:t> EQxMark(</a:t>
            </a:r>
            <a:r>
              <a:rPr lang="en" sz="1200" b="1" dirty="0" smtClean="0">
                <a:solidFill>
                  <a:srgbClr val="008000"/>
                </a:solidFill>
                <a:latin typeface="Courier New"/>
                <a:ea typeface="Courier New"/>
                <a:cs typeface="Courier New"/>
                <a:sym typeface="Courier New"/>
              </a:rPr>
              <a:t>qbit</a:t>
            </a:r>
            <a:r>
              <a:rPr lang="en" sz="1200" b="1" dirty="0" smtClean="0">
                <a:latin typeface="Courier New"/>
                <a:ea typeface="Courier New"/>
                <a:cs typeface="Courier New"/>
                <a:sym typeface="Courier New"/>
              </a:rPr>
              <a:t> b[n], </a:t>
            </a:r>
            <a:r>
              <a:rPr lang="en" sz="1200" b="1" dirty="0" smtClean="0">
                <a:solidFill>
                  <a:srgbClr val="008000"/>
                </a:solidFill>
                <a:latin typeface="Courier New"/>
                <a:ea typeface="Courier New"/>
                <a:cs typeface="Courier New"/>
                <a:sym typeface="Courier New"/>
              </a:rPr>
              <a:t>qbit</a:t>
            </a:r>
            <a:r>
              <a:rPr lang="en" sz="1200" b="1" dirty="0" smtClean="0">
                <a:latin typeface="Courier New"/>
                <a:ea typeface="Courier New"/>
                <a:cs typeface="Courier New"/>
                <a:sym typeface="Courier New"/>
              </a:rPr>
              <a:t> t[1], </a:t>
            </a:r>
            <a:r>
              <a:rPr lang="en" sz="1200" b="1" dirty="0" smtClean="0">
                <a:solidFill>
                  <a:srgbClr val="008000"/>
                </a:solidFill>
                <a:latin typeface="Courier New"/>
                <a:ea typeface="Courier New"/>
                <a:cs typeface="Courier New"/>
                <a:sym typeface="Courier New"/>
              </a:rPr>
              <a:t>int</a:t>
            </a:r>
            <a:r>
              <a:rPr lang="en" sz="1200" b="1" dirty="0" smtClean="0">
                <a:latin typeface="Courier New"/>
                <a:ea typeface="Courier New"/>
                <a:cs typeface="Courier New"/>
                <a:sym typeface="Courier New"/>
              </a:rPr>
              <a:t> tF);</a:t>
            </a:r>
          </a:p>
          <a:p>
            <a:pPr>
              <a:buFont typeface="Arial"/>
              <a:buNone/>
            </a:pPr>
            <a:endParaRPr lang="en-US" sz="1200" b="1" dirty="0" smtClean="0">
              <a:solidFill>
                <a:srgbClr val="0000FF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>
              <a:buFont typeface="Arial"/>
              <a:buNone/>
            </a:pPr>
            <a:r>
              <a:rPr lang="en" sz="1200" b="1" dirty="0" smtClean="0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// </a:t>
            </a:r>
            <a:r>
              <a:rPr lang="en-US" sz="1200" b="1" dirty="0" smtClean="0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d</a:t>
            </a:r>
            <a:r>
              <a:rPr lang="en" sz="1200" b="1" dirty="0" smtClean="0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iffusion module</a:t>
            </a:r>
          </a:p>
          <a:p>
            <a:pPr>
              <a:buFont typeface="Arial"/>
              <a:buNone/>
            </a:pPr>
            <a:r>
              <a:rPr lang="en" sz="1200" b="1" dirty="0" smtClean="0">
                <a:solidFill>
                  <a:srgbClr val="008000"/>
                </a:solidFill>
                <a:latin typeface="Courier New"/>
                <a:ea typeface="Courier New"/>
                <a:cs typeface="Courier New"/>
                <a:sym typeface="Courier New"/>
              </a:rPr>
              <a:t>module</a:t>
            </a:r>
            <a:r>
              <a:rPr lang="en" sz="1200" b="1" dirty="0" smtClean="0">
                <a:latin typeface="Courier New"/>
                <a:ea typeface="Courier New"/>
                <a:cs typeface="Courier New"/>
                <a:sym typeface="Courier New"/>
              </a:rPr>
              <a:t> diffuse(</a:t>
            </a:r>
            <a:r>
              <a:rPr lang="en" sz="1200" b="1" dirty="0" smtClean="0">
                <a:solidFill>
                  <a:srgbClr val="008000"/>
                </a:solidFill>
                <a:latin typeface="Courier New"/>
                <a:ea typeface="Courier New"/>
                <a:cs typeface="Courier New"/>
                <a:sym typeface="Courier New"/>
              </a:rPr>
              <a:t>qbit</a:t>
            </a:r>
            <a:r>
              <a:rPr lang="en" sz="1200" b="1" dirty="0" smtClean="0">
                <a:latin typeface="Courier New"/>
                <a:ea typeface="Courier New"/>
                <a:cs typeface="Courier New"/>
                <a:sym typeface="Courier New"/>
              </a:rPr>
              <a:t> q[n]) {</a:t>
            </a:r>
            <a:endParaRPr lang="en-US" sz="1200" b="1" dirty="0" smtClean="0">
              <a:latin typeface="Courier New"/>
              <a:ea typeface="Courier New"/>
              <a:cs typeface="Courier New"/>
              <a:sym typeface="Courier New"/>
            </a:endParaRPr>
          </a:p>
          <a:p>
            <a:pPr>
              <a:buNone/>
            </a:pPr>
            <a:r>
              <a:rPr lang="en-US" sz="1200" b="1" dirty="0" smtClean="0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	</a:t>
            </a:r>
            <a:r>
              <a:rPr lang="en" sz="1200" b="1" dirty="0" smtClean="0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// </a:t>
            </a:r>
            <a:r>
              <a:rPr lang="en-US" sz="1200" b="1" dirty="0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allocate qubits local to </a:t>
            </a:r>
            <a:r>
              <a:rPr lang="en-US" sz="1200" b="1" dirty="0" smtClean="0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module</a:t>
            </a:r>
            <a:r>
              <a:rPr lang="en-US" sz="1200" b="1" dirty="0" smtClean="0">
                <a:latin typeface="Courier New"/>
                <a:ea typeface="Courier New"/>
                <a:cs typeface="Courier New"/>
                <a:sym typeface="Courier New"/>
              </a:rPr>
              <a:t>	</a:t>
            </a:r>
          </a:p>
          <a:p>
            <a:pPr>
              <a:buFont typeface="Arial"/>
              <a:buNone/>
            </a:pPr>
            <a:r>
              <a:rPr lang="en-US" sz="1200" b="1" dirty="0">
                <a:latin typeface="Courier New"/>
                <a:ea typeface="Courier New"/>
                <a:cs typeface="Courier New"/>
                <a:sym typeface="Courier New"/>
              </a:rPr>
              <a:t>	</a:t>
            </a:r>
            <a:r>
              <a:rPr lang="en" sz="1200" b="1" dirty="0" smtClean="0">
                <a:solidFill>
                  <a:srgbClr val="008000"/>
                </a:solidFill>
                <a:latin typeface="Courier New"/>
                <a:ea typeface="Courier New"/>
                <a:cs typeface="Courier New"/>
                <a:sym typeface="Courier New"/>
              </a:rPr>
              <a:t>qbit</a:t>
            </a:r>
            <a:r>
              <a:rPr lang="en" sz="1200" b="1" dirty="0" smtClean="0">
                <a:latin typeface="Courier New"/>
                <a:ea typeface="Courier New"/>
                <a:cs typeface="Courier New"/>
                <a:sym typeface="Courier New"/>
              </a:rPr>
              <a:t> x[n-1]; </a:t>
            </a:r>
            <a:r>
              <a:rPr lang="en-US" sz="1200" b="1" dirty="0" smtClean="0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	</a:t>
            </a:r>
          </a:p>
          <a:p>
            <a:pPr>
              <a:buFont typeface="Arial"/>
              <a:buNone/>
            </a:pPr>
            <a:endParaRPr lang="en-US" sz="1200" b="1" dirty="0" smtClean="0">
              <a:solidFill>
                <a:srgbClr val="0000FF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>
              <a:buFont typeface="Arial"/>
              <a:buNone/>
            </a:pPr>
            <a:r>
              <a:rPr lang="en-US" sz="1200" b="1" dirty="0" smtClean="0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	</a:t>
            </a:r>
            <a:r>
              <a:rPr lang="en" sz="1200" b="1" dirty="0" smtClean="0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// Hadamard applied to q </a:t>
            </a:r>
            <a:endParaRPr lang="en-US" sz="1200" b="1" dirty="0" smtClean="0">
              <a:solidFill>
                <a:srgbClr val="0000FF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>
              <a:buFont typeface="Arial"/>
              <a:buNone/>
            </a:pPr>
            <a:r>
              <a:rPr lang="en-US" sz="1200" b="1" dirty="0" smtClean="0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	</a:t>
            </a:r>
            <a:r>
              <a:rPr lang="en" sz="1200" b="1" dirty="0" smtClean="0">
                <a:solidFill>
                  <a:schemeClr val="accent6">
                    <a:lumMod val="75000"/>
                  </a:schemeClr>
                </a:solidFill>
                <a:latin typeface="Courier New"/>
                <a:ea typeface="Courier New"/>
                <a:cs typeface="Courier New"/>
                <a:sym typeface="Courier New"/>
              </a:rPr>
              <a:t>for</a:t>
            </a:r>
            <a:r>
              <a:rPr lang="en" sz="1200" b="1" dirty="0" smtClean="0">
                <a:latin typeface="Courier New"/>
                <a:ea typeface="Courier New"/>
                <a:cs typeface="Courier New"/>
                <a:sym typeface="Courier New"/>
              </a:rPr>
              <a:t>(j = 0; j &lt; n; j++)</a:t>
            </a:r>
            <a:endParaRPr lang="en-US" sz="1200" b="1" dirty="0" smtClean="0">
              <a:latin typeface="Courier New"/>
              <a:ea typeface="Courier New"/>
              <a:cs typeface="Courier New"/>
              <a:sym typeface="Courier New"/>
            </a:endParaRPr>
          </a:p>
          <a:p>
            <a:pPr>
              <a:buFont typeface="Arial"/>
              <a:buNone/>
            </a:pPr>
            <a:r>
              <a:rPr lang="en-US" sz="1200" b="1" dirty="0" smtClean="0">
                <a:latin typeface="Courier New"/>
                <a:ea typeface="Courier New"/>
                <a:cs typeface="Courier New"/>
                <a:sym typeface="Courier New"/>
              </a:rPr>
              <a:t>		</a:t>
            </a:r>
            <a:r>
              <a:rPr lang="en" sz="1200" b="1" dirty="0" smtClean="0">
                <a:latin typeface="Courier New"/>
                <a:ea typeface="Courier New"/>
                <a:cs typeface="Courier New"/>
                <a:sym typeface="Courier New"/>
              </a:rPr>
              <a:t>H(q[j</a:t>
            </a:r>
            <a:r>
              <a:rPr lang="en-US" sz="1200" b="1" dirty="0" smtClean="0">
                <a:latin typeface="Courier New"/>
                <a:ea typeface="Courier New"/>
                <a:cs typeface="Courier New"/>
                <a:sym typeface="Courier New"/>
              </a:rPr>
              <a:t>]);</a:t>
            </a:r>
          </a:p>
          <a:p>
            <a:pPr>
              <a:buFont typeface="Arial"/>
              <a:buNone/>
            </a:pPr>
            <a:r>
              <a:rPr lang="en-US" sz="1200" b="1" dirty="0" smtClean="0">
                <a:latin typeface="Courier New"/>
                <a:ea typeface="Courier New"/>
                <a:cs typeface="Courier New"/>
                <a:sym typeface="Courier New"/>
              </a:rPr>
              <a:t>	...</a:t>
            </a:r>
          </a:p>
          <a:p>
            <a:pPr>
              <a:buFont typeface="Arial"/>
              <a:buNone/>
            </a:pPr>
            <a:r>
              <a:rPr lang="en" sz="1200" b="1" dirty="0" smtClean="0">
                <a:latin typeface="Courier New"/>
                <a:ea typeface="Courier New"/>
                <a:cs typeface="Courier New"/>
                <a:sym typeface="Courier New"/>
              </a:rPr>
              <a:t>}</a:t>
            </a:r>
          </a:p>
          <a:p>
            <a:endParaRPr lang="en" sz="900" b="1" dirty="0"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25" name="Right Brace 24"/>
          <p:cNvSpPr/>
          <p:nvPr/>
        </p:nvSpPr>
        <p:spPr>
          <a:xfrm>
            <a:off x="6488176" y="4234694"/>
            <a:ext cx="130053" cy="257831"/>
          </a:xfrm>
          <a:prstGeom prst="rightBrace">
            <a:avLst>
              <a:gd name="adj1" fmla="val 39330"/>
              <a:gd name="adj2" fmla="val 48864"/>
            </a:avLst>
          </a:prstGeom>
          <a:ln w="9525" cmpd="sng"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Oval 26"/>
          <p:cNvSpPr/>
          <p:nvPr/>
        </p:nvSpPr>
        <p:spPr>
          <a:xfrm>
            <a:off x="5157334" y="4196210"/>
            <a:ext cx="705604" cy="257831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             </a:t>
            </a:r>
            <a:endParaRPr lang="en-US" dirty="0"/>
          </a:p>
        </p:txBody>
      </p:sp>
      <p:cxnSp>
        <p:nvCxnSpPr>
          <p:cNvPr id="28" name="Curved Connector 27"/>
          <p:cNvCxnSpPr>
            <a:stCxn id="27" idx="2"/>
          </p:cNvCxnSpPr>
          <p:nvPr/>
        </p:nvCxnSpPr>
        <p:spPr>
          <a:xfrm rot="10800000">
            <a:off x="3630667" y="3064191"/>
            <a:ext cx="1526668" cy="1260935"/>
          </a:xfrm>
          <a:prstGeom prst="curvedConnector3">
            <a:avLst>
              <a:gd name="adj1" fmla="val 50000"/>
            </a:avLst>
          </a:prstGeom>
          <a:ln w="9525" cmpd="sng">
            <a:solidFill>
              <a:srgbClr val="FF0000"/>
            </a:solidFill>
            <a:tailEnd type="stealth" w="lg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9" name="Right Brace 28"/>
          <p:cNvSpPr/>
          <p:nvPr/>
        </p:nvSpPr>
        <p:spPr>
          <a:xfrm>
            <a:off x="2945353" y="3868633"/>
            <a:ext cx="130849" cy="503492"/>
          </a:xfrm>
          <a:prstGeom prst="rightBrace">
            <a:avLst>
              <a:gd name="adj1" fmla="val 39330"/>
              <a:gd name="adj2" fmla="val 48864"/>
            </a:avLst>
          </a:prstGeom>
          <a:ln w="9525" cmpd="sng"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ight Brace 29"/>
          <p:cNvSpPr/>
          <p:nvPr/>
        </p:nvSpPr>
        <p:spPr>
          <a:xfrm>
            <a:off x="7078765" y="3530283"/>
            <a:ext cx="161745" cy="510443"/>
          </a:xfrm>
          <a:prstGeom prst="rightBrace">
            <a:avLst>
              <a:gd name="adj1" fmla="val 39330"/>
              <a:gd name="adj2" fmla="val 48864"/>
            </a:avLst>
          </a:prstGeom>
          <a:ln w="9525" cmpd="sng"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ight Brace 30"/>
          <p:cNvSpPr/>
          <p:nvPr/>
        </p:nvSpPr>
        <p:spPr>
          <a:xfrm>
            <a:off x="7517061" y="5378998"/>
            <a:ext cx="130849" cy="310229"/>
          </a:xfrm>
          <a:prstGeom prst="rightBrace">
            <a:avLst>
              <a:gd name="adj1" fmla="val 39330"/>
              <a:gd name="adj2" fmla="val 48864"/>
            </a:avLst>
          </a:prstGeom>
          <a:ln w="9525" cmpd="sng"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4034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68384" y="3543777"/>
            <a:ext cx="8669337" cy="2555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xmlns="" val="243909905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21" end="2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22" end="2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build="p" animBg="1"/>
      <p:bldP spid="24" grpId="0" build="p" animBg="1"/>
      <p:bldP spid="25" grpId="0" animBg="1"/>
      <p:bldP spid="27" grpId="0" animBg="1"/>
      <p:bldP spid="29" grpId="0" animBg="1"/>
      <p:bldP spid="30" grpId="0" animBg="1"/>
      <p:bldP spid="31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From Scaffold to QASM:</a:t>
            </a:r>
            <a:br>
              <a:rPr lang="en-US" dirty="0" smtClean="0"/>
            </a:br>
            <a:r>
              <a:rPr lang="en-US" dirty="0" smtClean="0"/>
              <a:t> Deep Optimization through LLVM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2DF33B-4B92-614B-A726-7E0354E8DDA6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622018" y="1417638"/>
            <a:ext cx="7917781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sz="2400" dirty="0"/>
              <a:t>ScaffCC translates from </a:t>
            </a:r>
            <a:r>
              <a:rPr lang="en-US" sz="2400" b="1" dirty="0"/>
              <a:t>Scaffold</a:t>
            </a:r>
            <a:r>
              <a:rPr lang="en-US" sz="2400" dirty="0"/>
              <a:t> Programming Language to </a:t>
            </a:r>
            <a:r>
              <a:rPr lang="en-US" sz="2400" b="1" dirty="0"/>
              <a:t>QASM</a:t>
            </a:r>
            <a:r>
              <a:rPr lang="en-US" sz="2400" dirty="0"/>
              <a:t> assembly language</a:t>
            </a:r>
            <a:r>
              <a:rPr lang="en-US" sz="2400" dirty="0" smtClean="0"/>
              <a:t>.</a:t>
            </a:r>
          </a:p>
          <a:p>
            <a:pPr marL="742950" lvl="1" indent="-285750">
              <a:buFont typeface="Arial"/>
              <a:buChar char="•"/>
            </a:pPr>
            <a:r>
              <a:rPr lang="en-US" sz="2400" dirty="0"/>
              <a:t>I</a:t>
            </a:r>
            <a:r>
              <a:rPr lang="en-US" sz="2400" dirty="0" smtClean="0"/>
              <a:t>mplemented with </a:t>
            </a:r>
            <a:r>
              <a:rPr lang="en-US" sz="2400" b="1" dirty="0" smtClean="0"/>
              <a:t>LLVM</a:t>
            </a:r>
            <a:r>
              <a:rPr lang="en-US" sz="2400" dirty="0" smtClean="0"/>
              <a:t>, a rich and mature compiler framework.</a:t>
            </a:r>
          </a:p>
          <a:p>
            <a:pPr marL="742950" lvl="1" indent="-285750">
              <a:buFont typeface="Arial"/>
              <a:buChar char="•"/>
            </a:pPr>
            <a:r>
              <a:rPr lang="en-US" sz="2400" dirty="0" smtClean="0">
                <a:solidFill>
                  <a:srgbClr val="FF0000"/>
                </a:solidFill>
              </a:rPr>
              <a:t>Modified </a:t>
            </a:r>
            <a:r>
              <a:rPr lang="en-US" sz="2400" b="1" dirty="0" smtClean="0">
                <a:solidFill>
                  <a:srgbClr val="FF0000"/>
                </a:solidFill>
              </a:rPr>
              <a:t>Clang </a:t>
            </a:r>
            <a:r>
              <a:rPr lang="en-US" sz="2400" dirty="0" smtClean="0">
                <a:solidFill>
                  <a:srgbClr val="FF0000"/>
                </a:solidFill>
              </a:rPr>
              <a:t>front-end parses and converts ScaffCC to LLVM Intermediate Representation.</a:t>
            </a:r>
          </a:p>
        </p:txBody>
      </p:sp>
      <p:grpSp>
        <p:nvGrpSpPr>
          <p:cNvPr id="20" name="Group 19"/>
          <p:cNvGrpSpPr/>
          <p:nvPr/>
        </p:nvGrpSpPr>
        <p:grpSpPr>
          <a:xfrm>
            <a:off x="-78562" y="3644149"/>
            <a:ext cx="9141491" cy="1115649"/>
            <a:chOff x="-78562" y="3644149"/>
            <a:chExt cx="9141491" cy="1115649"/>
          </a:xfrm>
        </p:grpSpPr>
        <p:sp>
          <p:nvSpPr>
            <p:cNvPr id="22" name="TextBox 21"/>
            <p:cNvSpPr txBox="1"/>
            <p:nvPr/>
          </p:nvSpPr>
          <p:spPr>
            <a:xfrm rot="16200000">
              <a:off x="-374777" y="3940364"/>
              <a:ext cx="1115649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b="1" dirty="0" smtClean="0"/>
                <a:t>QASM Generation</a:t>
              </a:r>
              <a:endParaRPr lang="en-US" sz="1400" b="1" dirty="0"/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5751254" y="3774852"/>
              <a:ext cx="1070330" cy="803433"/>
            </a:xfrm>
            <a:prstGeom prst="rect">
              <a:avLst/>
            </a:prstGeom>
            <a:noFill/>
            <a:ln>
              <a:solidFill>
                <a:srgbClr val="0000FF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dirty="0" smtClean="0"/>
                <a:t>Classical Control Resolution</a:t>
              </a:r>
              <a:endParaRPr lang="en-US" sz="1400" dirty="0"/>
            </a:p>
          </p:txBody>
        </p:sp>
        <p:sp>
          <p:nvSpPr>
            <p:cNvPr id="25" name="Document 24"/>
            <p:cNvSpPr/>
            <p:nvPr/>
          </p:nvSpPr>
          <p:spPr>
            <a:xfrm>
              <a:off x="643595" y="3955244"/>
              <a:ext cx="747297" cy="424499"/>
            </a:xfrm>
            <a:prstGeom prst="flowChartDocument">
              <a:avLst/>
            </a:prstGeom>
            <a:noFill/>
            <a:ln>
              <a:solidFill>
                <a:srgbClr val="0000FF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i="1" dirty="0" smtClean="0">
                  <a:solidFill>
                    <a:schemeClr val="tx1"/>
                  </a:solidFill>
                </a:rPr>
                <a:t>Scaffold Program</a:t>
              </a:r>
              <a:endParaRPr lang="en-US" sz="1200" i="1" dirty="0">
                <a:solidFill>
                  <a:schemeClr val="tx1"/>
                </a:solidFill>
              </a:endParaRPr>
            </a:p>
          </p:txBody>
        </p:sp>
        <p:sp>
          <p:nvSpPr>
            <p:cNvPr id="26" name="Document 25"/>
            <p:cNvSpPr/>
            <p:nvPr/>
          </p:nvSpPr>
          <p:spPr>
            <a:xfrm>
              <a:off x="8294870" y="3951494"/>
              <a:ext cx="768059" cy="424499"/>
            </a:xfrm>
            <a:prstGeom prst="flowChartDocument">
              <a:avLst/>
            </a:prstGeom>
            <a:noFill/>
            <a:ln>
              <a:solidFill>
                <a:srgbClr val="0000FF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i="1" dirty="0" smtClean="0">
                  <a:solidFill>
                    <a:schemeClr val="tx1"/>
                  </a:solidFill>
                </a:rPr>
                <a:t>QASM</a:t>
              </a:r>
              <a:endParaRPr lang="en-US" sz="1200" i="1" dirty="0">
                <a:solidFill>
                  <a:schemeClr val="tx1"/>
                </a:solidFill>
              </a:endParaRPr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3856724" y="3777663"/>
              <a:ext cx="674544" cy="803433"/>
            </a:xfrm>
            <a:prstGeom prst="rect">
              <a:avLst/>
            </a:prstGeom>
            <a:noFill/>
            <a:ln>
              <a:solidFill>
                <a:srgbClr val="0000FF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dirty="0" smtClean="0"/>
                <a:t>Clang Front-end</a:t>
              </a:r>
              <a:endParaRPr lang="en-US" sz="1400" dirty="0"/>
            </a:p>
          </p:txBody>
        </p:sp>
        <p:cxnSp>
          <p:nvCxnSpPr>
            <p:cNvPr id="28" name="Straight Arrow Connector 27"/>
            <p:cNvCxnSpPr>
              <a:stCxn id="30" idx="3"/>
              <a:endCxn id="23" idx="1"/>
            </p:cNvCxnSpPr>
            <p:nvPr/>
          </p:nvCxnSpPr>
          <p:spPr>
            <a:xfrm flipV="1">
              <a:off x="5520743" y="4176569"/>
              <a:ext cx="230511" cy="4071"/>
            </a:xfrm>
            <a:prstGeom prst="straightConnector1">
              <a:avLst/>
            </a:prstGeom>
            <a:ln>
              <a:solidFill>
                <a:srgbClr val="0000FF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Arrow Connector 28"/>
            <p:cNvCxnSpPr>
              <a:stCxn id="27" idx="3"/>
              <a:endCxn id="30" idx="1"/>
            </p:cNvCxnSpPr>
            <p:nvPr/>
          </p:nvCxnSpPr>
          <p:spPr>
            <a:xfrm>
              <a:off x="4531268" y="4179380"/>
              <a:ext cx="261782" cy="1260"/>
            </a:xfrm>
            <a:prstGeom prst="straightConnector1">
              <a:avLst/>
            </a:prstGeom>
            <a:ln>
              <a:solidFill>
                <a:srgbClr val="0000FF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Document 29"/>
            <p:cNvSpPr/>
            <p:nvPr/>
          </p:nvSpPr>
          <p:spPr>
            <a:xfrm>
              <a:off x="4793050" y="3968390"/>
              <a:ext cx="727693" cy="424499"/>
            </a:xfrm>
            <a:prstGeom prst="flowChartDocument">
              <a:avLst/>
            </a:prstGeom>
            <a:noFill/>
            <a:ln>
              <a:solidFill>
                <a:srgbClr val="0000FF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i="1" dirty="0" smtClean="0">
                  <a:solidFill>
                    <a:schemeClr val="tx1"/>
                  </a:solidFill>
                </a:rPr>
                <a:t>LLVM-IR</a:t>
              </a:r>
              <a:endParaRPr lang="en-US" sz="1200" i="1" dirty="0">
                <a:solidFill>
                  <a:schemeClr val="tx1"/>
                </a:solidFill>
              </a:endParaRPr>
            </a:p>
          </p:txBody>
        </p:sp>
        <p:cxnSp>
          <p:nvCxnSpPr>
            <p:cNvPr id="33" name="Straight Arrow Connector 32"/>
            <p:cNvCxnSpPr>
              <a:stCxn id="25" idx="3"/>
              <a:endCxn id="27" idx="1"/>
            </p:cNvCxnSpPr>
            <p:nvPr/>
          </p:nvCxnSpPr>
          <p:spPr>
            <a:xfrm>
              <a:off x="1390892" y="4167494"/>
              <a:ext cx="2465832" cy="11886"/>
            </a:xfrm>
            <a:prstGeom prst="straightConnector1">
              <a:avLst/>
            </a:prstGeom>
            <a:ln>
              <a:solidFill>
                <a:srgbClr val="0000FF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Arrow Connector 38"/>
            <p:cNvCxnSpPr>
              <a:stCxn id="23" idx="3"/>
              <a:endCxn id="26" idx="1"/>
            </p:cNvCxnSpPr>
            <p:nvPr/>
          </p:nvCxnSpPr>
          <p:spPr>
            <a:xfrm flipV="1">
              <a:off x="6821584" y="4163744"/>
              <a:ext cx="1473286" cy="12825"/>
            </a:xfrm>
            <a:prstGeom prst="straightConnector1">
              <a:avLst/>
            </a:prstGeom>
            <a:ln>
              <a:solidFill>
                <a:srgbClr val="0000FF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Arrow Connector 40"/>
            <p:cNvCxnSpPr/>
            <p:nvPr/>
          </p:nvCxnSpPr>
          <p:spPr>
            <a:xfrm flipV="1">
              <a:off x="529370" y="3786583"/>
              <a:ext cx="13512" cy="794513"/>
            </a:xfrm>
            <a:prstGeom prst="straightConnector1">
              <a:avLst/>
            </a:prstGeom>
            <a:ln>
              <a:solidFill>
                <a:srgbClr val="0000FF"/>
              </a:solidFill>
              <a:prstDash val="sysDash"/>
              <a:headEnd type="arrow"/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" name="Oval 9"/>
          <p:cNvSpPr/>
          <p:nvPr/>
        </p:nvSpPr>
        <p:spPr>
          <a:xfrm>
            <a:off x="5534254" y="3576599"/>
            <a:ext cx="1626913" cy="114267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2623902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175" y="274638"/>
            <a:ext cx="8747140" cy="1143000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Scalability</a:t>
            </a:r>
            <a:r>
              <a:rPr lang="en-US" dirty="0" smtClean="0"/>
              <a:t> in Compilation and Analysis (1)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Quantum circuits are typically specialized to one problem size, hence they are deeply and statically analyzable.</a:t>
            </a:r>
          </a:p>
          <a:p>
            <a:pPr lvl="1"/>
            <a:r>
              <a:rPr lang="en-US" b="1" dirty="0" smtClean="0"/>
              <a:t>Classical control resolution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Static classical control </a:t>
            </a:r>
            <a:r>
              <a:rPr lang="en-US" dirty="0" smtClean="0">
                <a:solidFill>
                  <a:srgbClr val="000000"/>
                </a:solidFill>
              </a:rPr>
              <a:t>resolution using LLVM passes</a:t>
            </a:r>
          </a:p>
          <a:p>
            <a:pPr lvl="1"/>
            <a:r>
              <a:rPr lang="en-US" dirty="0" smtClean="0">
                <a:solidFill>
                  <a:srgbClr val="000000"/>
                </a:solidFill>
              </a:rPr>
              <a:t>May cause code explosion during code transformation of larger problems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2DF33B-4B92-614B-A726-7E0354E8DDA6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52919873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2136" y="274638"/>
            <a:ext cx="8565717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Resolving Classical</a:t>
            </a:r>
            <a:r>
              <a:rPr lang="en-US" dirty="0"/>
              <a:t> </a:t>
            </a:r>
            <a:r>
              <a:rPr lang="en-US" dirty="0" smtClean="0"/>
              <a:t>Controls in the Code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8"/>
            <a:ext cx="8229600" cy="1509709"/>
          </a:xfrm>
        </p:spPr>
        <p:txBody>
          <a:bodyPr>
            <a:normAutofit/>
          </a:bodyPr>
          <a:lstStyle/>
          <a:p>
            <a:r>
              <a:rPr lang="en-US" sz="2800" dirty="0"/>
              <a:t>Classical control surrounding quantum code must be resolved to disambiguate for the hardware the qubits and the exact set of </a:t>
            </a:r>
            <a:r>
              <a:rPr lang="en-US" sz="2800" dirty="0" smtClean="0"/>
              <a:t>gates</a:t>
            </a:r>
          </a:p>
          <a:p>
            <a:endParaRPr lang="en-US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2DF33B-4B92-614B-A726-7E0354E8DDA6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6553200" y="4263176"/>
            <a:ext cx="24293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.</a:t>
            </a:r>
          </a:p>
          <a:p>
            <a:r>
              <a:rPr lang="en-US" dirty="0"/>
              <a:t>.</a:t>
            </a:r>
          </a:p>
        </p:txBody>
      </p:sp>
      <p:grpSp>
        <p:nvGrpSpPr>
          <p:cNvPr id="18" name="Group 17"/>
          <p:cNvGrpSpPr/>
          <p:nvPr/>
        </p:nvGrpSpPr>
        <p:grpSpPr>
          <a:xfrm>
            <a:off x="595595" y="3109911"/>
            <a:ext cx="7863358" cy="3061753"/>
            <a:chOff x="595595" y="3109911"/>
            <a:chExt cx="7863358" cy="3061753"/>
          </a:xfrm>
        </p:grpSpPr>
        <p:sp>
          <p:nvSpPr>
            <p:cNvPr id="19" name="Shape 398"/>
            <p:cNvSpPr txBox="1">
              <a:spLocks/>
            </p:cNvSpPr>
            <p:nvPr/>
          </p:nvSpPr>
          <p:spPr>
            <a:xfrm>
              <a:off x="595595" y="3330203"/>
              <a:ext cx="3382736" cy="2747087"/>
            </a:xfrm>
            <a:prstGeom prst="rect">
              <a:avLst/>
            </a:prstGeom>
            <a:ln w="9525" cap="flat">
              <a:solidFill>
                <a:srgbClr val="434343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t" anchorCtr="0">
              <a:noAutofit/>
            </a:bodyPr>
            <a:lstStyle>
              <a:lvl1pPr marL="342900" indent="-342900" algn="l" defTabSz="457200" rtl="0" eaLnBrk="1" latinLnBrk="0" hangingPunct="1">
                <a:spcBef>
                  <a:spcPct val="20000"/>
                </a:spcBef>
                <a:buFont typeface="Arial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457200" rtl="0" eaLnBrk="1" latinLnBrk="0" hangingPunct="1">
                <a:spcBef>
                  <a:spcPct val="20000"/>
                </a:spcBef>
                <a:buFont typeface="Arial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457200" rtl="0" eaLnBrk="1" latinLnBrk="0" hangingPunct="1">
                <a:spcBef>
                  <a:spcPct val="20000"/>
                </a:spcBef>
                <a:buFont typeface="Arial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457200" rtl="0" eaLnBrk="1" latinLnBrk="0" hangingPunct="1">
                <a:spcBef>
                  <a:spcPct val="20000"/>
                </a:spcBef>
                <a:buFont typeface="Arial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457200" rtl="0" eaLnBrk="1" latinLnBrk="0" hangingPunct="1">
                <a:spcBef>
                  <a:spcPct val="20000"/>
                </a:spcBef>
                <a:buFont typeface="Arial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457200" rtl="0" eaLnBrk="1" latinLnBrk="0" hangingPunct="1">
                <a:spcBef>
                  <a:spcPct val="20000"/>
                </a:spcBef>
                <a:buFont typeface="Arial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457200" rtl="0" eaLnBrk="1" latinLnBrk="0" hangingPunct="1">
                <a:spcBef>
                  <a:spcPct val="20000"/>
                </a:spcBef>
                <a:buFont typeface="Arial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457200" rtl="0" eaLnBrk="1" latinLnBrk="0" hangingPunct="1">
                <a:spcBef>
                  <a:spcPct val="20000"/>
                </a:spcBef>
                <a:buFont typeface="Arial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457200" rtl="0" eaLnBrk="1" latinLnBrk="0" hangingPunct="1">
                <a:spcBef>
                  <a:spcPct val="20000"/>
                </a:spcBef>
                <a:buFont typeface="Arial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buFont typeface="Arial"/>
                <a:buNone/>
              </a:pPr>
              <a:r>
                <a:rPr lang="en" sz="1200" b="1" dirty="0" smtClean="0">
                  <a:solidFill>
                    <a:srgbClr val="FF00FF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#define </a:t>
              </a:r>
              <a:r>
                <a:rPr lang="en-US" sz="1200" b="1" dirty="0" smtClean="0">
                  <a:solidFill>
                    <a:srgbClr val="FF00FF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s_</a:t>
              </a:r>
              <a:r>
                <a:rPr lang="en" sz="1200" b="1" dirty="0" smtClean="0">
                  <a:solidFill>
                    <a:srgbClr val="FF00FF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 </a:t>
              </a:r>
              <a:r>
                <a:rPr lang="en-US" sz="1200" b="1" dirty="0" smtClean="0">
                  <a:solidFill>
                    <a:srgbClr val="000000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3000</a:t>
              </a:r>
              <a:endParaRPr lang="en" sz="1200" b="1" dirty="0" smtClean="0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  <a:p>
              <a:pPr>
                <a:buFont typeface="Arial"/>
                <a:buNone/>
              </a:pPr>
              <a:r>
                <a:rPr lang="en" sz="1200" b="1" dirty="0" smtClean="0">
                  <a:solidFill>
                    <a:srgbClr val="3366FF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module</a:t>
              </a:r>
              <a:r>
                <a:rPr lang="en" sz="1200" b="1" dirty="0" smtClean="0">
                  <a:solidFill>
                    <a:srgbClr val="0000FF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 </a:t>
              </a:r>
              <a:r>
                <a:rPr lang="en-US" sz="1200" b="1" dirty="0" smtClean="0">
                  <a:latin typeface="Courier New"/>
                  <a:ea typeface="Courier New"/>
                  <a:cs typeface="Courier New"/>
                  <a:sym typeface="Courier New"/>
                </a:rPr>
                <a:t>Oracle</a:t>
              </a:r>
              <a:r>
                <a:rPr lang="en" sz="1200" b="1" dirty="0" smtClean="0">
                  <a:latin typeface="Courier New"/>
                  <a:ea typeface="Courier New"/>
                  <a:cs typeface="Courier New"/>
                  <a:sym typeface="Courier New"/>
                </a:rPr>
                <a:t>(</a:t>
              </a:r>
              <a:r>
                <a:rPr lang="en-US" sz="1200" b="1" dirty="0" smtClean="0">
                  <a:solidFill>
                    <a:srgbClr val="FF6600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qbit</a:t>
              </a:r>
              <a:r>
                <a:rPr lang="en" sz="1200" b="1" dirty="0" smtClean="0">
                  <a:latin typeface="Courier New"/>
                  <a:ea typeface="Courier New"/>
                  <a:cs typeface="Courier New"/>
                  <a:sym typeface="Courier New"/>
                </a:rPr>
                <a:t> </a:t>
              </a:r>
              <a:r>
                <a:rPr lang="en-US" sz="1200" b="1" dirty="0" smtClean="0">
                  <a:latin typeface="Courier New"/>
                  <a:ea typeface="Courier New"/>
                  <a:cs typeface="Courier New"/>
                  <a:sym typeface="Courier New"/>
                </a:rPr>
                <a:t>a[1], </a:t>
              </a:r>
              <a:r>
                <a:rPr lang="en-US" sz="1200" b="1" dirty="0" smtClean="0">
                  <a:solidFill>
                    <a:srgbClr val="FF6600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int</a:t>
              </a:r>
              <a:r>
                <a:rPr lang="en-US" sz="1200" b="1" dirty="0" smtClean="0">
                  <a:latin typeface="Courier New"/>
                  <a:ea typeface="Courier New"/>
                  <a:cs typeface="Courier New"/>
                  <a:sym typeface="Courier New"/>
                </a:rPr>
                <a:t> j</a:t>
              </a:r>
              <a:r>
                <a:rPr lang="en" sz="1200" b="1" dirty="0" smtClean="0">
                  <a:latin typeface="Courier New"/>
                  <a:ea typeface="Courier New"/>
                  <a:cs typeface="Courier New"/>
                  <a:sym typeface="Courier New"/>
                </a:rPr>
                <a:t>) {</a:t>
              </a:r>
              <a:r>
                <a:rPr lang="en-US" sz="1200" b="1" dirty="0" smtClean="0">
                  <a:latin typeface="Courier New"/>
                  <a:ea typeface="Courier New"/>
                  <a:cs typeface="Courier New"/>
                  <a:sym typeface="Courier New"/>
                </a:rPr>
                <a:t>	</a:t>
              </a:r>
              <a:endParaRPr lang="en-US" sz="1200" b="1" dirty="0" smtClean="0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  <a:p>
              <a:pPr>
                <a:buFont typeface="Arial"/>
                <a:buNone/>
              </a:pPr>
              <a:r>
                <a:rPr lang="en-US" sz="1200" b="1" dirty="0" smtClean="0">
                  <a:solidFill>
                    <a:srgbClr val="0000FF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	</a:t>
              </a:r>
              <a:r>
                <a:rPr lang="en-US" sz="1200" b="1" dirty="0" smtClean="0">
                  <a:solidFill>
                    <a:srgbClr val="FF6600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double</a:t>
              </a:r>
              <a:r>
                <a:rPr lang="en-US" sz="1200" b="1" dirty="0" smtClean="0">
                  <a:solidFill>
                    <a:srgbClr val="0000FF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 theta=(-1)*pow(2,j)/100;</a:t>
              </a:r>
              <a:endParaRPr lang="en-US" sz="1200" b="1" dirty="0" smtClean="0">
                <a:latin typeface="Courier New"/>
                <a:ea typeface="Courier New"/>
                <a:cs typeface="Courier New"/>
                <a:sym typeface="Courier New"/>
              </a:endParaRPr>
            </a:p>
            <a:p>
              <a:pPr>
                <a:buFont typeface="Arial"/>
                <a:buNone/>
              </a:pPr>
              <a:r>
                <a:rPr lang="en-US" sz="1200" b="1" dirty="0" smtClean="0">
                  <a:latin typeface="Courier New"/>
                  <a:ea typeface="Courier New"/>
                  <a:cs typeface="Courier New"/>
                  <a:sym typeface="Courier New"/>
                </a:rPr>
                <a:t>	Rz(a[0],theta)</a:t>
              </a:r>
            </a:p>
            <a:p>
              <a:pPr>
                <a:buFont typeface="Arial"/>
                <a:buNone/>
              </a:pPr>
              <a:r>
                <a:rPr lang="en" sz="1200" b="1" dirty="0" smtClean="0">
                  <a:latin typeface="Courier New"/>
                  <a:ea typeface="Courier New"/>
                  <a:cs typeface="Courier New"/>
                  <a:sym typeface="Courier New"/>
                </a:rPr>
                <a:t>}</a:t>
              </a:r>
              <a:endParaRPr lang="en-US" sz="1200" b="1" dirty="0" smtClean="0">
                <a:latin typeface="Courier New"/>
                <a:ea typeface="Courier New"/>
                <a:cs typeface="Courier New"/>
                <a:sym typeface="Courier New"/>
              </a:endParaRPr>
            </a:p>
            <a:p>
              <a:pPr>
                <a:buNone/>
              </a:pPr>
              <a:r>
                <a:rPr lang="en" sz="1200" b="1" dirty="0">
                  <a:solidFill>
                    <a:srgbClr val="3366FF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module</a:t>
              </a:r>
              <a:r>
                <a:rPr lang="en" sz="1200" b="1" dirty="0">
                  <a:solidFill>
                    <a:srgbClr val="0000FF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 </a:t>
              </a:r>
              <a:r>
                <a:rPr lang="en-US" sz="1200" b="1" dirty="0" smtClean="0">
                  <a:latin typeface="Courier New"/>
                  <a:ea typeface="Courier New"/>
                  <a:cs typeface="Courier New"/>
                  <a:sym typeface="Courier New"/>
                </a:rPr>
                <a:t>main()</a:t>
              </a:r>
              <a:r>
                <a:rPr lang="en" sz="1200" b="1" dirty="0" smtClean="0">
                  <a:latin typeface="Courier New"/>
                  <a:ea typeface="Courier New"/>
                  <a:cs typeface="Courier New"/>
                  <a:sym typeface="Courier New"/>
                </a:rPr>
                <a:t> {</a:t>
              </a:r>
              <a:r>
                <a:rPr lang="en-US" sz="1200" b="1" dirty="0">
                  <a:latin typeface="Courier New"/>
                  <a:ea typeface="Courier New"/>
                  <a:cs typeface="Courier New"/>
                  <a:sym typeface="Courier New"/>
                </a:rPr>
                <a:t>		</a:t>
              </a:r>
              <a:r>
                <a:rPr lang="en-US" sz="1200" b="1" dirty="0">
                  <a:solidFill>
                    <a:srgbClr val="0000FF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	</a:t>
              </a:r>
            </a:p>
            <a:p>
              <a:pPr>
                <a:buNone/>
              </a:pPr>
              <a:r>
                <a:rPr lang="en-US" sz="1200" b="1" dirty="0" smtClean="0">
                  <a:solidFill>
                    <a:srgbClr val="0000FF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	</a:t>
              </a:r>
              <a:r>
                <a:rPr lang="en-US" sz="1200" b="1" dirty="0" smtClean="0">
                  <a:solidFill>
                    <a:srgbClr val="FF6600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qbit </a:t>
              </a:r>
              <a:r>
                <a:rPr lang="en-US" sz="1200" b="1" dirty="0">
                  <a:latin typeface="Courier New"/>
                  <a:ea typeface="Courier New"/>
                  <a:cs typeface="Courier New"/>
                  <a:sym typeface="Courier New"/>
                </a:rPr>
                <a:t>a</a:t>
              </a:r>
              <a:r>
                <a:rPr lang="en-US" sz="1200" b="1" dirty="0" smtClean="0">
                  <a:latin typeface="Courier New"/>
                  <a:ea typeface="Courier New"/>
                  <a:cs typeface="Courier New"/>
                  <a:sym typeface="Courier New"/>
                </a:rPr>
                <a:t>[</a:t>
              </a:r>
              <a:r>
                <a:rPr lang="en-US" sz="1200" b="1" dirty="0">
                  <a:latin typeface="Courier New"/>
                  <a:ea typeface="Courier New"/>
                  <a:cs typeface="Courier New"/>
                  <a:sym typeface="Courier New"/>
                </a:rPr>
                <a:t>1</a:t>
              </a:r>
              <a:r>
                <a:rPr lang="en-US" sz="1200" b="1" dirty="0" smtClean="0">
                  <a:latin typeface="Courier New"/>
                  <a:ea typeface="Courier New"/>
                  <a:cs typeface="Courier New"/>
                  <a:sym typeface="Courier New"/>
                </a:rPr>
                <a:t>];</a:t>
              </a:r>
            </a:p>
            <a:p>
              <a:pPr>
                <a:buNone/>
              </a:pPr>
              <a:r>
                <a:rPr lang="en-US" sz="1200" b="1" dirty="0" smtClean="0">
                  <a:latin typeface="Courier New"/>
                  <a:ea typeface="Courier New"/>
                  <a:cs typeface="Courier New"/>
                  <a:sym typeface="Courier New"/>
                </a:rPr>
                <a:t>	</a:t>
              </a:r>
              <a:r>
                <a:rPr lang="en-US" sz="1200" b="1" dirty="0" smtClean="0">
                  <a:solidFill>
                    <a:srgbClr val="FF6600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int</a:t>
              </a:r>
              <a:r>
                <a:rPr lang="en-US" sz="1200" b="1" dirty="0" smtClean="0">
                  <a:latin typeface="Courier New"/>
                  <a:ea typeface="Courier New"/>
                  <a:cs typeface="Courier New"/>
                  <a:sym typeface="Courier New"/>
                </a:rPr>
                <a:t> i,j;</a:t>
              </a:r>
            </a:p>
            <a:p>
              <a:pPr>
                <a:buNone/>
              </a:pPr>
              <a:r>
                <a:rPr lang="en-US" sz="1200" b="1" dirty="0">
                  <a:latin typeface="Courier New"/>
                  <a:ea typeface="Courier New"/>
                  <a:cs typeface="Courier New"/>
                  <a:sym typeface="Courier New"/>
                </a:rPr>
                <a:t>	</a:t>
              </a:r>
              <a:r>
                <a:rPr lang="en-US" sz="1200" b="1" dirty="0" smtClean="0">
                  <a:latin typeface="Courier New"/>
                  <a:ea typeface="Courier New"/>
                  <a:cs typeface="Courier New"/>
                  <a:sym typeface="Courier New"/>
                </a:rPr>
                <a:t>for (i=0;i&lt;=s_;i++)</a:t>
              </a:r>
            </a:p>
            <a:p>
              <a:pPr>
                <a:buNone/>
              </a:pPr>
              <a:r>
                <a:rPr lang="en-US" sz="1200" b="1" dirty="0" smtClean="0">
                  <a:latin typeface="Courier New"/>
                  <a:ea typeface="Courier New"/>
                  <a:cs typeface="Courier New"/>
                  <a:sym typeface="Courier New"/>
                </a:rPr>
                <a:t>	</a:t>
              </a:r>
              <a:r>
                <a:rPr lang="en-US" sz="1200" b="1" dirty="0">
                  <a:latin typeface="Courier New"/>
                  <a:ea typeface="Courier New"/>
                  <a:cs typeface="Courier New"/>
                  <a:sym typeface="Courier New"/>
                </a:rPr>
                <a:t>	</a:t>
              </a:r>
              <a:r>
                <a:rPr lang="en-US" sz="1200" b="1" dirty="0" smtClean="0">
                  <a:latin typeface="Courier New"/>
                  <a:ea typeface="Courier New"/>
                  <a:cs typeface="Courier New"/>
                  <a:sym typeface="Courier New"/>
                </a:rPr>
                <a:t>for (j=0;j&lt;=3;j++)</a:t>
              </a:r>
            </a:p>
            <a:p>
              <a:pPr>
                <a:buNone/>
              </a:pPr>
              <a:r>
                <a:rPr lang="en-US" sz="1200" b="1" dirty="0">
                  <a:latin typeface="Courier New"/>
                  <a:ea typeface="Courier New"/>
                  <a:cs typeface="Courier New"/>
                  <a:sym typeface="Courier New"/>
                </a:rPr>
                <a:t>	</a:t>
              </a:r>
              <a:r>
                <a:rPr lang="en-US" sz="1200" b="1" dirty="0" smtClean="0">
                  <a:latin typeface="Courier New"/>
                  <a:ea typeface="Courier New"/>
                  <a:cs typeface="Courier New"/>
                  <a:sym typeface="Courier New"/>
                </a:rPr>
                <a:t>	  Oracle(a,j);</a:t>
              </a:r>
              <a:endParaRPr lang="en-US" sz="1200" b="1" dirty="0">
                <a:latin typeface="Courier New"/>
                <a:ea typeface="Courier New"/>
                <a:cs typeface="Courier New"/>
                <a:sym typeface="Courier New"/>
              </a:endParaRPr>
            </a:p>
            <a:p>
              <a:pPr>
                <a:buNone/>
              </a:pPr>
              <a:r>
                <a:rPr lang="en" sz="1200" b="1" dirty="0" smtClean="0">
                  <a:latin typeface="Courier New"/>
                  <a:ea typeface="Courier New"/>
                  <a:cs typeface="Courier New"/>
                  <a:sym typeface="Courier New"/>
                </a:rPr>
                <a:t>}</a:t>
              </a:r>
            </a:p>
            <a:p>
              <a:endParaRPr lang="en" sz="900" b="1" dirty="0">
                <a:latin typeface="Courier New"/>
                <a:ea typeface="Courier New"/>
                <a:cs typeface="Courier New"/>
                <a:sym typeface="Courier New"/>
              </a:endParaRPr>
            </a:p>
          </p:txBody>
        </p:sp>
        <p:sp>
          <p:nvSpPr>
            <p:cNvPr id="20" name="Shape 398"/>
            <p:cNvSpPr txBox="1">
              <a:spLocks/>
            </p:cNvSpPr>
            <p:nvPr/>
          </p:nvSpPr>
          <p:spPr>
            <a:xfrm>
              <a:off x="5076217" y="3109911"/>
              <a:ext cx="3382736" cy="777478"/>
            </a:xfrm>
            <a:prstGeom prst="rect">
              <a:avLst/>
            </a:prstGeom>
            <a:ln w="9525" cap="flat">
              <a:solidFill>
                <a:srgbClr val="434343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t" anchorCtr="0">
              <a:noAutofit/>
            </a:bodyPr>
            <a:lstStyle>
              <a:lvl1pPr marL="342900" indent="-342900" algn="l" defTabSz="457200" rtl="0" eaLnBrk="1" latinLnBrk="0" hangingPunct="1">
                <a:spcBef>
                  <a:spcPct val="20000"/>
                </a:spcBef>
                <a:buFont typeface="Arial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457200" rtl="0" eaLnBrk="1" latinLnBrk="0" hangingPunct="1">
                <a:spcBef>
                  <a:spcPct val="20000"/>
                </a:spcBef>
                <a:buFont typeface="Arial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457200" rtl="0" eaLnBrk="1" latinLnBrk="0" hangingPunct="1">
                <a:spcBef>
                  <a:spcPct val="20000"/>
                </a:spcBef>
                <a:buFont typeface="Arial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457200" rtl="0" eaLnBrk="1" latinLnBrk="0" hangingPunct="1">
                <a:spcBef>
                  <a:spcPct val="20000"/>
                </a:spcBef>
                <a:buFont typeface="Arial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457200" rtl="0" eaLnBrk="1" latinLnBrk="0" hangingPunct="1">
                <a:spcBef>
                  <a:spcPct val="20000"/>
                </a:spcBef>
                <a:buFont typeface="Arial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457200" rtl="0" eaLnBrk="1" latinLnBrk="0" hangingPunct="1">
                <a:spcBef>
                  <a:spcPct val="20000"/>
                </a:spcBef>
                <a:buFont typeface="Arial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457200" rtl="0" eaLnBrk="1" latinLnBrk="0" hangingPunct="1">
                <a:spcBef>
                  <a:spcPct val="20000"/>
                </a:spcBef>
                <a:buFont typeface="Arial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457200" rtl="0" eaLnBrk="1" latinLnBrk="0" hangingPunct="1">
                <a:spcBef>
                  <a:spcPct val="20000"/>
                </a:spcBef>
                <a:buFont typeface="Arial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457200" rtl="0" eaLnBrk="1" latinLnBrk="0" hangingPunct="1">
                <a:spcBef>
                  <a:spcPct val="20000"/>
                </a:spcBef>
                <a:buFont typeface="Arial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buFont typeface="Arial"/>
                <a:buNone/>
              </a:pPr>
              <a:r>
                <a:rPr lang="en-US" sz="1200" b="1" dirty="0" smtClean="0">
                  <a:solidFill>
                    <a:srgbClr val="3366FF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module</a:t>
              </a:r>
              <a:r>
                <a:rPr lang="en-US" sz="1200" b="1" dirty="0" smtClean="0">
                  <a:latin typeface="Courier New"/>
                  <a:ea typeface="Courier New"/>
                  <a:cs typeface="Courier New"/>
                  <a:sym typeface="Courier New"/>
                </a:rPr>
                <a:t> Oracle_0(</a:t>
              </a:r>
              <a:r>
                <a:rPr lang="en-US" sz="1200" b="1" dirty="0" smtClean="0">
                  <a:solidFill>
                    <a:srgbClr val="FF6600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qbit</a:t>
              </a:r>
              <a:r>
                <a:rPr lang="en-US" sz="1200" b="1" dirty="0" smtClean="0">
                  <a:latin typeface="Courier New"/>
                  <a:ea typeface="Courier New"/>
                  <a:cs typeface="Courier New"/>
                  <a:sym typeface="Courier New"/>
                </a:rPr>
                <a:t> a[1]) {</a:t>
              </a:r>
            </a:p>
            <a:p>
              <a:pPr>
                <a:buFont typeface="Arial"/>
                <a:buNone/>
              </a:pPr>
              <a:r>
                <a:rPr lang="en-US" sz="1200" b="1" dirty="0" smtClean="0">
                  <a:latin typeface="Courier New"/>
                  <a:ea typeface="Courier New"/>
                  <a:cs typeface="Courier New"/>
                  <a:sym typeface="Courier New"/>
                </a:rPr>
                <a:t>	Rz(a[0],-0.01); </a:t>
              </a:r>
              <a:endParaRPr lang="en-US" sz="1200" b="1" dirty="0">
                <a:latin typeface="Courier New"/>
                <a:ea typeface="Courier New"/>
                <a:cs typeface="Courier New"/>
                <a:sym typeface="Courier New"/>
              </a:endParaRPr>
            </a:p>
            <a:p>
              <a:pPr>
                <a:buFont typeface="Arial"/>
                <a:buNone/>
              </a:pPr>
              <a:r>
                <a:rPr lang="en-US" sz="1200" b="1" dirty="0" smtClean="0">
                  <a:latin typeface="Courier New"/>
                  <a:ea typeface="Courier New"/>
                  <a:cs typeface="Courier New"/>
                  <a:sym typeface="Courier New"/>
                </a:rPr>
                <a:t>}</a:t>
              </a:r>
              <a:endParaRPr lang="en" sz="1200" b="1" dirty="0" smtClean="0">
                <a:latin typeface="Courier New"/>
                <a:ea typeface="Courier New"/>
                <a:cs typeface="Courier New"/>
                <a:sym typeface="Courier New"/>
              </a:endParaRPr>
            </a:p>
            <a:p>
              <a:endParaRPr lang="en" sz="900" b="1" dirty="0">
                <a:latin typeface="Courier New"/>
                <a:ea typeface="Courier New"/>
                <a:cs typeface="Courier New"/>
                <a:sym typeface="Courier New"/>
              </a:endParaRPr>
            </a:p>
          </p:txBody>
        </p:sp>
        <p:sp>
          <p:nvSpPr>
            <p:cNvPr id="21" name="Shape 398"/>
            <p:cNvSpPr txBox="1">
              <a:spLocks/>
            </p:cNvSpPr>
            <p:nvPr/>
          </p:nvSpPr>
          <p:spPr>
            <a:xfrm>
              <a:off x="5076217" y="5394186"/>
              <a:ext cx="3382736" cy="777478"/>
            </a:xfrm>
            <a:prstGeom prst="rect">
              <a:avLst/>
            </a:prstGeom>
            <a:ln w="9525" cap="flat">
              <a:solidFill>
                <a:srgbClr val="434343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t" anchorCtr="0">
              <a:noAutofit/>
            </a:bodyPr>
            <a:lstStyle>
              <a:lvl1pPr marL="342900" indent="-342900" algn="l" defTabSz="457200" rtl="0" eaLnBrk="1" latinLnBrk="0" hangingPunct="1">
                <a:spcBef>
                  <a:spcPct val="20000"/>
                </a:spcBef>
                <a:buFont typeface="Arial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457200" rtl="0" eaLnBrk="1" latinLnBrk="0" hangingPunct="1">
                <a:spcBef>
                  <a:spcPct val="20000"/>
                </a:spcBef>
                <a:buFont typeface="Arial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457200" rtl="0" eaLnBrk="1" latinLnBrk="0" hangingPunct="1">
                <a:spcBef>
                  <a:spcPct val="20000"/>
                </a:spcBef>
                <a:buFont typeface="Arial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457200" rtl="0" eaLnBrk="1" latinLnBrk="0" hangingPunct="1">
                <a:spcBef>
                  <a:spcPct val="20000"/>
                </a:spcBef>
                <a:buFont typeface="Arial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457200" rtl="0" eaLnBrk="1" latinLnBrk="0" hangingPunct="1">
                <a:spcBef>
                  <a:spcPct val="20000"/>
                </a:spcBef>
                <a:buFont typeface="Arial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457200" rtl="0" eaLnBrk="1" latinLnBrk="0" hangingPunct="1">
                <a:spcBef>
                  <a:spcPct val="20000"/>
                </a:spcBef>
                <a:buFont typeface="Arial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457200" rtl="0" eaLnBrk="1" latinLnBrk="0" hangingPunct="1">
                <a:spcBef>
                  <a:spcPct val="20000"/>
                </a:spcBef>
                <a:buFont typeface="Arial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457200" rtl="0" eaLnBrk="1" latinLnBrk="0" hangingPunct="1">
                <a:spcBef>
                  <a:spcPct val="20000"/>
                </a:spcBef>
                <a:buFont typeface="Arial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457200" rtl="0" eaLnBrk="1" latinLnBrk="0" hangingPunct="1">
                <a:spcBef>
                  <a:spcPct val="20000"/>
                </a:spcBef>
                <a:buFont typeface="Arial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buFont typeface="Arial"/>
                <a:buNone/>
              </a:pPr>
              <a:r>
                <a:rPr lang="en-US" sz="1200" b="1" dirty="0" smtClean="0">
                  <a:solidFill>
                    <a:srgbClr val="3366FF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module</a:t>
              </a:r>
              <a:r>
                <a:rPr lang="en-US" sz="1200" b="1" dirty="0" smtClean="0">
                  <a:latin typeface="Courier New"/>
                  <a:ea typeface="Courier New"/>
                  <a:cs typeface="Courier New"/>
                  <a:sym typeface="Courier New"/>
                </a:rPr>
                <a:t> Oracle_3(</a:t>
              </a:r>
              <a:r>
                <a:rPr lang="en-US" sz="1200" b="1" dirty="0" smtClean="0">
                  <a:solidFill>
                    <a:srgbClr val="FF6600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qbit</a:t>
              </a:r>
              <a:r>
                <a:rPr lang="en-US" sz="1200" b="1" dirty="0" smtClean="0">
                  <a:latin typeface="Courier New"/>
                  <a:ea typeface="Courier New"/>
                  <a:cs typeface="Courier New"/>
                  <a:sym typeface="Courier New"/>
                </a:rPr>
                <a:t> a[1]) {</a:t>
              </a:r>
            </a:p>
            <a:p>
              <a:pPr>
                <a:buFont typeface="Arial"/>
                <a:buNone/>
              </a:pPr>
              <a:r>
                <a:rPr lang="en-US" sz="1200" b="1" dirty="0" smtClean="0">
                  <a:latin typeface="Courier New"/>
                  <a:ea typeface="Courier New"/>
                  <a:cs typeface="Courier New"/>
                  <a:sym typeface="Courier New"/>
                </a:rPr>
                <a:t>	Rz(a[0],-0.08); </a:t>
              </a:r>
              <a:endParaRPr lang="en-US" sz="1200" b="1" dirty="0">
                <a:latin typeface="Courier New"/>
                <a:ea typeface="Courier New"/>
                <a:cs typeface="Courier New"/>
                <a:sym typeface="Courier New"/>
              </a:endParaRPr>
            </a:p>
            <a:p>
              <a:pPr>
                <a:buFont typeface="Arial"/>
                <a:buNone/>
              </a:pPr>
              <a:r>
                <a:rPr lang="en-US" sz="1200" b="1" dirty="0" smtClean="0">
                  <a:latin typeface="Courier New"/>
                  <a:ea typeface="Courier New"/>
                  <a:cs typeface="Courier New"/>
                  <a:sym typeface="Courier New"/>
                </a:rPr>
                <a:t>}</a:t>
              </a:r>
              <a:endParaRPr lang="en" sz="1200" b="1" dirty="0" smtClean="0">
                <a:latin typeface="Courier New"/>
                <a:ea typeface="Courier New"/>
                <a:cs typeface="Courier New"/>
                <a:sym typeface="Courier New"/>
              </a:endParaRPr>
            </a:p>
            <a:p>
              <a:endParaRPr lang="en" sz="900" b="1" dirty="0">
                <a:latin typeface="Courier New"/>
                <a:ea typeface="Courier New"/>
                <a:cs typeface="Courier New"/>
                <a:sym typeface="Courier New"/>
              </a:endParaRPr>
            </a:p>
          </p:txBody>
        </p:sp>
        <p:cxnSp>
          <p:nvCxnSpPr>
            <p:cNvPr id="22" name="Straight Arrow Connector 21"/>
            <p:cNvCxnSpPr>
              <a:stCxn id="19" idx="3"/>
              <a:endCxn id="20" idx="1"/>
            </p:cNvCxnSpPr>
            <p:nvPr/>
          </p:nvCxnSpPr>
          <p:spPr>
            <a:xfrm flipV="1">
              <a:off x="3978331" y="3498650"/>
              <a:ext cx="1097887" cy="1205090"/>
            </a:xfrm>
            <a:prstGeom prst="straightConnector1">
              <a:avLst/>
            </a:prstGeom>
            <a:ln w="9525" cmpd="sng">
              <a:solidFill>
                <a:schemeClr val="tx1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Arrow Connector 22"/>
            <p:cNvCxnSpPr>
              <a:stCxn id="19" idx="3"/>
              <a:endCxn id="21" idx="1"/>
            </p:cNvCxnSpPr>
            <p:nvPr/>
          </p:nvCxnSpPr>
          <p:spPr>
            <a:xfrm>
              <a:off x="3978331" y="4703740"/>
              <a:ext cx="1097887" cy="1079184"/>
            </a:xfrm>
            <a:prstGeom prst="straightConnector1">
              <a:avLst/>
            </a:prstGeom>
            <a:ln w="9525" cmpd="sng">
              <a:solidFill>
                <a:schemeClr val="tx1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2" name="Oval 11"/>
          <p:cNvSpPr/>
          <p:nvPr/>
        </p:nvSpPr>
        <p:spPr>
          <a:xfrm>
            <a:off x="6228080" y="3330203"/>
            <a:ext cx="741680" cy="408677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/>
          <p:cNvSpPr/>
          <p:nvPr/>
        </p:nvSpPr>
        <p:spPr>
          <a:xfrm>
            <a:off x="6228080" y="5578585"/>
            <a:ext cx="741680" cy="408677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80223712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2" grpId="0" animBg="1"/>
      <p:bldP spid="13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2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8|20.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16508</TotalTime>
  <Words>1347</Words>
  <Application>Microsoft Macintosh PowerPoint</Application>
  <PresentationFormat>Letter Paper (8.5x11 in)</PresentationFormat>
  <Paragraphs>491</Paragraphs>
  <Slides>27</Slides>
  <Notes>24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27</vt:i4>
      </vt:variant>
    </vt:vector>
  </HeadingPairs>
  <TitlesOfParts>
    <vt:vector size="29" baseType="lpstr">
      <vt:lpstr>Office Theme</vt:lpstr>
      <vt:lpstr>1_Office Theme</vt:lpstr>
      <vt:lpstr>Slide 1</vt:lpstr>
      <vt:lpstr>Background on Quantum Computers</vt:lpstr>
      <vt:lpstr>Compiling Quantum Codes</vt:lpstr>
      <vt:lpstr>Goals and Contributions</vt:lpstr>
      <vt:lpstr>Benchmarks</vt:lpstr>
      <vt:lpstr>Slide 6</vt:lpstr>
      <vt:lpstr>From Scaffold to QASM:  Deep Optimization through LLVM</vt:lpstr>
      <vt:lpstr>Scalability in Compilation and Analysis (1)</vt:lpstr>
      <vt:lpstr>Resolving Classical Controls in the Code</vt:lpstr>
      <vt:lpstr>Slide 10</vt:lpstr>
      <vt:lpstr>Pass-Driven vs. Instrumentation-Driven </vt:lpstr>
      <vt:lpstr>The Instrumentation-Driven  Approach Scales Better</vt:lpstr>
      <vt:lpstr>Scalability in Compilation and Analysis (2) </vt:lpstr>
      <vt:lpstr>Managing Scalability with QASM Format</vt:lpstr>
      <vt:lpstr>Comparison of QASM-H and QASM-HL</vt:lpstr>
      <vt:lpstr>Synthesizing Reversible Computation</vt:lpstr>
      <vt:lpstr>CTQG: Classical-To-Quantum-Gate</vt:lpstr>
      <vt:lpstr>Example CTQG:  Classical-To-Quantum-Gate</vt:lpstr>
      <vt:lpstr>Program Analysis</vt:lpstr>
      <vt:lpstr>Program Analysis</vt:lpstr>
      <vt:lpstr>Program Correctness Checks</vt:lpstr>
      <vt:lpstr>Quantum Program Analysis: Resource Analysis</vt:lpstr>
      <vt:lpstr>Timing Estimate</vt:lpstr>
      <vt:lpstr>Remodularization</vt:lpstr>
      <vt:lpstr>Hierarchical Approach Tradeoff</vt:lpstr>
      <vt:lpstr>Effect of Remodularization</vt:lpstr>
      <vt:lpstr>Conclusion</vt:lpstr>
    </vt:vector>
  </TitlesOfParts>
  <Company>Princeton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Lindsey Stephenson</dc:creator>
  <cp:lastModifiedBy>mueller</cp:lastModifiedBy>
  <cp:revision>338</cp:revision>
  <cp:lastPrinted>2014-05-13T15:54:54Z</cp:lastPrinted>
  <dcterms:created xsi:type="dcterms:W3CDTF">2014-05-08T22:33:27Z</dcterms:created>
  <dcterms:modified xsi:type="dcterms:W3CDTF">2019-10-31T20:24:17Z</dcterms:modified>
</cp:coreProperties>
</file>