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10.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notesSlides/notesSlide11.xml" ContentType="application/vnd.openxmlformats-officedocument.presentationml.notesSlide+xml"/>
  <Override PartName="/ppt/embeddings/oleObject10.bin" ContentType="application/vnd.openxmlformats-officedocument.oleObject"/>
  <Override PartName="/ppt/notesSlides/notesSlide12.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257" r:id="rId2"/>
    <p:sldId id="261" r:id="rId3"/>
    <p:sldId id="262" r:id="rId4"/>
    <p:sldId id="305" r:id="rId5"/>
    <p:sldId id="306" r:id="rId6"/>
    <p:sldId id="314" r:id="rId7"/>
    <p:sldId id="263" r:id="rId8"/>
    <p:sldId id="264" r:id="rId9"/>
    <p:sldId id="265" r:id="rId10"/>
    <p:sldId id="267" r:id="rId11"/>
    <p:sldId id="315" r:id="rId12"/>
    <p:sldId id="268" r:id="rId13"/>
    <p:sldId id="270" r:id="rId14"/>
    <p:sldId id="271" r:id="rId15"/>
    <p:sldId id="272" r:id="rId16"/>
    <p:sldId id="273" r:id="rId17"/>
    <p:sldId id="316" r:id="rId18"/>
    <p:sldId id="317" r:id="rId19"/>
    <p:sldId id="274" r:id="rId20"/>
    <p:sldId id="285" r:id="rId21"/>
    <p:sldId id="293" r:id="rId22"/>
    <p:sldId id="294" r:id="rId23"/>
    <p:sldId id="299" r:id="rId24"/>
    <p:sldId id="295" r:id="rId25"/>
    <p:sldId id="296" r:id="rId26"/>
    <p:sldId id="297" r:id="rId27"/>
    <p:sldId id="300" r:id="rId28"/>
    <p:sldId id="303" r:id="rId29"/>
    <p:sldId id="301" r:id="rId30"/>
    <p:sldId id="307" r:id="rId31"/>
    <p:sldId id="308" r:id="rId32"/>
    <p:sldId id="286" r:id="rId33"/>
    <p:sldId id="319" r:id="rId34"/>
    <p:sldId id="309" r:id="rId35"/>
    <p:sldId id="310" r:id="rId36"/>
    <p:sldId id="311" r:id="rId37"/>
    <p:sldId id="313" r:id="rId38"/>
    <p:sldId id="320" r:id="rId39"/>
    <p:sldId id="321" r:id="rId40"/>
    <p:sldId id="322" r:id="rId41"/>
    <p:sldId id="324" r:id="rId42"/>
    <p:sldId id="323" r:id="rId43"/>
    <p:sldId id="325" r:id="rId44"/>
    <p:sldId id="326" r:id="rId45"/>
    <p:sldId id="327" r:id="rId46"/>
    <p:sldId id="328" r:id="rId47"/>
    <p:sldId id="329" r:id="rId48"/>
    <p:sldId id="330" r:id="rId49"/>
    <p:sldId id="312" r:id="rId50"/>
    <p:sldId id="333" r:id="rId51"/>
    <p:sldId id="335" r:id="rId52"/>
    <p:sldId id="334" r:id="rId53"/>
    <p:sldId id="336" r:id="rId54"/>
    <p:sldId id="287" r:id="rId55"/>
    <p:sldId id="337" r:id="rId56"/>
    <p:sldId id="338" r:id="rId57"/>
    <p:sldId id="331" r:id="rId58"/>
    <p:sldId id="332" r:id="rId59"/>
    <p:sldId id="339" r:id="rId6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3992" y="-14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 Id="rId2" Type="http://schemas.openxmlformats.org/officeDocument/2006/relationships/image" Target="../media/image8.emf"/><Relationship Id="rId3"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emf"/><Relationship Id="rId2" Type="http://schemas.openxmlformats.org/officeDocument/2006/relationships/image" Target="../media/image29.emf"/><Relationship Id="rId3"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C11ECA5-3AA7-8A4E-874C-DD881EBD1A9F}" type="datetimeFigureOut">
              <a:rPr lang="en-US" smtClean="0"/>
              <a:t>4/11/18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3DB7D50-8C42-FF46-9340-1E8452775FC3}" type="slidenum">
              <a:rPr lang="en-US" smtClean="0"/>
              <a:t>‹#›</a:t>
            </a:fld>
            <a:endParaRPr lang="en-US"/>
          </a:p>
        </p:txBody>
      </p:sp>
    </p:spTree>
    <p:extLst>
      <p:ext uri="{BB962C8B-B14F-4D97-AF65-F5344CB8AC3E}">
        <p14:creationId xmlns:p14="http://schemas.microsoft.com/office/powerpoint/2010/main" val="16254186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F60736-374B-0B4D-BB6F-1F126526986C}" type="datetimeFigureOut">
              <a:rPr lang="en-US" smtClean="0"/>
              <a:t>4/11/18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5F6730-39D9-9645-AD8E-4869CB6195EC}" type="slidenum">
              <a:rPr lang="en-US" smtClean="0"/>
              <a:t>‹#›</a:t>
            </a:fld>
            <a:endParaRPr lang="en-US"/>
          </a:p>
        </p:txBody>
      </p:sp>
    </p:spTree>
    <p:extLst>
      <p:ext uri="{BB962C8B-B14F-4D97-AF65-F5344CB8AC3E}">
        <p14:creationId xmlns:p14="http://schemas.microsoft.com/office/powerpoint/2010/main" val="9961459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not a lecture, and the coronet is not all proven facts. Instead this is a presentation about my findings and interpretation of the papers and books I read in this field. The field is very fragmented and there are a lot of overhyped, but unproven claims. So I did my best to categorize the approaches, and list their shortcoming and weaknesses. Although I tried to be as objective as possible, at the end some part of my argument can be considered subjective and some might disagree with them.</a:t>
            </a:r>
            <a:r>
              <a:rPr lang="mr-IN" dirty="0" smtClean="0"/>
              <a:t>–</a:t>
            </a:r>
            <a:r>
              <a:rPr lang="en-US" dirty="0" smtClean="0"/>
              <a:t> Behnam Kia</a:t>
            </a:r>
            <a:endParaRPr lang="en-US" dirty="0"/>
          </a:p>
        </p:txBody>
      </p:sp>
      <p:sp>
        <p:nvSpPr>
          <p:cNvPr id="4" name="Slide Number Placeholder 3"/>
          <p:cNvSpPr>
            <a:spLocks noGrp="1"/>
          </p:cNvSpPr>
          <p:nvPr>
            <p:ph type="sldNum" sz="quarter" idx="10"/>
          </p:nvPr>
        </p:nvSpPr>
        <p:spPr/>
        <p:txBody>
          <a:bodyPr/>
          <a:lstStyle/>
          <a:p>
            <a:fld id="{EA5F6730-39D9-9645-AD8E-4869CB6195EC}" type="slidenum">
              <a:rPr lang="en-US" smtClean="0"/>
              <a:t>1</a:t>
            </a:fld>
            <a:endParaRPr lang="en-US"/>
          </a:p>
        </p:txBody>
      </p:sp>
    </p:spTree>
    <p:extLst>
      <p:ext uri="{BB962C8B-B14F-4D97-AF65-F5344CB8AC3E}">
        <p14:creationId xmlns:p14="http://schemas.microsoft.com/office/powerpoint/2010/main" val="1934423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AI system can simply refer to its past experience, and</a:t>
            </a:r>
            <a:r>
              <a:rPr lang="en-US" baseline="0" dirty="0" smtClean="0"/>
              <a:t> observe that it has seen couple of cats before that were very “close” to this new animal. Therefore it makes this inference that this new animal is a cat. This technique is called K-nearest neighborhood (KNN). KNN is an instance based learning technique, because it directly uses the training instances in order to make a deduction.</a:t>
            </a:r>
          </a:p>
          <a:p>
            <a:endParaRPr lang="en-US" baseline="0" dirty="0" smtClean="0"/>
          </a:p>
          <a:p>
            <a:r>
              <a:rPr lang="en-US" baseline="0" dirty="0" smtClean="0"/>
              <a:t>An issue with KNN or similar instance-based learning techniques can be that they have to hold on to their training data. Such training data can be extremely large. Also for each inference they have to do a search mechanism in order to find close training instances.</a:t>
            </a:r>
            <a:endParaRPr lang="en-US" dirty="0"/>
          </a:p>
        </p:txBody>
      </p:sp>
      <p:sp>
        <p:nvSpPr>
          <p:cNvPr id="4" name="Slide Number Placeholder 3"/>
          <p:cNvSpPr>
            <a:spLocks noGrp="1"/>
          </p:cNvSpPr>
          <p:nvPr>
            <p:ph type="sldNum" sz="quarter" idx="10"/>
          </p:nvPr>
        </p:nvSpPr>
        <p:spPr/>
        <p:txBody>
          <a:bodyPr/>
          <a:lstStyle/>
          <a:p>
            <a:fld id="{EA5F6730-39D9-9645-AD8E-4869CB6195EC}" type="slidenum">
              <a:rPr lang="en-US" smtClean="0"/>
              <a:t>30</a:t>
            </a:fld>
            <a:endParaRPr lang="en-US"/>
          </a:p>
        </p:txBody>
      </p:sp>
    </p:spTree>
    <p:extLst>
      <p:ext uri="{BB962C8B-B14F-4D97-AF65-F5344CB8AC3E}">
        <p14:creationId xmlns:p14="http://schemas.microsoft.com/office/powerpoint/2010/main" val="842515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Whenever AI</a:t>
            </a:r>
            <a:r>
              <a:rPr lang="en-US" baseline="0" dirty="0" smtClean="0"/>
              <a:t> system sees a new animal, it checks which side of the line this new data point is.  The new animal in the picture is clearly a cat.</a:t>
            </a:r>
            <a:endParaRPr lang="en-US" dirty="0"/>
          </a:p>
        </p:txBody>
      </p:sp>
      <p:sp>
        <p:nvSpPr>
          <p:cNvPr id="4" name="Slide Number Placeholder 3"/>
          <p:cNvSpPr>
            <a:spLocks noGrp="1"/>
          </p:cNvSpPr>
          <p:nvPr>
            <p:ph type="sldNum" sz="quarter" idx="10"/>
          </p:nvPr>
        </p:nvSpPr>
        <p:spPr/>
        <p:txBody>
          <a:bodyPr/>
          <a:lstStyle/>
          <a:p>
            <a:fld id="{EA5F6730-39D9-9645-AD8E-4869CB6195EC}" type="slidenum">
              <a:rPr lang="en-US" smtClean="0"/>
              <a:t>33</a:t>
            </a:fld>
            <a:endParaRPr lang="en-US"/>
          </a:p>
        </p:txBody>
      </p:sp>
    </p:spTree>
    <p:extLst>
      <p:ext uri="{BB962C8B-B14F-4D97-AF65-F5344CB8AC3E}">
        <p14:creationId xmlns:p14="http://schemas.microsoft.com/office/powerpoint/2010/main" val="1636378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question is how should </a:t>
            </a:r>
            <a:r>
              <a:rPr lang="en-US" baseline="0" dirty="0" smtClean="0"/>
              <a:t>extract this model from the training data.</a:t>
            </a:r>
          </a:p>
          <a:p>
            <a:endParaRPr lang="en-US" baseline="0" dirty="0" smtClean="0"/>
          </a:p>
          <a:p>
            <a:r>
              <a:rPr lang="en-US" baseline="0" dirty="0" smtClean="0"/>
              <a:t>This is a parametric model. The goal is to estimate the parameters using the training data in order to fit the model to the training data (here separating dogs from cats).  We can write down an Error function, which says how precise the model is in separating dogs from the cats. Error can be the number of misclassified dogs and cats. So now we have to minimize this Error function by selecting proper parameters. This is now an optimization problem. This can be done in different ways.</a:t>
            </a:r>
          </a:p>
          <a:p>
            <a:endParaRPr lang="en-US" baseline="0" dirty="0" smtClean="0"/>
          </a:p>
          <a:p>
            <a:r>
              <a:rPr lang="en-US" baseline="0" dirty="0" smtClean="0"/>
              <a:t>1- In simple systems, we can analytically solve it and find the parameter values that minimizes the error.</a:t>
            </a:r>
          </a:p>
          <a:p>
            <a:endParaRPr lang="en-US" baseline="0" dirty="0" smtClean="0"/>
          </a:p>
          <a:p>
            <a:r>
              <a:rPr lang="en-US" baseline="0" dirty="0" smtClean="0"/>
              <a:t>2- In more complex systems that we cannot analytically solve, we have to rely on heuristic methods to find a solution that is good enough.</a:t>
            </a:r>
            <a:endParaRPr lang="en-US" dirty="0"/>
          </a:p>
        </p:txBody>
      </p:sp>
      <p:sp>
        <p:nvSpPr>
          <p:cNvPr id="4" name="Slide Number Placeholder 3"/>
          <p:cNvSpPr>
            <a:spLocks noGrp="1"/>
          </p:cNvSpPr>
          <p:nvPr>
            <p:ph type="sldNum" sz="quarter" idx="10"/>
          </p:nvPr>
        </p:nvSpPr>
        <p:spPr/>
        <p:txBody>
          <a:bodyPr/>
          <a:lstStyle/>
          <a:p>
            <a:fld id="{EA5F6730-39D9-9645-AD8E-4869CB6195EC}" type="slidenum">
              <a:rPr lang="en-US" smtClean="0"/>
              <a:t>52</a:t>
            </a:fld>
            <a:endParaRPr lang="en-US"/>
          </a:p>
        </p:txBody>
      </p:sp>
    </p:spTree>
    <p:extLst>
      <p:ext uri="{BB962C8B-B14F-4D97-AF65-F5344CB8AC3E}">
        <p14:creationId xmlns:p14="http://schemas.microsoft.com/office/powerpoint/2010/main" val="2719286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question is how should </a:t>
            </a:r>
            <a:r>
              <a:rPr lang="en-US" baseline="0" dirty="0" smtClean="0"/>
              <a:t>extract this model from the training data.</a:t>
            </a:r>
          </a:p>
          <a:p>
            <a:endParaRPr lang="en-US" baseline="0" dirty="0" smtClean="0"/>
          </a:p>
          <a:p>
            <a:r>
              <a:rPr lang="en-US" baseline="0" dirty="0" smtClean="0"/>
              <a:t>This is a parametric model. The goal is to estimate the parameters using the training data in order to fit the model to the training data (here separating dogs from cats).  We can write down an Error function, which says how precise the model is in separating dogs from the cats. Error can be the number of misclassified dogs and cats. So now we have to minimize this Error function by selecting proper parameters. This is now an optimization problem. This can be done in different ways.</a:t>
            </a:r>
          </a:p>
          <a:p>
            <a:endParaRPr lang="en-US" baseline="0" dirty="0" smtClean="0"/>
          </a:p>
          <a:p>
            <a:r>
              <a:rPr lang="en-US" baseline="0" dirty="0" smtClean="0"/>
              <a:t>1- In simple systems, we can analytically solve it and find the parameter values that minimizes the error.</a:t>
            </a:r>
          </a:p>
          <a:p>
            <a:endParaRPr lang="en-US" baseline="0" dirty="0" smtClean="0"/>
          </a:p>
          <a:p>
            <a:r>
              <a:rPr lang="en-US" baseline="0" dirty="0" smtClean="0"/>
              <a:t>2- In more complex systems that we cannot analytically solve, we have to rely on heuristic methods to find a solution that is good enough.</a:t>
            </a:r>
            <a:endParaRPr lang="en-US" dirty="0"/>
          </a:p>
        </p:txBody>
      </p:sp>
      <p:sp>
        <p:nvSpPr>
          <p:cNvPr id="4" name="Slide Number Placeholder 3"/>
          <p:cNvSpPr>
            <a:spLocks noGrp="1"/>
          </p:cNvSpPr>
          <p:nvPr>
            <p:ph type="sldNum" sz="quarter" idx="10"/>
          </p:nvPr>
        </p:nvSpPr>
        <p:spPr/>
        <p:txBody>
          <a:bodyPr/>
          <a:lstStyle/>
          <a:p>
            <a:fld id="{EA5F6730-39D9-9645-AD8E-4869CB6195EC}" type="slidenum">
              <a:rPr lang="en-US" smtClean="0"/>
              <a:t>53</a:t>
            </a:fld>
            <a:endParaRPr lang="en-US"/>
          </a:p>
        </p:txBody>
      </p:sp>
    </p:spTree>
    <p:extLst>
      <p:ext uri="{BB962C8B-B14F-4D97-AF65-F5344CB8AC3E}">
        <p14:creationId xmlns:p14="http://schemas.microsoft.com/office/powerpoint/2010/main" val="2719286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after training, the AI system is shown</a:t>
            </a:r>
            <a:r>
              <a:rPr lang="en-US" baseline="0" dirty="0" smtClean="0"/>
              <a:t> a new unknown animal. This unknown mystery animal is represented in the feature space with a red circuit with a question mark inside. </a:t>
            </a:r>
            <a:endParaRPr lang="en-US" dirty="0"/>
          </a:p>
        </p:txBody>
      </p:sp>
      <p:sp>
        <p:nvSpPr>
          <p:cNvPr id="4" name="Slide Number Placeholder 3"/>
          <p:cNvSpPr>
            <a:spLocks noGrp="1"/>
          </p:cNvSpPr>
          <p:nvPr>
            <p:ph type="sldNum" sz="quarter" idx="10"/>
          </p:nvPr>
        </p:nvSpPr>
        <p:spPr/>
        <p:txBody>
          <a:bodyPr/>
          <a:lstStyle/>
          <a:p>
            <a:fld id="{EA5F6730-39D9-9645-AD8E-4869CB6195EC}" type="slidenum">
              <a:rPr lang="en-US" smtClean="0"/>
              <a:t>4</a:t>
            </a:fld>
            <a:endParaRPr lang="en-US"/>
          </a:p>
        </p:txBody>
      </p:sp>
    </p:spTree>
    <p:extLst>
      <p:ext uri="{BB962C8B-B14F-4D97-AF65-F5344CB8AC3E}">
        <p14:creationId xmlns:p14="http://schemas.microsoft.com/office/powerpoint/2010/main" val="1994888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AI system can simply refer to its past experience, and</a:t>
            </a:r>
            <a:r>
              <a:rPr lang="en-US" baseline="0" dirty="0" smtClean="0"/>
              <a:t> observe that it has seen couple of cats before that were very “close” to this new animal. Therefore it makes this inference that this new animal is a cat. This technique is called K-nearest neighborhood (KNN). KNN is an instance based learning technique, because it directly uses the training instances in order to make a deduction.</a:t>
            </a:r>
          </a:p>
          <a:p>
            <a:endParaRPr lang="en-US" baseline="0" dirty="0" smtClean="0"/>
          </a:p>
          <a:p>
            <a:r>
              <a:rPr lang="en-US" baseline="0" dirty="0" smtClean="0"/>
              <a:t>An issue with KNN or similar instance-based learning techniques can be that they have to hold on to their training data. Such training data can be extremely large. Also for each inference they have to do a search mechanism in order to find close training instances.</a:t>
            </a:r>
            <a:endParaRPr lang="en-US" dirty="0"/>
          </a:p>
        </p:txBody>
      </p:sp>
      <p:sp>
        <p:nvSpPr>
          <p:cNvPr id="4" name="Slide Number Placeholder 3"/>
          <p:cNvSpPr>
            <a:spLocks noGrp="1"/>
          </p:cNvSpPr>
          <p:nvPr>
            <p:ph type="sldNum" sz="quarter" idx="10"/>
          </p:nvPr>
        </p:nvSpPr>
        <p:spPr/>
        <p:txBody>
          <a:bodyPr/>
          <a:lstStyle/>
          <a:p>
            <a:fld id="{EA5F6730-39D9-9645-AD8E-4869CB6195EC}" type="slidenum">
              <a:rPr lang="en-US" smtClean="0"/>
              <a:t>5</a:t>
            </a:fld>
            <a:endParaRPr lang="en-US"/>
          </a:p>
        </p:txBody>
      </p:sp>
    </p:spTree>
    <p:extLst>
      <p:ext uri="{BB962C8B-B14F-4D97-AF65-F5344CB8AC3E}">
        <p14:creationId xmlns:p14="http://schemas.microsoft.com/office/powerpoint/2010/main" val="842515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AI system can simply refer to its past experience, and</a:t>
            </a:r>
            <a:r>
              <a:rPr lang="en-US" baseline="0" dirty="0" smtClean="0"/>
              <a:t> observe that it has seen couple of cats before that were very “close” to this new animal. Therefore it makes this inference that this new animal is a cat. This technique is called K-nearest neighborhood (KNN). KNN is an instance based learning technique, because it directly uses the training instances in order to make a deduction.</a:t>
            </a:r>
          </a:p>
          <a:p>
            <a:endParaRPr lang="en-US" baseline="0" dirty="0" smtClean="0"/>
          </a:p>
          <a:p>
            <a:r>
              <a:rPr lang="en-US" baseline="0" dirty="0" smtClean="0"/>
              <a:t>An issue with KNN or similar instance-based learning techniques can be that they have to hold on to their training data. Such training data can be extremely large. Also for each inference they have to do a search mechanism in order to find close training instances.</a:t>
            </a:r>
            <a:endParaRPr lang="en-US" dirty="0"/>
          </a:p>
        </p:txBody>
      </p:sp>
      <p:sp>
        <p:nvSpPr>
          <p:cNvPr id="4" name="Slide Number Placeholder 3"/>
          <p:cNvSpPr>
            <a:spLocks noGrp="1"/>
          </p:cNvSpPr>
          <p:nvPr>
            <p:ph type="sldNum" sz="quarter" idx="10"/>
          </p:nvPr>
        </p:nvSpPr>
        <p:spPr/>
        <p:txBody>
          <a:bodyPr/>
          <a:lstStyle/>
          <a:p>
            <a:fld id="{EA5F6730-39D9-9645-AD8E-4869CB6195EC}" type="slidenum">
              <a:rPr lang="en-US" smtClean="0"/>
              <a:t>6</a:t>
            </a:fld>
            <a:endParaRPr lang="en-US"/>
          </a:p>
        </p:txBody>
      </p:sp>
    </p:spTree>
    <p:extLst>
      <p:ext uri="{BB962C8B-B14F-4D97-AF65-F5344CB8AC3E}">
        <p14:creationId xmlns:p14="http://schemas.microsoft.com/office/powerpoint/2010/main" val="842515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matter of fact we do not necessarily need to keep the training data.</a:t>
            </a:r>
            <a:r>
              <a:rPr lang="en-US" baseline="0" dirty="0" smtClean="0"/>
              <a:t> We can see from the picture that a simple line can separate dogs from cats. And that all what we need to learn from the training data.</a:t>
            </a:r>
            <a:endParaRPr lang="en-US" dirty="0"/>
          </a:p>
        </p:txBody>
      </p:sp>
      <p:sp>
        <p:nvSpPr>
          <p:cNvPr id="4" name="Slide Number Placeholder 3"/>
          <p:cNvSpPr>
            <a:spLocks noGrp="1"/>
          </p:cNvSpPr>
          <p:nvPr>
            <p:ph type="sldNum" sz="quarter" idx="10"/>
          </p:nvPr>
        </p:nvSpPr>
        <p:spPr/>
        <p:txBody>
          <a:bodyPr/>
          <a:lstStyle/>
          <a:p>
            <a:fld id="{EA5F6730-39D9-9645-AD8E-4869CB6195EC}" type="slidenum">
              <a:rPr lang="en-US" smtClean="0"/>
              <a:t>7</a:t>
            </a:fld>
            <a:endParaRPr lang="en-US"/>
          </a:p>
        </p:txBody>
      </p:sp>
    </p:spTree>
    <p:extLst>
      <p:ext uri="{BB962C8B-B14F-4D97-AF65-F5344CB8AC3E}">
        <p14:creationId xmlns:p14="http://schemas.microsoft.com/office/powerpoint/2010/main" val="3299269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line is a model that we derived from the training data. From now on,</a:t>
            </a:r>
            <a:r>
              <a:rPr lang="en-US" baseline="0" dirty="0" smtClean="0"/>
              <a:t> we can get rid of the training data, and keep this model instead. Above the line is dog, and below is cat.</a:t>
            </a:r>
            <a:endParaRPr lang="en-US" dirty="0"/>
          </a:p>
        </p:txBody>
      </p:sp>
      <p:sp>
        <p:nvSpPr>
          <p:cNvPr id="4" name="Slide Number Placeholder 3"/>
          <p:cNvSpPr>
            <a:spLocks noGrp="1"/>
          </p:cNvSpPr>
          <p:nvPr>
            <p:ph type="sldNum" sz="quarter" idx="10"/>
          </p:nvPr>
        </p:nvSpPr>
        <p:spPr/>
        <p:txBody>
          <a:bodyPr/>
          <a:lstStyle/>
          <a:p>
            <a:fld id="{EA5F6730-39D9-9645-AD8E-4869CB6195EC}" type="slidenum">
              <a:rPr lang="en-US" smtClean="0"/>
              <a:t>8</a:t>
            </a:fld>
            <a:endParaRPr lang="en-US"/>
          </a:p>
        </p:txBody>
      </p:sp>
    </p:spTree>
    <p:extLst>
      <p:ext uri="{BB962C8B-B14F-4D97-AF65-F5344CB8AC3E}">
        <p14:creationId xmlns:p14="http://schemas.microsoft.com/office/powerpoint/2010/main" val="1363412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Whenever AI</a:t>
            </a:r>
            <a:r>
              <a:rPr lang="en-US" baseline="0" dirty="0" smtClean="0"/>
              <a:t> system sees a new animal, it checks which side of the line this new data point is.  The new animal in the picture is clearly a cat.</a:t>
            </a:r>
            <a:endParaRPr lang="en-US" dirty="0"/>
          </a:p>
        </p:txBody>
      </p:sp>
      <p:sp>
        <p:nvSpPr>
          <p:cNvPr id="4" name="Slide Number Placeholder 3"/>
          <p:cNvSpPr>
            <a:spLocks noGrp="1"/>
          </p:cNvSpPr>
          <p:nvPr>
            <p:ph type="sldNum" sz="quarter" idx="10"/>
          </p:nvPr>
        </p:nvSpPr>
        <p:spPr/>
        <p:txBody>
          <a:bodyPr/>
          <a:lstStyle/>
          <a:p>
            <a:fld id="{EA5F6730-39D9-9645-AD8E-4869CB6195EC}" type="slidenum">
              <a:rPr lang="en-US" smtClean="0"/>
              <a:t>9</a:t>
            </a:fld>
            <a:endParaRPr lang="en-US"/>
          </a:p>
        </p:txBody>
      </p:sp>
    </p:spTree>
    <p:extLst>
      <p:ext uri="{BB962C8B-B14F-4D97-AF65-F5344CB8AC3E}">
        <p14:creationId xmlns:p14="http://schemas.microsoft.com/office/powerpoint/2010/main" val="1636378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Whenever AI</a:t>
            </a:r>
            <a:r>
              <a:rPr lang="en-US" baseline="0" dirty="0" smtClean="0"/>
              <a:t> system sees a new animal, it checks which side of the line this new data point is.  The new animal in the picture is clearly a cat.</a:t>
            </a:r>
            <a:endParaRPr lang="en-US" dirty="0"/>
          </a:p>
        </p:txBody>
      </p:sp>
      <p:sp>
        <p:nvSpPr>
          <p:cNvPr id="4" name="Slide Number Placeholder 3"/>
          <p:cNvSpPr>
            <a:spLocks noGrp="1"/>
          </p:cNvSpPr>
          <p:nvPr>
            <p:ph type="sldNum" sz="quarter" idx="10"/>
          </p:nvPr>
        </p:nvSpPr>
        <p:spPr/>
        <p:txBody>
          <a:bodyPr/>
          <a:lstStyle/>
          <a:p>
            <a:fld id="{EA5F6730-39D9-9645-AD8E-4869CB6195EC}" type="slidenum">
              <a:rPr lang="en-US" smtClean="0"/>
              <a:t>10</a:t>
            </a:fld>
            <a:endParaRPr lang="en-US"/>
          </a:p>
        </p:txBody>
      </p:sp>
    </p:spTree>
    <p:extLst>
      <p:ext uri="{BB962C8B-B14F-4D97-AF65-F5344CB8AC3E}">
        <p14:creationId xmlns:p14="http://schemas.microsoft.com/office/powerpoint/2010/main" val="1636378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Whenever AI</a:t>
            </a:r>
            <a:r>
              <a:rPr lang="en-US" baseline="0" dirty="0" smtClean="0"/>
              <a:t> system sees a new animal, it checks which side of the line this new data point is.  The new animal in the picture is clearly a cat.</a:t>
            </a:r>
            <a:endParaRPr lang="en-US" dirty="0"/>
          </a:p>
        </p:txBody>
      </p:sp>
      <p:sp>
        <p:nvSpPr>
          <p:cNvPr id="4" name="Slide Number Placeholder 3"/>
          <p:cNvSpPr>
            <a:spLocks noGrp="1"/>
          </p:cNvSpPr>
          <p:nvPr>
            <p:ph type="sldNum" sz="quarter" idx="10"/>
          </p:nvPr>
        </p:nvSpPr>
        <p:spPr/>
        <p:txBody>
          <a:bodyPr/>
          <a:lstStyle/>
          <a:p>
            <a:fld id="{EA5F6730-39D9-9645-AD8E-4869CB6195EC}" type="slidenum">
              <a:rPr lang="en-US" smtClean="0"/>
              <a:t>11</a:t>
            </a:fld>
            <a:endParaRPr lang="en-US"/>
          </a:p>
        </p:txBody>
      </p:sp>
    </p:spTree>
    <p:extLst>
      <p:ext uri="{BB962C8B-B14F-4D97-AF65-F5344CB8AC3E}">
        <p14:creationId xmlns:p14="http://schemas.microsoft.com/office/powerpoint/2010/main" val="1636378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0D52FD84-3DA9-7941-9E8E-9C4F8E766AD0}" type="datetime1">
              <a:rPr lang="en-US" smtClean="0"/>
              <a:t>4/11/18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E82176-A547-F94B-AC51-D6E9C882CB88}" type="slidenum">
              <a:rPr lang="en-US"/>
              <a:pPr>
                <a:defRPr/>
              </a:pPr>
              <a:t>‹#›</a:t>
            </a:fld>
            <a:endParaRPr lang="en-US"/>
          </a:p>
        </p:txBody>
      </p:sp>
    </p:spTree>
    <p:extLst>
      <p:ext uri="{BB962C8B-B14F-4D97-AF65-F5344CB8AC3E}">
        <p14:creationId xmlns:p14="http://schemas.microsoft.com/office/powerpoint/2010/main" val="788444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3B5D6AD-B5C3-1447-90FB-34D67C0AD22B}" type="datetime1">
              <a:rPr lang="en-US" smtClean="0"/>
              <a:t>4/11/18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9610A8-B29A-B34A-A0B5-3DF26A2EB850}" type="slidenum">
              <a:rPr lang="en-US"/>
              <a:pPr>
                <a:defRPr/>
              </a:pPr>
              <a:t>‹#›</a:t>
            </a:fld>
            <a:endParaRPr lang="en-US"/>
          </a:p>
        </p:txBody>
      </p:sp>
    </p:spTree>
    <p:extLst>
      <p:ext uri="{BB962C8B-B14F-4D97-AF65-F5344CB8AC3E}">
        <p14:creationId xmlns:p14="http://schemas.microsoft.com/office/powerpoint/2010/main" val="2154696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CCDC5F-9609-5F47-BED6-D30E90F0A2E4}" type="datetime1">
              <a:rPr lang="en-US" smtClean="0"/>
              <a:t>4/11/18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2D0221-73D0-6245-9CCD-73A1D8FCB5E4}" type="slidenum">
              <a:rPr lang="en-US"/>
              <a:pPr>
                <a:defRPr/>
              </a:pPr>
              <a:t>‹#›</a:t>
            </a:fld>
            <a:endParaRPr lang="en-US"/>
          </a:p>
        </p:txBody>
      </p:sp>
    </p:spTree>
    <p:extLst>
      <p:ext uri="{BB962C8B-B14F-4D97-AF65-F5344CB8AC3E}">
        <p14:creationId xmlns:p14="http://schemas.microsoft.com/office/powerpoint/2010/main" val="826510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ADF7045-14A4-5843-BC6F-7330BEF9ED3A}" type="datetime1">
              <a:rPr lang="en-US" smtClean="0"/>
              <a:t>4/11/18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F2C605-4958-CF43-AA48-80339EFDB0AF}" type="slidenum">
              <a:rPr lang="en-US"/>
              <a:pPr>
                <a:defRPr/>
              </a:pPr>
              <a:t>‹#›</a:t>
            </a:fld>
            <a:endParaRPr lang="en-US"/>
          </a:p>
        </p:txBody>
      </p:sp>
    </p:spTree>
    <p:extLst>
      <p:ext uri="{BB962C8B-B14F-4D97-AF65-F5344CB8AC3E}">
        <p14:creationId xmlns:p14="http://schemas.microsoft.com/office/powerpoint/2010/main" val="42575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1106ACD-78FC-5044-A4FC-2D467C7BBE19}" type="datetime1">
              <a:rPr lang="en-US" smtClean="0"/>
              <a:t>4/11/18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A6BD0F-ABBC-C14D-BC96-77BE126A748B}" type="slidenum">
              <a:rPr lang="en-US"/>
              <a:pPr>
                <a:defRPr/>
              </a:pPr>
              <a:t>‹#›</a:t>
            </a:fld>
            <a:endParaRPr lang="en-US"/>
          </a:p>
        </p:txBody>
      </p:sp>
    </p:spTree>
    <p:extLst>
      <p:ext uri="{BB962C8B-B14F-4D97-AF65-F5344CB8AC3E}">
        <p14:creationId xmlns:p14="http://schemas.microsoft.com/office/powerpoint/2010/main" val="394488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68500"/>
            <a:ext cx="4038600" cy="4157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68500"/>
            <a:ext cx="4038600" cy="4157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FEEFC46-331F-054A-B0F1-F1FD8B247F6E}" type="datetime1">
              <a:rPr lang="en-US" smtClean="0"/>
              <a:t>4/11/18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35E9FC-F6D5-0349-BBED-EA7D7A9BC49B}" type="slidenum">
              <a:rPr lang="en-US"/>
              <a:pPr>
                <a:defRPr/>
              </a:pPr>
              <a:t>‹#›</a:t>
            </a:fld>
            <a:endParaRPr lang="en-US"/>
          </a:p>
        </p:txBody>
      </p:sp>
    </p:spTree>
    <p:extLst>
      <p:ext uri="{BB962C8B-B14F-4D97-AF65-F5344CB8AC3E}">
        <p14:creationId xmlns:p14="http://schemas.microsoft.com/office/powerpoint/2010/main" val="1785265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7DB7FD-C217-7942-B564-74D0F992F5E3}" type="datetime1">
              <a:rPr lang="en-US" smtClean="0"/>
              <a:t>4/11/18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B5B94E0-5E06-6D42-A41D-50D581B40900}" type="slidenum">
              <a:rPr lang="en-US"/>
              <a:pPr>
                <a:defRPr/>
              </a:pPr>
              <a:t>‹#›</a:t>
            </a:fld>
            <a:endParaRPr lang="en-US"/>
          </a:p>
        </p:txBody>
      </p:sp>
    </p:spTree>
    <p:extLst>
      <p:ext uri="{BB962C8B-B14F-4D97-AF65-F5344CB8AC3E}">
        <p14:creationId xmlns:p14="http://schemas.microsoft.com/office/powerpoint/2010/main" val="760394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419642F-66E0-7F41-91E2-7528C8143B25}" type="datetime1">
              <a:rPr lang="en-US" smtClean="0"/>
              <a:t>4/11/18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2AB7D4D-4E81-5B40-91F6-CF14C25F8623}" type="slidenum">
              <a:rPr lang="en-US"/>
              <a:pPr>
                <a:defRPr/>
              </a:pPr>
              <a:t>‹#›</a:t>
            </a:fld>
            <a:endParaRPr lang="en-US"/>
          </a:p>
        </p:txBody>
      </p:sp>
    </p:spTree>
    <p:extLst>
      <p:ext uri="{BB962C8B-B14F-4D97-AF65-F5344CB8AC3E}">
        <p14:creationId xmlns:p14="http://schemas.microsoft.com/office/powerpoint/2010/main" val="87628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F315D3D-34FC-DA4C-AB53-BC941C63C040}" type="datetime1">
              <a:rPr lang="en-US" smtClean="0"/>
              <a:t>4/11/18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35B2FA7-4FDB-5643-811E-7991DEE50B01}" type="slidenum">
              <a:rPr lang="en-US"/>
              <a:pPr>
                <a:defRPr/>
              </a:pPr>
              <a:t>‹#›</a:t>
            </a:fld>
            <a:endParaRPr lang="en-US"/>
          </a:p>
        </p:txBody>
      </p:sp>
    </p:spTree>
    <p:extLst>
      <p:ext uri="{BB962C8B-B14F-4D97-AF65-F5344CB8AC3E}">
        <p14:creationId xmlns:p14="http://schemas.microsoft.com/office/powerpoint/2010/main" val="2779307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DB61A09-6F8B-044B-AB98-7B6A9EC5B6B5}" type="datetime1">
              <a:rPr lang="en-US" smtClean="0"/>
              <a:t>4/11/18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DD8B14-AE1E-054C-8668-93D0F0400A18}" type="slidenum">
              <a:rPr lang="en-US"/>
              <a:pPr>
                <a:defRPr/>
              </a:pPr>
              <a:t>‹#›</a:t>
            </a:fld>
            <a:endParaRPr lang="en-US"/>
          </a:p>
        </p:txBody>
      </p:sp>
    </p:spTree>
    <p:extLst>
      <p:ext uri="{BB962C8B-B14F-4D97-AF65-F5344CB8AC3E}">
        <p14:creationId xmlns:p14="http://schemas.microsoft.com/office/powerpoint/2010/main" val="4059402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C8067C3-B32E-6649-8A58-98FBD0B4E37B}" type="datetime1">
              <a:rPr lang="en-US" smtClean="0"/>
              <a:t>4/11/18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EF0004-A563-C64B-9FAD-6198662E1BD1}" type="slidenum">
              <a:rPr lang="en-US"/>
              <a:pPr>
                <a:defRPr/>
              </a:pPr>
              <a:t>‹#›</a:t>
            </a:fld>
            <a:endParaRPr lang="en-US"/>
          </a:p>
        </p:txBody>
      </p:sp>
    </p:spTree>
    <p:extLst>
      <p:ext uri="{BB962C8B-B14F-4D97-AF65-F5344CB8AC3E}">
        <p14:creationId xmlns:p14="http://schemas.microsoft.com/office/powerpoint/2010/main" val="12149092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900113"/>
            <a:ext cx="82296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Headline Line One</a:t>
            </a:r>
            <a:br>
              <a:rPr lang="en-US" dirty="0"/>
            </a:br>
            <a:r>
              <a:rPr lang="en-US" dirty="0"/>
              <a:t>Headline Line Two</a:t>
            </a:r>
          </a:p>
        </p:txBody>
      </p:sp>
      <p:sp>
        <p:nvSpPr>
          <p:cNvPr id="1027" name="Text Placeholder 2"/>
          <p:cNvSpPr>
            <a:spLocks noGrp="1"/>
          </p:cNvSpPr>
          <p:nvPr>
            <p:ph type="body" idx="1"/>
          </p:nvPr>
        </p:nvSpPr>
        <p:spPr bwMode="auto">
          <a:xfrm>
            <a:off x="457200" y="3022600"/>
            <a:ext cx="822960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Arial" panose="020B0604020202020204" pitchFamily="34" charset="0"/>
                <a:ea typeface="+mn-ea"/>
                <a:cs typeface="Arial" panose="020B0604020202020204" pitchFamily="34" charset="0"/>
              </a:defRPr>
            </a:lvl1pPr>
          </a:lstStyle>
          <a:p>
            <a:pPr>
              <a:defRPr/>
            </a:pPr>
            <a:fld id="{334A3063-59E0-F44C-9A1D-3A54A436CA3C}" type="datetime1">
              <a:rPr lang="en-US" smtClean="0"/>
              <a:t>4/11/18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0EF7D53D-272A-624E-BE3D-99D13E2B4193}" type="slidenum">
              <a:rPr lang="en-US"/>
              <a:pPr>
                <a:defRPr/>
              </a:pPr>
              <a:t>‹#›</a:t>
            </a:fld>
            <a:endParaRPr lang="en-US" dirty="0"/>
          </a:p>
        </p:txBody>
      </p:sp>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457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fontAlgn="base" hangingPunct="1">
        <a:spcBef>
          <a:spcPct val="0"/>
        </a:spcBef>
        <a:spcAft>
          <a:spcPct val="0"/>
        </a:spcAft>
        <a:defRPr sz="3200" b="1" kern="1200">
          <a:solidFill>
            <a:schemeClr val="tx1"/>
          </a:solidFill>
          <a:latin typeface="Arial"/>
          <a:ea typeface="ＭＳ Ｐゴシック" charset="0"/>
          <a:cs typeface="Arial"/>
        </a:defRPr>
      </a:lvl1pPr>
      <a:lvl2pPr algn="ctr" defTabSz="457200" rtl="0" eaLnBrk="1" fontAlgn="base" hangingPunct="1">
        <a:spcBef>
          <a:spcPct val="0"/>
        </a:spcBef>
        <a:spcAft>
          <a:spcPct val="0"/>
        </a:spcAft>
        <a:defRPr sz="3200" b="1">
          <a:solidFill>
            <a:schemeClr val="tx1"/>
          </a:solidFill>
          <a:latin typeface="Arial" charset="0"/>
          <a:ea typeface="ＭＳ Ｐゴシック" charset="0"/>
        </a:defRPr>
      </a:lvl2pPr>
      <a:lvl3pPr algn="ctr" defTabSz="457200" rtl="0" eaLnBrk="1" fontAlgn="base" hangingPunct="1">
        <a:spcBef>
          <a:spcPct val="0"/>
        </a:spcBef>
        <a:spcAft>
          <a:spcPct val="0"/>
        </a:spcAft>
        <a:defRPr sz="3200" b="1">
          <a:solidFill>
            <a:schemeClr val="tx1"/>
          </a:solidFill>
          <a:latin typeface="Arial" charset="0"/>
          <a:ea typeface="ＭＳ Ｐゴシック" charset="0"/>
        </a:defRPr>
      </a:lvl3pPr>
      <a:lvl4pPr algn="ctr" defTabSz="457200" rtl="0" eaLnBrk="1" fontAlgn="base" hangingPunct="1">
        <a:spcBef>
          <a:spcPct val="0"/>
        </a:spcBef>
        <a:spcAft>
          <a:spcPct val="0"/>
        </a:spcAft>
        <a:defRPr sz="3200" b="1">
          <a:solidFill>
            <a:schemeClr val="tx1"/>
          </a:solidFill>
          <a:latin typeface="Arial" charset="0"/>
          <a:ea typeface="ＭＳ Ｐゴシック" charset="0"/>
        </a:defRPr>
      </a:lvl4pPr>
      <a:lvl5pPr algn="ctr" defTabSz="457200" rtl="0" eaLnBrk="1" fontAlgn="base" hangingPunct="1">
        <a:spcBef>
          <a:spcPct val="0"/>
        </a:spcBef>
        <a:spcAft>
          <a:spcPct val="0"/>
        </a:spcAft>
        <a:defRPr sz="3200" b="1">
          <a:solidFill>
            <a:schemeClr val="tx1"/>
          </a:solidFill>
          <a:latin typeface="Arial" charset="0"/>
          <a:ea typeface="ＭＳ Ｐゴシック" charset="0"/>
        </a:defRPr>
      </a:lvl5pPr>
      <a:lvl6pPr marL="457200" algn="ctr" defTabSz="457200" rtl="0" eaLnBrk="1" fontAlgn="base" hangingPunct="1">
        <a:spcBef>
          <a:spcPct val="0"/>
        </a:spcBef>
        <a:spcAft>
          <a:spcPct val="0"/>
        </a:spcAft>
        <a:defRPr sz="3200" b="1">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3200" b="1">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3200" b="1">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3200" b="1">
          <a:solidFill>
            <a:schemeClr val="tx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4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emf"/><Relationship Id="rId5" Type="http://schemas.openxmlformats.org/officeDocument/2006/relationships/oleObject" Target="../embeddings/oleObject2.bin"/><Relationship Id="rId6" Type="http://schemas.openxmlformats.org/officeDocument/2006/relationships/image" Target="../media/image8.emf"/><Relationship Id="rId7" Type="http://schemas.openxmlformats.org/officeDocument/2006/relationships/oleObject" Target="../embeddings/oleObject3.bin"/><Relationship Id="rId8"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9.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oleObject" Target="../embeddings/oleObject5.bin"/><Relationship Id="rId6" Type="http://schemas.openxmlformats.org/officeDocument/2006/relationships/image" Target="../media/image8.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oleObject" Target="../embeddings/oleObject6.bin"/><Relationship Id="rId6" Type="http://schemas.openxmlformats.org/officeDocument/2006/relationships/image" Target="../media/image8.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oleObject" Target="../embeddings/oleObject7.bin"/><Relationship Id="rId6" Type="http://schemas.openxmlformats.org/officeDocument/2006/relationships/image" Target="../media/image8.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2.emf"/><Relationship Id="rId5" Type="http://schemas.openxmlformats.org/officeDocument/2006/relationships/oleObject" Target="../embeddings/oleObject9.bin"/><Relationship Id="rId6" Type="http://schemas.openxmlformats.org/officeDocument/2006/relationships/image" Target="../media/image13.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oleObject" Target="../embeddings/oleObject10.bin"/><Relationship Id="rId5" Type="http://schemas.openxmlformats.org/officeDocument/2006/relationships/image" Target="../media/image24.emf"/><Relationship Id="rId6" Type="http://schemas.openxmlformats.org/officeDocument/2006/relationships/image" Target="../media/image26.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52.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media/image31.png"/><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notesSlide" Target="../notesSlides/notesSlide12.xml"/><Relationship Id="rId4" Type="http://schemas.openxmlformats.org/officeDocument/2006/relationships/oleObject" Target="../embeddings/oleObject11.bin"/><Relationship Id="rId5" Type="http://schemas.openxmlformats.org/officeDocument/2006/relationships/image" Target="../media/image28.emf"/><Relationship Id="rId6" Type="http://schemas.openxmlformats.org/officeDocument/2006/relationships/oleObject" Target="../embeddings/oleObject12.bin"/><Relationship Id="rId7" Type="http://schemas.openxmlformats.org/officeDocument/2006/relationships/image" Target="../media/image29.emf"/><Relationship Id="rId8" Type="http://schemas.openxmlformats.org/officeDocument/2006/relationships/oleObject" Target="../embeddings/oleObject13.bin"/><Relationship Id="rId9" Type="http://schemas.openxmlformats.org/officeDocument/2006/relationships/image" Target="../media/image30.emf"/><Relationship Id="rId10"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745068" y="1281413"/>
            <a:ext cx="7806266" cy="3493264"/>
          </a:xfrm>
          <a:prstGeom prst="rect">
            <a:avLst/>
          </a:prstGeom>
          <a:noFill/>
        </p:spPr>
        <p:txBody>
          <a:bodyPr wrap="square" rtlCol="0">
            <a:spAutoFit/>
          </a:bodyPr>
          <a:lstStyle/>
          <a:p>
            <a:pPr algn="ctr"/>
            <a:r>
              <a:rPr lang="en-US" sz="3200" b="1" dirty="0" smtClean="0">
                <a:latin typeface="Times New Roman"/>
                <a:cs typeface="Times New Roman"/>
              </a:rPr>
              <a:t>Quantum Machine Learning</a:t>
            </a:r>
            <a:endParaRPr lang="en-US" sz="3200" b="1" dirty="0">
              <a:latin typeface="Times New Roman"/>
              <a:cs typeface="Times New Roman"/>
            </a:endParaRPr>
          </a:p>
          <a:p>
            <a:pPr algn="ctr"/>
            <a:endParaRPr lang="en-US" sz="2400" b="1" dirty="0" smtClean="0">
              <a:latin typeface="Times New Roman"/>
              <a:cs typeface="Times New Roman"/>
            </a:endParaRPr>
          </a:p>
          <a:p>
            <a:pPr algn="ctr"/>
            <a:endParaRPr lang="en-US" sz="2400" b="1" dirty="0">
              <a:latin typeface="Times New Roman"/>
              <a:cs typeface="Times New Roman"/>
            </a:endParaRPr>
          </a:p>
          <a:p>
            <a:pPr algn="ctr"/>
            <a:r>
              <a:rPr lang="en-US" sz="2500" b="1" dirty="0" smtClean="0">
                <a:latin typeface="Times New Roman"/>
                <a:cs typeface="Times New Roman"/>
              </a:rPr>
              <a:t>Behnam Kia</a:t>
            </a:r>
          </a:p>
          <a:p>
            <a:pPr algn="ctr"/>
            <a:endParaRPr lang="en-US" sz="2200" b="1" dirty="0">
              <a:latin typeface="Times New Roman"/>
              <a:cs typeface="Times New Roman"/>
            </a:endParaRPr>
          </a:p>
          <a:p>
            <a:pPr algn="ctr"/>
            <a:r>
              <a:rPr lang="en-US" sz="2200" b="1" dirty="0" smtClean="0">
                <a:latin typeface="Times New Roman"/>
                <a:cs typeface="Times New Roman"/>
              </a:rPr>
              <a:t>NC State University</a:t>
            </a:r>
          </a:p>
          <a:p>
            <a:pPr algn="ctr"/>
            <a:r>
              <a:rPr lang="en-US" sz="2200" b="1" dirty="0" smtClean="0">
                <a:latin typeface="Times New Roman"/>
                <a:cs typeface="Times New Roman"/>
              </a:rPr>
              <a:t>April </a:t>
            </a:r>
            <a:r>
              <a:rPr lang="en-US" sz="2200" b="1" dirty="0" smtClean="0">
                <a:latin typeface="Times New Roman"/>
                <a:cs typeface="Times New Roman"/>
              </a:rPr>
              <a:t>2018</a:t>
            </a:r>
            <a:endParaRPr lang="en-US" sz="2400" b="1" dirty="0" smtClean="0">
              <a:latin typeface="Times New Roman"/>
              <a:cs typeface="Times New Roman"/>
            </a:endParaRPr>
          </a:p>
          <a:p>
            <a:pPr algn="ctr"/>
            <a:endParaRPr lang="en-US" sz="2400" b="1" dirty="0">
              <a:latin typeface="Times New Roman"/>
              <a:cs typeface="Times New Roman"/>
            </a:endParaRPr>
          </a:p>
          <a:p>
            <a:pPr algn="ctr"/>
            <a:endParaRPr lang="en-US" sz="2400" b="1" dirty="0">
              <a:latin typeface="Times New Roman"/>
              <a:cs typeface="Times New Roman"/>
            </a:endParaRPr>
          </a:p>
        </p:txBody>
      </p:sp>
      <p:sp>
        <p:nvSpPr>
          <p:cNvPr id="2" name="Slide Number Placeholder 1"/>
          <p:cNvSpPr>
            <a:spLocks noGrp="1"/>
          </p:cNvSpPr>
          <p:nvPr>
            <p:ph type="sldNum" sz="quarter" idx="12"/>
          </p:nvPr>
        </p:nvSpPr>
        <p:spPr/>
        <p:txBody>
          <a:bodyPr/>
          <a:lstStyle/>
          <a:p>
            <a:pPr>
              <a:defRPr/>
            </a:pPr>
            <a:fld id="{01E82176-A547-F94B-AC51-D6E9C882CB88}" type="slidenum">
              <a:rPr lang="en-US" smtClean="0"/>
              <a:pPr>
                <a:defRPr/>
              </a:pPr>
              <a:t>1</a:t>
            </a:fld>
            <a:endParaRPr lang="en-US"/>
          </a:p>
        </p:txBody>
      </p:sp>
    </p:spTree>
    <p:extLst>
      <p:ext uri="{BB962C8B-B14F-4D97-AF65-F5344CB8AC3E}">
        <p14:creationId xmlns:p14="http://schemas.microsoft.com/office/powerpoint/2010/main" val="36031493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Machine </a:t>
            </a:r>
            <a:r>
              <a:rPr lang="en-US" dirty="0" smtClean="0"/>
              <a:t>Learning</a:t>
            </a:r>
            <a:br>
              <a:rPr lang="en-US" dirty="0" smtClean="0"/>
            </a:br>
            <a:r>
              <a:rPr lang="en-US" sz="2500" dirty="0" smtClean="0"/>
              <a:t>Model-Based Learning</a:t>
            </a:r>
            <a:endParaRPr lang="en-US" sz="2500"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10</a:t>
            </a:fld>
            <a:endParaRPr lang="en-US"/>
          </a:p>
        </p:txBody>
      </p:sp>
      <p:grpSp>
        <p:nvGrpSpPr>
          <p:cNvPr id="54" name="Group 53"/>
          <p:cNvGrpSpPr/>
          <p:nvPr/>
        </p:nvGrpSpPr>
        <p:grpSpPr>
          <a:xfrm>
            <a:off x="1016000" y="1968500"/>
            <a:ext cx="6959600" cy="4457700"/>
            <a:chOff x="1016000" y="1968500"/>
            <a:chExt cx="6959600" cy="4457700"/>
          </a:xfrm>
        </p:grpSpPr>
        <p:cxnSp>
          <p:nvCxnSpPr>
            <p:cNvPr id="6" name="Straight Arrow Connector 5"/>
            <p:cNvCxnSpPr/>
            <p:nvPr/>
          </p:nvCxnSpPr>
          <p:spPr>
            <a:xfrm>
              <a:off x="1016000" y="5960533"/>
              <a:ext cx="6959600" cy="0"/>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507066" y="2281767"/>
              <a:ext cx="0" cy="4144433"/>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632200" y="5503333"/>
              <a:ext cx="184666" cy="369332"/>
            </a:xfrm>
            <a:prstGeom prst="rect">
              <a:avLst/>
            </a:prstGeom>
            <a:noFill/>
          </p:spPr>
          <p:txBody>
            <a:bodyPr wrap="none" rtlCol="0">
              <a:spAutoFit/>
            </a:bodyPr>
            <a:lstStyle/>
            <a:p>
              <a:endParaRPr lang="en-US" dirty="0"/>
            </a:p>
          </p:txBody>
        </p:sp>
        <p:cxnSp>
          <p:nvCxnSpPr>
            <p:cNvPr id="5" name="Straight Connector 4"/>
            <p:cNvCxnSpPr/>
            <p:nvPr/>
          </p:nvCxnSpPr>
          <p:spPr>
            <a:xfrm>
              <a:off x="1686983" y="1968500"/>
              <a:ext cx="5120219" cy="3780367"/>
            </a:xfrm>
            <a:prstGeom prst="line">
              <a:avLst/>
            </a:prstGeom>
            <a:ln>
              <a:solidFill>
                <a:srgbClr val="0D0D0D"/>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751666" y="4241801"/>
              <a:ext cx="1473200" cy="369332"/>
            </a:xfrm>
            <a:prstGeom prst="rect">
              <a:avLst/>
            </a:prstGeom>
            <a:noFill/>
          </p:spPr>
          <p:txBody>
            <a:bodyPr wrap="square" rtlCol="0">
              <a:spAutoFit/>
            </a:bodyPr>
            <a:lstStyle/>
            <a:p>
              <a:pPr algn="ctr"/>
              <a:r>
                <a:rPr lang="en-US" b="1" dirty="0" smtClean="0">
                  <a:latin typeface="Arial"/>
                  <a:cs typeface="Arial"/>
                </a:rPr>
                <a:t>Cat</a:t>
              </a:r>
              <a:endParaRPr lang="en-US" b="1" dirty="0">
                <a:latin typeface="Arial"/>
                <a:cs typeface="Arial"/>
              </a:endParaRPr>
            </a:p>
          </p:txBody>
        </p:sp>
        <p:sp>
          <p:nvSpPr>
            <p:cNvPr id="52" name="TextBox 51"/>
            <p:cNvSpPr txBox="1"/>
            <p:nvPr/>
          </p:nvSpPr>
          <p:spPr>
            <a:xfrm>
              <a:off x="4055533" y="3064935"/>
              <a:ext cx="1473200" cy="369332"/>
            </a:xfrm>
            <a:prstGeom prst="rect">
              <a:avLst/>
            </a:prstGeom>
            <a:noFill/>
          </p:spPr>
          <p:txBody>
            <a:bodyPr wrap="square" rtlCol="0">
              <a:spAutoFit/>
            </a:bodyPr>
            <a:lstStyle/>
            <a:p>
              <a:pPr algn="ctr"/>
              <a:r>
                <a:rPr lang="en-US" b="1" dirty="0" smtClean="0">
                  <a:latin typeface="Arial"/>
                  <a:cs typeface="Arial"/>
                </a:rPr>
                <a:t>Dog</a:t>
              </a:r>
              <a:endParaRPr lang="en-US" b="1" dirty="0">
                <a:latin typeface="Arial"/>
                <a:cs typeface="Arial"/>
              </a:endParaRPr>
            </a:p>
          </p:txBody>
        </p:sp>
        <p:sp>
          <p:nvSpPr>
            <p:cNvPr id="8" name="TextBox 7"/>
            <p:cNvSpPr txBox="1"/>
            <p:nvPr/>
          </p:nvSpPr>
          <p:spPr>
            <a:xfrm>
              <a:off x="6612469" y="4179333"/>
              <a:ext cx="1095121" cy="369332"/>
            </a:xfrm>
            <a:prstGeom prst="rect">
              <a:avLst/>
            </a:prstGeom>
            <a:noFill/>
            <a:ln>
              <a:noFill/>
            </a:ln>
          </p:spPr>
          <p:txBody>
            <a:bodyPr wrap="none" rtlCol="0">
              <a:spAutoFit/>
            </a:bodyPr>
            <a:lstStyle/>
            <a:p>
              <a:r>
                <a:rPr lang="en-US" b="1" dirty="0" smtClean="0">
                  <a:solidFill>
                    <a:srgbClr val="FF0000"/>
                  </a:solidFill>
                  <a:latin typeface="Arial"/>
                  <a:cs typeface="Arial"/>
                </a:rPr>
                <a:t>A Model</a:t>
              </a:r>
              <a:endParaRPr lang="en-US" b="1" dirty="0">
                <a:solidFill>
                  <a:srgbClr val="FF0000"/>
                </a:solidFill>
                <a:latin typeface="Arial"/>
                <a:cs typeface="Arial"/>
              </a:endParaRPr>
            </a:p>
          </p:txBody>
        </p:sp>
        <p:cxnSp>
          <p:nvCxnSpPr>
            <p:cNvPr id="26" name="Straight Arrow Connector 25"/>
            <p:cNvCxnSpPr/>
            <p:nvPr/>
          </p:nvCxnSpPr>
          <p:spPr>
            <a:xfrm flipH="1">
              <a:off x="5765800" y="4478867"/>
              <a:ext cx="880533" cy="355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15" name="TextBox 14"/>
          <p:cNvSpPr txBox="1"/>
          <p:nvPr/>
        </p:nvSpPr>
        <p:spPr>
          <a:xfrm>
            <a:off x="3563492" y="6110153"/>
            <a:ext cx="2146967" cy="369332"/>
          </a:xfrm>
          <a:prstGeom prst="rect">
            <a:avLst/>
          </a:prstGeom>
          <a:noFill/>
        </p:spPr>
        <p:txBody>
          <a:bodyPr wrap="none" rtlCol="0">
            <a:spAutoFit/>
          </a:bodyPr>
          <a:lstStyle/>
          <a:p>
            <a:r>
              <a:rPr lang="en-US" b="1" dirty="0" smtClean="0">
                <a:latin typeface="Arial"/>
                <a:cs typeface="Arial"/>
              </a:rPr>
              <a:t>Feature 1 (Height)</a:t>
            </a:r>
            <a:endParaRPr lang="en-US" b="1" dirty="0">
              <a:latin typeface="Arial"/>
              <a:cs typeface="Arial"/>
            </a:endParaRPr>
          </a:p>
        </p:txBody>
      </p:sp>
      <p:sp>
        <p:nvSpPr>
          <p:cNvPr id="16" name="TextBox 15"/>
          <p:cNvSpPr txBox="1"/>
          <p:nvPr/>
        </p:nvSpPr>
        <p:spPr>
          <a:xfrm>
            <a:off x="195151" y="3592666"/>
            <a:ext cx="1211014" cy="646331"/>
          </a:xfrm>
          <a:prstGeom prst="rect">
            <a:avLst/>
          </a:prstGeom>
          <a:noFill/>
        </p:spPr>
        <p:txBody>
          <a:bodyPr wrap="none" rtlCol="0">
            <a:spAutoFit/>
          </a:bodyPr>
          <a:lstStyle/>
          <a:p>
            <a:pPr algn="ctr"/>
            <a:r>
              <a:rPr lang="en-US" b="1" dirty="0">
                <a:latin typeface="Arial"/>
                <a:cs typeface="Arial"/>
              </a:rPr>
              <a:t>Feature </a:t>
            </a:r>
            <a:r>
              <a:rPr lang="en-US" b="1" dirty="0" smtClean="0">
                <a:latin typeface="Arial"/>
                <a:cs typeface="Arial"/>
              </a:rPr>
              <a:t>2 </a:t>
            </a:r>
          </a:p>
          <a:p>
            <a:r>
              <a:rPr lang="en-US" b="1" dirty="0" smtClean="0">
                <a:latin typeface="Arial"/>
                <a:cs typeface="Arial"/>
              </a:rPr>
              <a:t>(Weight)</a:t>
            </a:r>
            <a:endParaRPr lang="en-US" b="1" dirty="0">
              <a:latin typeface="Arial"/>
              <a:cs typeface="Arial"/>
            </a:endParaRPr>
          </a:p>
        </p:txBody>
      </p:sp>
      <p:pic>
        <p:nvPicPr>
          <p:cNvPr id="17" name="Picture 16"/>
          <p:cNvPicPr>
            <a:picLocks noChangeAspect="1"/>
          </p:cNvPicPr>
          <p:nvPr/>
        </p:nvPicPr>
        <p:blipFill>
          <a:blip r:embed="rId3"/>
          <a:stretch>
            <a:fillRect/>
          </a:stretch>
        </p:blipFill>
        <p:spPr>
          <a:xfrm>
            <a:off x="1765298" y="4179333"/>
            <a:ext cx="351366" cy="351366"/>
          </a:xfrm>
          <a:prstGeom prst="rect">
            <a:avLst/>
          </a:prstGeom>
        </p:spPr>
      </p:pic>
      <p:pic>
        <p:nvPicPr>
          <p:cNvPr id="18" name="Picture 17"/>
          <p:cNvPicPr>
            <a:picLocks noChangeAspect="1"/>
          </p:cNvPicPr>
          <p:nvPr/>
        </p:nvPicPr>
        <p:blipFill>
          <a:blip r:embed="rId4"/>
          <a:stretch>
            <a:fillRect/>
          </a:stretch>
        </p:blipFill>
        <p:spPr>
          <a:xfrm>
            <a:off x="1706031" y="4092232"/>
            <a:ext cx="410633" cy="527368"/>
          </a:xfrm>
          <a:prstGeom prst="rect">
            <a:avLst/>
          </a:prstGeom>
        </p:spPr>
      </p:pic>
    </p:spTree>
    <p:extLst>
      <p:ext uri="{BB962C8B-B14F-4D97-AF65-F5344CB8AC3E}">
        <p14:creationId xmlns:p14="http://schemas.microsoft.com/office/powerpoint/2010/main" val="29975768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(Unsupervised) </a:t>
            </a:r>
            <a:r>
              <a:rPr lang="en-US" dirty="0"/>
              <a:t>Machine </a:t>
            </a:r>
            <a:r>
              <a:rPr lang="en-US" dirty="0" smtClean="0"/>
              <a:t>Learning</a:t>
            </a:r>
            <a:br>
              <a:rPr lang="en-US" dirty="0" smtClean="0"/>
            </a:br>
            <a:r>
              <a:rPr lang="en-US" sz="2500" dirty="0" smtClean="0"/>
              <a:t>Model-Based Learning</a:t>
            </a:r>
            <a:endParaRPr lang="en-US" sz="2500"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11</a:t>
            </a:fld>
            <a:endParaRPr lang="en-US"/>
          </a:p>
        </p:txBody>
      </p:sp>
      <p:pic>
        <p:nvPicPr>
          <p:cNvPr id="10" name="Picture 9"/>
          <p:cNvPicPr>
            <a:picLocks noChangeAspect="1"/>
          </p:cNvPicPr>
          <p:nvPr/>
        </p:nvPicPr>
        <p:blipFill>
          <a:blip r:embed="rId3"/>
          <a:stretch>
            <a:fillRect/>
          </a:stretch>
        </p:blipFill>
        <p:spPr>
          <a:xfrm>
            <a:off x="0" y="2129352"/>
            <a:ext cx="9144000" cy="4075416"/>
          </a:xfrm>
          <a:prstGeom prst="rect">
            <a:avLst/>
          </a:prstGeom>
        </p:spPr>
      </p:pic>
      <p:sp>
        <p:nvSpPr>
          <p:cNvPr id="19" name="Rectangle 18"/>
          <p:cNvSpPr/>
          <p:nvPr/>
        </p:nvSpPr>
        <p:spPr>
          <a:xfrm>
            <a:off x="186266" y="5934670"/>
            <a:ext cx="8957734" cy="646331"/>
          </a:xfrm>
          <a:prstGeom prst="rect">
            <a:avLst/>
          </a:prstGeom>
        </p:spPr>
        <p:txBody>
          <a:bodyPr wrap="square">
            <a:spAutoFit/>
          </a:bodyPr>
          <a:lstStyle/>
          <a:p>
            <a:r>
              <a:rPr lang="en-US" dirty="0"/>
              <a:t> </a:t>
            </a:r>
            <a:r>
              <a:rPr lang="en-US" dirty="0" smtClean="0"/>
              <a:t>Picture from</a:t>
            </a:r>
            <a:r>
              <a:rPr lang="en-US" dirty="0"/>
              <a:t>: </a:t>
            </a:r>
            <a:r>
              <a:rPr lang="en-US" dirty="0" err="1"/>
              <a:t>Tibshirani</a:t>
            </a:r>
            <a:r>
              <a:rPr lang="en-US" dirty="0"/>
              <a:t>, Robert, et al. "An introduction to statistical learning-with applications in R." (2013).</a:t>
            </a:r>
          </a:p>
        </p:txBody>
      </p:sp>
    </p:spTree>
    <p:extLst>
      <p:ext uri="{BB962C8B-B14F-4D97-AF65-F5344CB8AC3E}">
        <p14:creationId xmlns:p14="http://schemas.microsoft.com/office/powerpoint/2010/main" val="42947713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a:t>
            </a:r>
            <a:br>
              <a:rPr lang="en-US" dirty="0" smtClean="0"/>
            </a:br>
            <a:r>
              <a:rPr lang="en-US" dirty="0" smtClean="0"/>
              <a:t>Needs and pain points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12</a:t>
            </a:fld>
            <a:endParaRPr lang="en-US"/>
          </a:p>
        </p:txBody>
      </p:sp>
    </p:spTree>
    <p:extLst>
      <p:ext uri="{BB962C8B-B14F-4D97-AF65-F5344CB8AC3E}">
        <p14:creationId xmlns:p14="http://schemas.microsoft.com/office/powerpoint/2010/main" val="1902227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a:t>
            </a:r>
            <a:br>
              <a:rPr lang="en-US" dirty="0" smtClean="0"/>
            </a:br>
            <a:r>
              <a:rPr lang="en-US" dirty="0" smtClean="0"/>
              <a:t>Needs and pain points</a:t>
            </a:r>
            <a:endParaRPr lang="en-US" dirty="0"/>
          </a:p>
        </p:txBody>
      </p:sp>
      <p:sp>
        <p:nvSpPr>
          <p:cNvPr id="3" name="Content Placeholder 2"/>
          <p:cNvSpPr>
            <a:spLocks noGrp="1"/>
          </p:cNvSpPr>
          <p:nvPr>
            <p:ph idx="1"/>
          </p:nvPr>
        </p:nvSpPr>
        <p:spPr/>
        <p:txBody>
          <a:bodyPr/>
          <a:lstStyle/>
          <a:p>
            <a:pPr lvl="1"/>
            <a:r>
              <a:rPr lang="en-US" dirty="0" smtClean="0"/>
              <a:t>Good Data!</a:t>
            </a:r>
          </a:p>
          <a:p>
            <a:pPr lvl="1"/>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13</a:t>
            </a:fld>
            <a:endParaRPr lang="en-US"/>
          </a:p>
        </p:txBody>
      </p:sp>
    </p:spTree>
    <p:extLst>
      <p:ext uri="{BB962C8B-B14F-4D97-AF65-F5344CB8AC3E}">
        <p14:creationId xmlns:p14="http://schemas.microsoft.com/office/powerpoint/2010/main" val="208462518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a:t>
            </a:r>
            <a:br>
              <a:rPr lang="en-US" dirty="0" smtClean="0"/>
            </a:br>
            <a:r>
              <a:rPr lang="en-US" dirty="0" smtClean="0"/>
              <a:t>Needs and pain points</a:t>
            </a:r>
            <a:endParaRPr lang="en-US" dirty="0"/>
          </a:p>
        </p:txBody>
      </p:sp>
      <p:sp>
        <p:nvSpPr>
          <p:cNvPr id="3" name="Content Placeholder 2"/>
          <p:cNvSpPr>
            <a:spLocks noGrp="1"/>
          </p:cNvSpPr>
          <p:nvPr>
            <p:ph idx="1"/>
          </p:nvPr>
        </p:nvSpPr>
        <p:spPr/>
        <p:txBody>
          <a:bodyPr/>
          <a:lstStyle/>
          <a:p>
            <a:pPr lvl="1"/>
            <a:r>
              <a:rPr lang="en-US" dirty="0" smtClean="0"/>
              <a:t>Good Data!</a:t>
            </a:r>
          </a:p>
          <a:p>
            <a:pPr lvl="1"/>
            <a:endParaRPr lang="en-US" dirty="0"/>
          </a:p>
          <a:p>
            <a:pPr lvl="1"/>
            <a:endParaRPr lang="en-US" dirty="0" smtClean="0"/>
          </a:p>
          <a:p>
            <a:pPr lvl="1"/>
            <a:r>
              <a:rPr lang="en-US" dirty="0" smtClean="0"/>
              <a:t>Better Hardware (Power consumption, speed,</a:t>
            </a:r>
            <a:r>
              <a:rPr lang="mr-IN" dirty="0" smtClean="0"/>
              <a:t>…</a:t>
            </a:r>
            <a:r>
              <a:rPr lang="en-US" dirty="0" smtClean="0"/>
              <a:t>)</a:t>
            </a:r>
          </a:p>
          <a:p>
            <a:pPr marL="457200" lvl="1" indent="0">
              <a:buNone/>
            </a:pP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14</a:t>
            </a:fld>
            <a:endParaRPr lang="en-US"/>
          </a:p>
        </p:txBody>
      </p:sp>
    </p:spTree>
    <p:extLst>
      <p:ext uri="{BB962C8B-B14F-4D97-AF65-F5344CB8AC3E}">
        <p14:creationId xmlns:p14="http://schemas.microsoft.com/office/powerpoint/2010/main" val="36720405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15</a:t>
            </a:fld>
            <a:endParaRPr lang="en-US" dirty="0"/>
          </a:p>
        </p:txBody>
      </p:sp>
      <p:pic>
        <p:nvPicPr>
          <p:cNvPr id="5" name="Picture 4" descr="Screen Shot 2018-04-06 at 2.50.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130752"/>
            <a:ext cx="7594600" cy="3581084"/>
          </a:xfrm>
          <a:prstGeom prst="rect">
            <a:avLst/>
          </a:prstGeom>
        </p:spPr>
      </p:pic>
      <p:sp>
        <p:nvSpPr>
          <p:cNvPr id="6" name="TextBox 5"/>
          <p:cNvSpPr txBox="1"/>
          <p:nvPr/>
        </p:nvSpPr>
        <p:spPr>
          <a:xfrm>
            <a:off x="2904067" y="5581031"/>
            <a:ext cx="3226984" cy="261610"/>
          </a:xfrm>
          <a:prstGeom prst="rect">
            <a:avLst/>
          </a:prstGeom>
          <a:noFill/>
        </p:spPr>
        <p:txBody>
          <a:bodyPr wrap="none" rtlCol="0">
            <a:spAutoFit/>
          </a:bodyPr>
          <a:lstStyle/>
          <a:p>
            <a:r>
              <a:rPr lang="en-US" sz="1100" dirty="0" smtClean="0">
                <a:latin typeface="Arial"/>
                <a:cs typeface="Arial"/>
              </a:rPr>
              <a:t>Picture from: </a:t>
            </a:r>
            <a:r>
              <a:rPr lang="en-US" sz="1100" i="1" dirty="0" smtClean="0">
                <a:latin typeface="Arial"/>
                <a:cs typeface="Arial"/>
              </a:rPr>
              <a:t>Deep Learning</a:t>
            </a:r>
            <a:r>
              <a:rPr lang="en-US" sz="1100" dirty="0" smtClean="0">
                <a:latin typeface="Arial"/>
                <a:cs typeface="Arial"/>
              </a:rPr>
              <a:t>, I. </a:t>
            </a:r>
            <a:r>
              <a:rPr lang="en-US" sz="1100" dirty="0" err="1" smtClean="0">
                <a:latin typeface="Arial"/>
                <a:cs typeface="Arial"/>
              </a:rPr>
              <a:t>Goodfellow</a:t>
            </a:r>
            <a:r>
              <a:rPr lang="en-US" sz="1100" dirty="0" smtClean="0">
                <a:latin typeface="Arial"/>
                <a:cs typeface="Arial"/>
              </a:rPr>
              <a:t>, et al. </a:t>
            </a:r>
            <a:endParaRPr lang="en-US" sz="1100" dirty="0">
              <a:latin typeface="Arial"/>
              <a:cs typeface="Arial"/>
            </a:endParaRPr>
          </a:p>
        </p:txBody>
      </p:sp>
      <p:sp>
        <p:nvSpPr>
          <p:cNvPr id="7" name="TextBox 6"/>
          <p:cNvSpPr txBox="1"/>
          <p:nvPr/>
        </p:nvSpPr>
        <p:spPr>
          <a:xfrm>
            <a:off x="762000" y="6079067"/>
            <a:ext cx="5946122" cy="369332"/>
          </a:xfrm>
          <a:prstGeom prst="rect">
            <a:avLst/>
          </a:prstGeom>
          <a:noFill/>
        </p:spPr>
        <p:txBody>
          <a:bodyPr wrap="none" rtlCol="0">
            <a:spAutoFit/>
          </a:bodyPr>
          <a:lstStyle/>
          <a:p>
            <a:r>
              <a:rPr lang="en-US" dirty="0">
                <a:solidFill>
                  <a:srgbClr val="FF6600"/>
                </a:solidFill>
                <a:latin typeface="Arial"/>
                <a:cs typeface="Arial"/>
              </a:rPr>
              <a:t>20</a:t>
            </a:r>
            <a:r>
              <a:rPr lang="en-US" dirty="0">
                <a:latin typeface="Arial"/>
                <a:cs typeface="Arial"/>
              </a:rPr>
              <a:t>: </a:t>
            </a:r>
            <a:r>
              <a:rPr lang="en-US" dirty="0" err="1" smtClean="0">
                <a:latin typeface="Arial"/>
                <a:cs typeface="Arial"/>
              </a:rPr>
              <a:t>GoogLeNet</a:t>
            </a:r>
            <a:r>
              <a:rPr lang="en-US" dirty="0" smtClean="0">
                <a:latin typeface="Arial"/>
                <a:cs typeface="Arial"/>
              </a:rPr>
              <a:t>: </a:t>
            </a:r>
            <a:r>
              <a:rPr lang="en-US" dirty="0">
                <a:latin typeface="Arial"/>
                <a:cs typeface="Arial"/>
              </a:rPr>
              <a:t>Winning architecture on </a:t>
            </a:r>
            <a:r>
              <a:rPr lang="en-US" dirty="0" err="1">
                <a:latin typeface="Arial"/>
                <a:cs typeface="Arial"/>
              </a:rPr>
              <a:t>ImageNet</a:t>
            </a:r>
            <a:r>
              <a:rPr lang="en-US" dirty="0">
                <a:latin typeface="Arial"/>
                <a:cs typeface="Arial"/>
              </a:rPr>
              <a:t> 2014</a:t>
            </a:r>
            <a:r>
              <a:rPr lang="en-US" dirty="0" smtClean="0">
                <a:latin typeface="Arial"/>
                <a:cs typeface="Arial"/>
              </a:rPr>
              <a:t> </a:t>
            </a:r>
            <a:endParaRPr lang="en-US" dirty="0">
              <a:latin typeface="Arial"/>
              <a:cs typeface="Arial"/>
            </a:endParaRPr>
          </a:p>
        </p:txBody>
      </p:sp>
    </p:spTree>
    <p:extLst>
      <p:ext uri="{BB962C8B-B14F-4D97-AF65-F5344CB8AC3E}">
        <p14:creationId xmlns:p14="http://schemas.microsoft.com/office/powerpoint/2010/main" val="17564742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of Conventional Hardware Technology</a:t>
            </a: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16</a:t>
            </a:fld>
            <a:endParaRPr lang="en-US"/>
          </a:p>
        </p:txBody>
      </p:sp>
      <p:sp>
        <p:nvSpPr>
          <p:cNvPr id="6" name="Content Placeholder 2"/>
          <p:cNvSpPr>
            <a:spLocks noGrp="1"/>
          </p:cNvSpPr>
          <p:nvPr>
            <p:ph idx="1"/>
          </p:nvPr>
        </p:nvSpPr>
        <p:spPr>
          <a:xfrm>
            <a:off x="457200" y="2218268"/>
            <a:ext cx="8432800" cy="3907896"/>
          </a:xfrm>
        </p:spPr>
        <p:txBody>
          <a:bodyPr/>
          <a:lstStyle/>
          <a:p>
            <a:pPr>
              <a:lnSpc>
                <a:spcPct val="150000"/>
              </a:lnSpc>
            </a:pPr>
            <a:r>
              <a:rPr lang="en-US" sz="3500" dirty="0" smtClean="0"/>
              <a:t>Moore’s Law (?)</a:t>
            </a:r>
          </a:p>
          <a:p>
            <a:pPr>
              <a:lnSpc>
                <a:spcPct val="150000"/>
              </a:lnSpc>
            </a:pPr>
            <a:r>
              <a:rPr lang="en-US" sz="3500" dirty="0" smtClean="0"/>
              <a:t>Moore’s second law (economics): Costs of a new technology node is doubling.</a:t>
            </a:r>
          </a:p>
          <a:p>
            <a:pPr>
              <a:lnSpc>
                <a:spcPct val="150000"/>
              </a:lnSpc>
            </a:pPr>
            <a:r>
              <a:rPr lang="en-US" sz="3500" dirty="0" err="1" smtClean="0"/>
              <a:t>Dennard</a:t>
            </a:r>
            <a:r>
              <a:rPr lang="en-US" sz="3500" dirty="0" smtClean="0"/>
              <a:t> scaling is dead.</a:t>
            </a:r>
            <a:endParaRPr lang="en-US" sz="3500"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26212348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900113"/>
            <a:ext cx="8585200" cy="1068387"/>
          </a:xfrm>
        </p:spPr>
        <p:txBody>
          <a:bodyPr/>
          <a:lstStyle/>
          <a:p>
            <a:r>
              <a:rPr lang="en-US" sz="3400" dirty="0" smtClean="0"/>
              <a:t>New Architectures for Machine Learning</a:t>
            </a:r>
            <a:br>
              <a:rPr lang="en-US" sz="3400" dirty="0" smtClean="0"/>
            </a:br>
            <a:r>
              <a:rPr lang="en-US" sz="2800" dirty="0" smtClean="0"/>
              <a:t>Same CMOS Technology, New Architectures</a:t>
            </a:r>
            <a:br>
              <a:rPr lang="en-US" sz="2800" dirty="0" smtClean="0"/>
            </a:br>
            <a:endParaRPr lang="en-US" sz="2800" dirty="0"/>
          </a:p>
        </p:txBody>
      </p:sp>
      <p:sp>
        <p:nvSpPr>
          <p:cNvPr id="3" name="Content Placeholder 2"/>
          <p:cNvSpPr>
            <a:spLocks noGrp="1"/>
          </p:cNvSpPr>
          <p:nvPr>
            <p:ph idx="1"/>
          </p:nvPr>
        </p:nvSpPr>
        <p:spPr>
          <a:xfrm>
            <a:off x="457200" y="2497666"/>
            <a:ext cx="8229600" cy="3103563"/>
          </a:xfrm>
        </p:spPr>
        <p:txBody>
          <a:bodyPr/>
          <a:lstStyle/>
          <a:p>
            <a:r>
              <a:rPr lang="en-US" dirty="0" smtClean="0"/>
              <a:t>GPU</a:t>
            </a:r>
          </a:p>
          <a:p>
            <a:endParaRPr lang="en-US" dirty="0"/>
          </a:p>
          <a:p>
            <a:r>
              <a:rPr lang="en-US" dirty="0" smtClean="0"/>
              <a:t>ASICs</a:t>
            </a:r>
          </a:p>
          <a:p>
            <a:endParaRPr lang="en-US" dirty="0"/>
          </a:p>
          <a:p>
            <a:r>
              <a:rPr lang="en-US" dirty="0" smtClean="0"/>
              <a:t>FPGAs</a:t>
            </a:r>
          </a:p>
          <a:p>
            <a:endParaRPr lang="en-US" dirty="0"/>
          </a:p>
          <a:p>
            <a:r>
              <a:rPr lang="en-US" dirty="0"/>
              <a:t>Custom processors for deep learning, e.g. Google’s TPU</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17</a:t>
            </a:fld>
            <a:endParaRPr lang="en-US"/>
          </a:p>
        </p:txBody>
      </p:sp>
    </p:spTree>
    <p:extLst>
      <p:ext uri="{BB962C8B-B14F-4D97-AF65-F5344CB8AC3E}">
        <p14:creationId xmlns:p14="http://schemas.microsoft.com/office/powerpoint/2010/main" val="16065701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CMOS</a:t>
            </a:r>
            <a:endParaRPr lang="en-US" dirty="0"/>
          </a:p>
        </p:txBody>
      </p:sp>
      <p:sp>
        <p:nvSpPr>
          <p:cNvPr id="3" name="Content Placeholder 2"/>
          <p:cNvSpPr>
            <a:spLocks noGrp="1"/>
          </p:cNvSpPr>
          <p:nvPr>
            <p:ph idx="1"/>
          </p:nvPr>
        </p:nvSpPr>
        <p:spPr>
          <a:xfrm>
            <a:off x="457200" y="2345266"/>
            <a:ext cx="8229600" cy="3103563"/>
          </a:xfrm>
        </p:spPr>
        <p:txBody>
          <a:bodyPr/>
          <a:lstStyle/>
          <a:p>
            <a:r>
              <a:rPr lang="en-US" sz="3000" dirty="0" smtClean="0"/>
              <a:t>Superconducting Computing</a:t>
            </a:r>
          </a:p>
          <a:p>
            <a:r>
              <a:rPr lang="en-US" sz="3000" dirty="0" err="1" smtClean="0"/>
              <a:t>Memristors</a:t>
            </a:r>
            <a:endParaRPr lang="en-US" sz="3000" dirty="0" smtClean="0"/>
          </a:p>
          <a:p>
            <a:r>
              <a:rPr lang="en-US" sz="3000" dirty="0" smtClean="0"/>
              <a:t>Stochastic and Chaotic Computing</a:t>
            </a:r>
          </a:p>
          <a:p>
            <a:r>
              <a:rPr lang="en-US" sz="4000" b="1" dirty="0" smtClean="0"/>
              <a:t>Quantum Computing</a:t>
            </a:r>
          </a:p>
          <a:p>
            <a:r>
              <a:rPr lang="mr-IN" sz="3000" dirty="0" smtClean="0"/>
              <a:t>…</a:t>
            </a:r>
            <a:endParaRPr lang="en-US" sz="3000" dirty="0" smtClean="0"/>
          </a:p>
          <a:p>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18</a:t>
            </a:fld>
            <a:endParaRPr lang="en-US"/>
          </a:p>
        </p:txBody>
      </p:sp>
    </p:spTree>
    <p:extLst>
      <p:ext uri="{BB962C8B-B14F-4D97-AF65-F5344CB8AC3E}">
        <p14:creationId xmlns:p14="http://schemas.microsoft.com/office/powerpoint/2010/main" val="303562932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Computing</a:t>
            </a:r>
            <a:endParaRPr lang="en-US" dirty="0"/>
          </a:p>
        </p:txBody>
      </p:sp>
      <p:sp>
        <p:nvSpPr>
          <p:cNvPr id="3" name="Content Placeholder 2"/>
          <p:cNvSpPr>
            <a:spLocks noGrp="1"/>
          </p:cNvSpPr>
          <p:nvPr>
            <p:ph idx="1"/>
          </p:nvPr>
        </p:nvSpPr>
        <p:spPr>
          <a:xfrm>
            <a:off x="457200" y="2218268"/>
            <a:ext cx="8229600" cy="3907896"/>
          </a:xfrm>
        </p:spPr>
        <p:txBody>
          <a:bodyPr/>
          <a:lstStyle/>
          <a:p>
            <a:r>
              <a:rPr lang="en-US" sz="2800" dirty="0" smtClean="0"/>
              <a:t>We have seen three sets of algorithms:</a:t>
            </a:r>
          </a:p>
          <a:p>
            <a:endParaRPr lang="en-US" dirty="0" smtClean="0"/>
          </a:p>
          <a:p>
            <a:pPr lvl="1"/>
            <a:r>
              <a:rPr lang="en-US" dirty="0" err="1" smtClean="0"/>
              <a:t>Shor’s</a:t>
            </a:r>
            <a:r>
              <a:rPr lang="en-US" dirty="0" smtClean="0"/>
              <a:t> algorithm for factorizing, exponentially faster.</a:t>
            </a:r>
          </a:p>
          <a:p>
            <a:pPr lvl="1"/>
            <a:r>
              <a:rPr lang="en-US" dirty="0" smtClean="0"/>
              <a:t>Grover’s algorithm for  finding an item in an unsorted array. </a:t>
            </a:r>
            <a:r>
              <a:rPr lang="en-US" dirty="0" err="1"/>
              <a:t>Q</a:t>
            </a:r>
            <a:r>
              <a:rPr lang="en-US" dirty="0" err="1" smtClean="0"/>
              <a:t>uadratically</a:t>
            </a:r>
            <a:r>
              <a:rPr lang="en-US" dirty="0" smtClean="0"/>
              <a:t> faster.</a:t>
            </a:r>
          </a:p>
          <a:p>
            <a:pPr lvl="1"/>
            <a:r>
              <a:rPr lang="en-US" dirty="0" smtClean="0"/>
              <a:t>Adiabatic Quantum Computing (Quantum annealing) for optimization problems. Speed up unknown (if any?) </a:t>
            </a:r>
          </a:p>
          <a:p>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19</a:t>
            </a:fld>
            <a:endParaRPr lang="en-US"/>
          </a:p>
        </p:txBody>
      </p:sp>
    </p:spTree>
    <p:extLst>
      <p:ext uri="{BB962C8B-B14F-4D97-AF65-F5344CB8AC3E}">
        <p14:creationId xmlns:p14="http://schemas.microsoft.com/office/powerpoint/2010/main" val="20963157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Machine Learning?</a:t>
            </a:r>
            <a:endParaRPr lang="en-US" dirty="0"/>
          </a:p>
        </p:txBody>
      </p:sp>
      <p:sp>
        <p:nvSpPr>
          <p:cNvPr id="3" name="Content Placeholder 2"/>
          <p:cNvSpPr>
            <a:spLocks noGrp="1"/>
          </p:cNvSpPr>
          <p:nvPr>
            <p:ph idx="1"/>
          </p:nvPr>
        </p:nvSpPr>
        <p:spPr>
          <a:xfrm>
            <a:off x="457200" y="2027767"/>
            <a:ext cx="8229600" cy="3103563"/>
          </a:xfrm>
        </p:spPr>
        <p:txBody>
          <a:bodyPr/>
          <a:lstStyle/>
          <a:p>
            <a:r>
              <a:rPr lang="en-US" dirty="0" smtClean="0"/>
              <a:t>Some tasks are hard, if not impossible, to be programmed into a computer.</a:t>
            </a:r>
          </a:p>
          <a:p>
            <a:pPr lvl="1"/>
            <a:r>
              <a:rPr lang="en-US" dirty="0" smtClean="0"/>
              <a:t>Example: How to distinguish a cat from a dog.</a:t>
            </a:r>
          </a:p>
          <a:p>
            <a:pPr marL="457200" lvl="1" indent="0">
              <a:buNone/>
            </a:pPr>
            <a:endParaRPr lang="en-US" dirty="0" smtClean="0"/>
          </a:p>
          <a:p>
            <a:r>
              <a:rPr lang="en-US" dirty="0" smtClean="0"/>
              <a:t>Instead, we let the computer (or machine) learn it by providing lots of training data.</a:t>
            </a:r>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2</a:t>
            </a:fld>
            <a:endParaRPr lang="en-US"/>
          </a:p>
        </p:txBody>
      </p:sp>
    </p:spTree>
    <p:extLst>
      <p:ext uri="{BB962C8B-B14F-4D97-AF65-F5344CB8AC3E}">
        <p14:creationId xmlns:p14="http://schemas.microsoft.com/office/powerpoint/2010/main" val="13733498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Machine Learning</a:t>
            </a:r>
            <a:endParaRPr lang="en-US" dirty="0"/>
          </a:p>
        </p:txBody>
      </p:sp>
      <p:sp>
        <p:nvSpPr>
          <p:cNvPr id="3" name="Content Placeholder 2"/>
          <p:cNvSpPr>
            <a:spLocks noGrp="1"/>
          </p:cNvSpPr>
          <p:nvPr>
            <p:ph idx="1"/>
          </p:nvPr>
        </p:nvSpPr>
        <p:spPr>
          <a:xfrm>
            <a:off x="457200" y="2167468"/>
            <a:ext cx="8229600" cy="4188882"/>
          </a:xfrm>
        </p:spPr>
        <p:txBody>
          <a:bodyPr/>
          <a:lstStyle/>
          <a:p>
            <a:pPr marL="342900" lvl="1" indent="-342900">
              <a:buFont typeface="Arial" charset="0"/>
              <a:buChar char="•"/>
            </a:pPr>
            <a:r>
              <a:rPr lang="en-US" dirty="0" smtClean="0"/>
              <a:t>Grover based algorithms: </a:t>
            </a:r>
          </a:p>
          <a:p>
            <a:pPr marL="742950" lvl="2" indent="-342900"/>
            <a:r>
              <a:rPr lang="en-US" dirty="0" smtClean="0"/>
              <a:t>To measure min/max/mean distance or other metrics between data points.</a:t>
            </a:r>
          </a:p>
          <a:p>
            <a:pPr marL="742950" lvl="2" indent="-342900"/>
            <a:r>
              <a:rPr lang="en-US" dirty="0" smtClean="0"/>
              <a:t>Exam: Clustering, K-NN, etc</a:t>
            </a:r>
            <a:r>
              <a:rPr lang="en-US" dirty="0"/>
              <a:t>.</a:t>
            </a:r>
            <a:r>
              <a:rPr lang="en-US" dirty="0" smtClean="0"/>
              <a:t> </a:t>
            </a:r>
          </a:p>
          <a:p>
            <a:pPr marL="742950" lvl="2" indent="-342900"/>
            <a:r>
              <a:rPr lang="en-US" dirty="0" err="1" smtClean="0"/>
              <a:t>Quadratically</a:t>
            </a:r>
            <a:r>
              <a:rPr lang="en-US" dirty="0" smtClean="0"/>
              <a:t> </a:t>
            </a:r>
            <a:r>
              <a:rPr lang="en-US" dirty="0"/>
              <a:t>faster</a:t>
            </a:r>
            <a:r>
              <a:rPr lang="en-US" dirty="0" smtClean="0"/>
              <a:t>.</a:t>
            </a:r>
          </a:p>
          <a:p>
            <a:pPr marL="742950" lvl="2" indent="-342900"/>
            <a:endParaRPr lang="en-US" dirty="0"/>
          </a:p>
          <a:p>
            <a:pPr marL="342900" lvl="1" indent="-342900">
              <a:buFont typeface="Arial" charset="0"/>
              <a:buChar char="•"/>
            </a:pPr>
            <a:r>
              <a:rPr lang="en-US" dirty="0" smtClean="0"/>
              <a:t>Quantum </a:t>
            </a:r>
            <a:r>
              <a:rPr lang="en-US" dirty="0"/>
              <a:t>basic linear algebra subroutines </a:t>
            </a:r>
            <a:r>
              <a:rPr lang="en-US" dirty="0" smtClean="0"/>
              <a:t>: </a:t>
            </a:r>
          </a:p>
          <a:p>
            <a:pPr marL="742950" lvl="2" indent="-342900"/>
            <a:r>
              <a:rPr lang="en-US" dirty="0" smtClean="0"/>
              <a:t>Exponentially faster. (?)</a:t>
            </a:r>
          </a:p>
          <a:p>
            <a:pPr marL="342900" lvl="1" indent="-342900">
              <a:buFont typeface="Arial" charset="0"/>
              <a:buChar char="•"/>
            </a:pPr>
            <a:endParaRPr lang="en-US" dirty="0"/>
          </a:p>
          <a:p>
            <a:pPr marL="342900" lvl="1" indent="-342900">
              <a:buFont typeface="Arial" charset="0"/>
              <a:buChar char="•"/>
            </a:pPr>
            <a:r>
              <a:rPr lang="en-US" dirty="0"/>
              <a:t>Adiabatic Quantum Computing (Quantum </a:t>
            </a:r>
            <a:r>
              <a:rPr lang="en-US" dirty="0" smtClean="0"/>
              <a:t>Annealing):</a:t>
            </a:r>
          </a:p>
          <a:p>
            <a:pPr marL="685800" lvl="2" indent="-285750"/>
            <a:r>
              <a:rPr lang="en-US" dirty="0" smtClean="0"/>
              <a:t>For optimization. </a:t>
            </a:r>
          </a:p>
          <a:p>
            <a:pPr marL="685800" lvl="2" indent="-285750"/>
            <a:r>
              <a:rPr lang="en-US" dirty="0" smtClean="0"/>
              <a:t>Speed </a:t>
            </a:r>
            <a:r>
              <a:rPr lang="en-US" dirty="0"/>
              <a:t>up unknown (if any?) </a:t>
            </a:r>
          </a:p>
          <a:p>
            <a:pPr marL="0" lvl="1" indent="0">
              <a:buNone/>
            </a:pPr>
            <a:endParaRPr lang="en-US" dirty="0"/>
          </a:p>
          <a:p>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20</a:t>
            </a:fld>
            <a:endParaRPr lang="en-US"/>
          </a:p>
        </p:txBody>
      </p:sp>
    </p:spTree>
    <p:extLst>
      <p:ext uri="{BB962C8B-B14F-4D97-AF65-F5344CB8AC3E}">
        <p14:creationId xmlns:p14="http://schemas.microsoft.com/office/powerpoint/2010/main" val="221103478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Grover based </a:t>
            </a:r>
            <a:r>
              <a:rPr lang="en-US" dirty="0" smtClean="0"/>
              <a:t>algorithms for Quantum Machine Learning</a:t>
            </a: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21</a:t>
            </a:fld>
            <a:endParaRPr lang="en-US"/>
          </a:p>
        </p:txBody>
      </p:sp>
      <p:sp>
        <p:nvSpPr>
          <p:cNvPr id="5" name="Rectangle 4"/>
          <p:cNvSpPr/>
          <p:nvPr/>
        </p:nvSpPr>
        <p:spPr>
          <a:xfrm>
            <a:off x="3609118" y="4415929"/>
            <a:ext cx="1727200" cy="1540933"/>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i="1" dirty="0" smtClean="0">
                <a:latin typeface="Arial"/>
                <a:cs typeface="Arial"/>
              </a:rPr>
              <a:t>f</a:t>
            </a:r>
            <a:endParaRPr lang="en-US" sz="4400" i="1" dirty="0">
              <a:latin typeface="Arial"/>
              <a:cs typeface="Arial"/>
            </a:endParaRPr>
          </a:p>
        </p:txBody>
      </p:sp>
      <p:cxnSp>
        <p:nvCxnSpPr>
          <p:cNvPr id="7" name="Straight Arrow Connector 6"/>
          <p:cNvCxnSpPr>
            <a:endCxn id="5" idx="1"/>
          </p:cNvCxnSpPr>
          <p:nvPr/>
        </p:nvCxnSpPr>
        <p:spPr>
          <a:xfrm>
            <a:off x="2745518" y="5177929"/>
            <a:ext cx="863600" cy="846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353251" y="5194862"/>
            <a:ext cx="863600" cy="846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353733" y="4903326"/>
            <a:ext cx="469515" cy="553998"/>
          </a:xfrm>
          <a:prstGeom prst="rect">
            <a:avLst/>
          </a:prstGeom>
          <a:noFill/>
        </p:spPr>
        <p:txBody>
          <a:bodyPr wrap="none" rtlCol="0">
            <a:spAutoFit/>
          </a:bodyPr>
          <a:lstStyle/>
          <a:p>
            <a:r>
              <a:rPr lang="en-US" sz="3000" i="1" dirty="0" smtClean="0">
                <a:latin typeface="Arial"/>
                <a:cs typeface="Arial"/>
              </a:rPr>
              <a:t>x</a:t>
            </a:r>
            <a:endParaRPr lang="en-US" sz="3000" i="1" dirty="0">
              <a:latin typeface="Arial"/>
              <a:cs typeface="Arial"/>
            </a:endParaRPr>
          </a:p>
        </p:txBody>
      </p:sp>
      <p:sp>
        <p:nvSpPr>
          <p:cNvPr id="10" name="TextBox 9"/>
          <p:cNvSpPr txBox="1"/>
          <p:nvPr/>
        </p:nvSpPr>
        <p:spPr>
          <a:xfrm>
            <a:off x="6250717" y="4920259"/>
            <a:ext cx="832633" cy="553998"/>
          </a:xfrm>
          <a:prstGeom prst="rect">
            <a:avLst/>
          </a:prstGeom>
          <a:noFill/>
        </p:spPr>
        <p:txBody>
          <a:bodyPr wrap="none" rtlCol="0">
            <a:spAutoFit/>
          </a:bodyPr>
          <a:lstStyle/>
          <a:p>
            <a:r>
              <a:rPr lang="en-US" sz="3000" i="1" dirty="0">
                <a:latin typeface="Arial"/>
                <a:cs typeface="Arial"/>
              </a:rPr>
              <a:t>f</a:t>
            </a:r>
            <a:r>
              <a:rPr lang="en-US" sz="3000" i="1" dirty="0" smtClean="0">
                <a:latin typeface="Arial"/>
                <a:cs typeface="Arial"/>
              </a:rPr>
              <a:t>(x)</a:t>
            </a:r>
            <a:endParaRPr lang="en-US" sz="3000" i="1" dirty="0">
              <a:latin typeface="Arial"/>
              <a:cs typeface="Arial"/>
            </a:endParaRPr>
          </a:p>
        </p:txBody>
      </p:sp>
    </p:spTree>
    <p:extLst>
      <p:ext uri="{BB962C8B-B14F-4D97-AF65-F5344CB8AC3E}">
        <p14:creationId xmlns:p14="http://schemas.microsoft.com/office/powerpoint/2010/main" val="10374045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Grover </a:t>
            </a:r>
            <a:r>
              <a:rPr lang="en-US" dirty="0" smtClean="0"/>
              <a:t>algorithm</a:t>
            </a: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22</a:t>
            </a:fld>
            <a:endParaRPr lang="en-US"/>
          </a:p>
        </p:txBody>
      </p:sp>
      <p:sp>
        <p:nvSpPr>
          <p:cNvPr id="5" name="Rectangle 4"/>
          <p:cNvSpPr/>
          <p:nvPr/>
        </p:nvSpPr>
        <p:spPr>
          <a:xfrm>
            <a:off x="3790766" y="5038796"/>
            <a:ext cx="1727200" cy="1540933"/>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i="1" dirty="0" smtClean="0">
                <a:latin typeface="Arial"/>
                <a:cs typeface="Arial"/>
              </a:rPr>
              <a:t>f</a:t>
            </a:r>
            <a:endParaRPr lang="en-US" sz="4400" i="1" dirty="0">
              <a:latin typeface="Arial"/>
              <a:cs typeface="Arial"/>
            </a:endParaRPr>
          </a:p>
        </p:txBody>
      </p:sp>
      <p:cxnSp>
        <p:nvCxnSpPr>
          <p:cNvPr id="7" name="Straight Arrow Connector 6"/>
          <p:cNvCxnSpPr>
            <a:endCxn id="5" idx="1"/>
          </p:cNvCxnSpPr>
          <p:nvPr/>
        </p:nvCxnSpPr>
        <p:spPr>
          <a:xfrm>
            <a:off x="2927166" y="5800796"/>
            <a:ext cx="863600" cy="846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534899" y="5817729"/>
            <a:ext cx="863600" cy="846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535381" y="5526193"/>
            <a:ext cx="469515" cy="553998"/>
          </a:xfrm>
          <a:prstGeom prst="rect">
            <a:avLst/>
          </a:prstGeom>
          <a:noFill/>
        </p:spPr>
        <p:txBody>
          <a:bodyPr wrap="none" rtlCol="0">
            <a:spAutoFit/>
          </a:bodyPr>
          <a:lstStyle/>
          <a:p>
            <a:r>
              <a:rPr lang="en-US" sz="3000" i="1" dirty="0" smtClean="0">
                <a:latin typeface="Arial"/>
                <a:cs typeface="Arial"/>
              </a:rPr>
              <a:t>x</a:t>
            </a:r>
            <a:endParaRPr lang="en-US" sz="3000" i="1" dirty="0">
              <a:latin typeface="Arial"/>
              <a:cs typeface="Arial"/>
            </a:endParaRPr>
          </a:p>
        </p:txBody>
      </p:sp>
      <p:sp>
        <p:nvSpPr>
          <p:cNvPr id="10" name="TextBox 9"/>
          <p:cNvSpPr txBox="1"/>
          <p:nvPr/>
        </p:nvSpPr>
        <p:spPr>
          <a:xfrm>
            <a:off x="6432365" y="5543126"/>
            <a:ext cx="832633" cy="553998"/>
          </a:xfrm>
          <a:prstGeom prst="rect">
            <a:avLst/>
          </a:prstGeom>
          <a:noFill/>
        </p:spPr>
        <p:txBody>
          <a:bodyPr wrap="none" rtlCol="0">
            <a:spAutoFit/>
          </a:bodyPr>
          <a:lstStyle/>
          <a:p>
            <a:r>
              <a:rPr lang="en-US" sz="3000" i="1" dirty="0">
                <a:latin typeface="Arial"/>
                <a:cs typeface="Arial"/>
              </a:rPr>
              <a:t>f</a:t>
            </a:r>
            <a:r>
              <a:rPr lang="en-US" sz="3000" i="1" dirty="0" smtClean="0">
                <a:latin typeface="Arial"/>
                <a:cs typeface="Arial"/>
              </a:rPr>
              <a:t>(x)</a:t>
            </a:r>
            <a:endParaRPr lang="en-US" sz="3000" i="1" dirty="0">
              <a:latin typeface="Arial"/>
              <a:cs typeface="Arial"/>
            </a:endParaRPr>
          </a:p>
        </p:txBody>
      </p:sp>
      <p:sp>
        <p:nvSpPr>
          <p:cNvPr id="3" name="TextBox 2"/>
          <p:cNvSpPr txBox="1"/>
          <p:nvPr/>
        </p:nvSpPr>
        <p:spPr>
          <a:xfrm>
            <a:off x="287866" y="2116835"/>
            <a:ext cx="8398934" cy="1015663"/>
          </a:xfrm>
          <a:prstGeom prst="rect">
            <a:avLst/>
          </a:prstGeom>
          <a:noFill/>
        </p:spPr>
        <p:txBody>
          <a:bodyPr wrap="square" rtlCol="0">
            <a:spAutoFit/>
          </a:bodyPr>
          <a:lstStyle/>
          <a:p>
            <a:r>
              <a:rPr lang="en-US" sz="3000" i="1" dirty="0" smtClean="0">
                <a:latin typeface="Arial"/>
                <a:cs typeface="Arial"/>
              </a:rPr>
              <a:t>f</a:t>
            </a:r>
            <a:r>
              <a:rPr lang="en-US" sz="3000" dirty="0" smtClean="0">
                <a:latin typeface="Arial"/>
                <a:cs typeface="Arial"/>
              </a:rPr>
              <a:t> is a black box</a:t>
            </a:r>
            <a:r>
              <a:rPr lang="en-US" sz="3000" dirty="0">
                <a:latin typeface="Arial"/>
                <a:cs typeface="Arial"/>
              </a:rPr>
              <a:t> </a:t>
            </a:r>
            <a:r>
              <a:rPr lang="en-US" sz="3000" dirty="0" smtClean="0">
                <a:latin typeface="Arial"/>
                <a:cs typeface="Arial"/>
              </a:rPr>
              <a:t>function, mapping </a:t>
            </a:r>
            <a:r>
              <a:rPr lang="en-US" sz="3000" i="1" dirty="0" smtClean="0">
                <a:latin typeface="Arial"/>
                <a:cs typeface="Arial"/>
              </a:rPr>
              <a:t>x</a:t>
            </a:r>
            <a:r>
              <a:rPr lang="en-US" sz="3000" dirty="0" smtClean="0">
                <a:latin typeface="Arial"/>
                <a:cs typeface="Arial"/>
              </a:rPr>
              <a:t> to </a:t>
            </a:r>
            <a:r>
              <a:rPr lang="en-US" sz="3000" i="1" dirty="0" smtClean="0">
                <a:latin typeface="Arial"/>
                <a:cs typeface="Arial"/>
              </a:rPr>
              <a:t>f(x).</a:t>
            </a:r>
          </a:p>
          <a:p>
            <a:r>
              <a:rPr lang="en-US" sz="3000" dirty="0" smtClean="0">
                <a:latin typeface="Arial"/>
                <a:cs typeface="Arial"/>
              </a:rPr>
              <a:t> </a:t>
            </a:r>
            <a:endParaRPr lang="en-US" sz="3000" dirty="0">
              <a:latin typeface="Arial"/>
              <a:cs typeface="Aria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73728863"/>
              </p:ext>
            </p:extLst>
          </p:nvPr>
        </p:nvGraphicFramePr>
        <p:xfrm>
          <a:off x="537633" y="2888895"/>
          <a:ext cx="1104900" cy="422462"/>
        </p:xfrm>
        <a:graphic>
          <a:graphicData uri="http://schemas.openxmlformats.org/presentationml/2006/ole">
            <mc:AlternateContent xmlns:mc="http://schemas.openxmlformats.org/markup-compatibility/2006">
              <mc:Choice xmlns:v="urn:schemas-microsoft-com:vml" Requires="v">
                <p:oleObj spid="_x0000_s1134" name="Equation" r:id="rId3" imgW="431800" imgH="165100" progId="Equation.3">
                  <p:embed/>
                </p:oleObj>
              </mc:Choice>
              <mc:Fallback>
                <p:oleObj name="Equation" r:id="rId3" imgW="431800" imgH="165100" progId="Equation.3">
                  <p:embed/>
                  <p:pic>
                    <p:nvPicPr>
                      <p:cNvPr id="0" name=""/>
                      <p:cNvPicPr/>
                      <p:nvPr/>
                    </p:nvPicPr>
                    <p:blipFill>
                      <a:blip r:embed="rId4"/>
                      <a:stretch>
                        <a:fillRect/>
                      </a:stretch>
                    </p:blipFill>
                    <p:spPr>
                      <a:xfrm>
                        <a:off x="537633" y="2888895"/>
                        <a:ext cx="1104900" cy="422462"/>
                      </a:xfrm>
                      <a:prstGeom prst="rect">
                        <a:avLst/>
                      </a:prstGeom>
                    </p:spPr>
                  </p:pic>
                </p:oleObj>
              </mc:Fallback>
            </mc:AlternateContent>
          </a:graphicData>
        </a:graphic>
      </p:graphicFrame>
      <p:sp>
        <p:nvSpPr>
          <p:cNvPr id="11" name="TextBox 10"/>
          <p:cNvSpPr txBox="1"/>
          <p:nvPr/>
        </p:nvSpPr>
        <p:spPr>
          <a:xfrm>
            <a:off x="287866" y="3320714"/>
            <a:ext cx="8856134" cy="2092881"/>
          </a:xfrm>
          <a:prstGeom prst="rect">
            <a:avLst/>
          </a:prstGeom>
          <a:noFill/>
        </p:spPr>
        <p:txBody>
          <a:bodyPr wrap="square" rtlCol="0">
            <a:spAutoFit/>
          </a:bodyPr>
          <a:lstStyle/>
          <a:p>
            <a:r>
              <a:rPr lang="en-US" sz="2500" i="1" dirty="0" smtClean="0">
                <a:latin typeface="Arial"/>
                <a:cs typeface="Arial"/>
              </a:rPr>
              <a:t>X</a:t>
            </a:r>
            <a:r>
              <a:rPr lang="en-US" sz="2500" dirty="0" smtClean="0">
                <a:latin typeface="Arial"/>
                <a:cs typeface="Arial"/>
              </a:rPr>
              <a:t> is a discrete set, and contains </a:t>
            </a:r>
            <a:r>
              <a:rPr lang="en-US" sz="2500" i="1" dirty="0" smtClean="0">
                <a:latin typeface="Arial"/>
                <a:cs typeface="Arial"/>
              </a:rPr>
              <a:t>N</a:t>
            </a:r>
            <a:r>
              <a:rPr lang="en-US" sz="2500" dirty="0" smtClean="0">
                <a:latin typeface="Arial"/>
                <a:cs typeface="Arial"/>
              </a:rPr>
              <a:t> elements.</a:t>
            </a:r>
          </a:p>
          <a:p>
            <a:r>
              <a:rPr lang="en-US" sz="2500" dirty="0" smtClean="0">
                <a:latin typeface="Arial"/>
                <a:cs typeface="Arial"/>
              </a:rPr>
              <a:t>Problem Definition: Find </a:t>
            </a:r>
            <a:r>
              <a:rPr lang="en-US" sz="2500" i="1" dirty="0" smtClean="0">
                <a:latin typeface="Arial"/>
                <a:cs typeface="Arial"/>
              </a:rPr>
              <a:t>x</a:t>
            </a:r>
            <a:r>
              <a:rPr lang="en-US" sz="2500" dirty="0" smtClean="0">
                <a:latin typeface="Arial"/>
                <a:cs typeface="Arial"/>
              </a:rPr>
              <a:t> that results in a particular output</a:t>
            </a:r>
            <a:endParaRPr lang="en-US" sz="2500" i="1" dirty="0" smtClean="0">
              <a:latin typeface="Arial"/>
              <a:cs typeface="Arial"/>
            </a:endParaRPr>
          </a:p>
          <a:p>
            <a:r>
              <a:rPr lang="en-US" sz="2500" dirty="0" smtClean="0">
                <a:latin typeface="Arial"/>
                <a:cs typeface="Arial"/>
              </a:rPr>
              <a:t>Classic Algorithm: </a:t>
            </a:r>
            <a:r>
              <a:rPr lang="en-US" sz="2500" i="1" dirty="0" smtClean="0">
                <a:latin typeface="Arial"/>
                <a:cs typeface="Arial"/>
              </a:rPr>
              <a:t>O(N)</a:t>
            </a:r>
          </a:p>
          <a:p>
            <a:r>
              <a:rPr lang="en-US" sz="2500" dirty="0" smtClean="0">
                <a:latin typeface="Arial"/>
                <a:cs typeface="Arial"/>
              </a:rPr>
              <a:t>Grover Algorithm: </a:t>
            </a:r>
          </a:p>
          <a:p>
            <a:r>
              <a:rPr lang="en-US" sz="3000" dirty="0" smtClean="0">
                <a:latin typeface="Arial"/>
                <a:cs typeface="Arial"/>
              </a:rPr>
              <a:t> </a:t>
            </a:r>
            <a:endParaRPr lang="en-US" sz="3000" dirty="0">
              <a:latin typeface="Arial"/>
              <a:cs typeface="Aria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992236230"/>
              </p:ext>
            </p:extLst>
          </p:nvPr>
        </p:nvGraphicFramePr>
        <p:xfrm>
          <a:off x="2864379" y="4470401"/>
          <a:ext cx="974368" cy="512763"/>
        </p:xfrm>
        <a:graphic>
          <a:graphicData uri="http://schemas.openxmlformats.org/presentationml/2006/ole">
            <mc:AlternateContent xmlns:mc="http://schemas.openxmlformats.org/markup-compatibility/2006">
              <mc:Choice xmlns:v="urn:schemas-microsoft-com:vml" Requires="v">
                <p:oleObj spid="_x0000_s1135" name="Equation" r:id="rId5" imgW="508000" imgH="266700" progId="Equation.3">
                  <p:embed/>
                </p:oleObj>
              </mc:Choice>
              <mc:Fallback>
                <p:oleObj name="Equation" r:id="rId5" imgW="508000" imgH="266700" progId="Equation.3">
                  <p:embed/>
                  <p:pic>
                    <p:nvPicPr>
                      <p:cNvPr id="0" name=""/>
                      <p:cNvPicPr/>
                      <p:nvPr/>
                    </p:nvPicPr>
                    <p:blipFill>
                      <a:blip r:embed="rId6"/>
                      <a:stretch>
                        <a:fillRect/>
                      </a:stretch>
                    </p:blipFill>
                    <p:spPr>
                      <a:xfrm>
                        <a:off x="2864379" y="4470401"/>
                        <a:ext cx="974368" cy="512763"/>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863701459"/>
              </p:ext>
            </p:extLst>
          </p:nvPr>
        </p:nvGraphicFramePr>
        <p:xfrm>
          <a:off x="1866900" y="5921375"/>
          <a:ext cx="1527175" cy="976313"/>
        </p:xfrm>
        <a:graphic>
          <a:graphicData uri="http://schemas.openxmlformats.org/presentationml/2006/ole">
            <mc:AlternateContent xmlns:mc="http://schemas.openxmlformats.org/markup-compatibility/2006">
              <mc:Choice xmlns:v="urn:schemas-microsoft-com:vml" Requires="v">
                <p:oleObj spid="_x0000_s1136" name="Equation" r:id="rId7" imgW="736600" imgH="469900" progId="Equation.3">
                  <p:embed/>
                </p:oleObj>
              </mc:Choice>
              <mc:Fallback>
                <p:oleObj name="Equation" r:id="rId7" imgW="736600" imgH="469900" progId="Equation.3">
                  <p:embed/>
                  <p:pic>
                    <p:nvPicPr>
                      <p:cNvPr id="0" name=""/>
                      <p:cNvPicPr/>
                      <p:nvPr/>
                    </p:nvPicPr>
                    <p:blipFill>
                      <a:blip r:embed="rId8"/>
                      <a:stretch>
                        <a:fillRect/>
                      </a:stretch>
                    </p:blipFill>
                    <p:spPr>
                      <a:xfrm>
                        <a:off x="1866900" y="5921375"/>
                        <a:ext cx="1527175" cy="976313"/>
                      </a:xfrm>
                      <a:prstGeom prst="rect">
                        <a:avLst/>
                      </a:prstGeom>
                    </p:spPr>
                  </p:pic>
                </p:oleObj>
              </mc:Fallback>
            </mc:AlternateContent>
          </a:graphicData>
        </a:graphic>
      </p:graphicFrame>
    </p:spTree>
    <p:extLst>
      <p:ext uri="{BB962C8B-B14F-4D97-AF65-F5344CB8AC3E}">
        <p14:creationId xmlns:p14="http://schemas.microsoft.com/office/powerpoint/2010/main" val="354785719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Grover </a:t>
            </a:r>
            <a:r>
              <a:rPr lang="en-US" dirty="0" smtClean="0"/>
              <a:t>algorithm, </a:t>
            </a:r>
            <a:r>
              <a:rPr lang="en-US" dirty="0" err="1" smtClean="0"/>
              <a:t>qRAM</a:t>
            </a:r>
            <a:r>
              <a:rPr lang="en-US" dirty="0" smtClean="0"/>
              <a:t> version</a:t>
            </a: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23</a:t>
            </a:fld>
            <a:endParaRPr lang="en-US"/>
          </a:p>
        </p:txBody>
      </p:sp>
      <p:sp>
        <p:nvSpPr>
          <p:cNvPr id="5" name="Rectangle 4"/>
          <p:cNvSpPr/>
          <p:nvPr/>
        </p:nvSpPr>
        <p:spPr>
          <a:xfrm>
            <a:off x="3790766" y="5038796"/>
            <a:ext cx="1727200" cy="1540933"/>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i="1" dirty="0" smtClean="0">
                <a:latin typeface="Arial"/>
                <a:cs typeface="Arial"/>
              </a:rPr>
              <a:t>f</a:t>
            </a:r>
            <a:endParaRPr lang="en-US" sz="4400" i="1" dirty="0">
              <a:latin typeface="Arial"/>
              <a:cs typeface="Arial"/>
            </a:endParaRPr>
          </a:p>
        </p:txBody>
      </p:sp>
      <p:cxnSp>
        <p:nvCxnSpPr>
          <p:cNvPr id="7" name="Straight Arrow Connector 6"/>
          <p:cNvCxnSpPr>
            <a:endCxn id="5" idx="1"/>
          </p:cNvCxnSpPr>
          <p:nvPr/>
        </p:nvCxnSpPr>
        <p:spPr>
          <a:xfrm>
            <a:off x="2927166" y="5800796"/>
            <a:ext cx="863600" cy="846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534899" y="5817729"/>
            <a:ext cx="863600" cy="846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535381" y="5526193"/>
            <a:ext cx="469515" cy="553998"/>
          </a:xfrm>
          <a:prstGeom prst="rect">
            <a:avLst/>
          </a:prstGeom>
          <a:noFill/>
        </p:spPr>
        <p:txBody>
          <a:bodyPr wrap="none" rtlCol="0">
            <a:spAutoFit/>
          </a:bodyPr>
          <a:lstStyle/>
          <a:p>
            <a:r>
              <a:rPr lang="en-US" sz="3000" i="1" dirty="0" smtClean="0">
                <a:latin typeface="Arial"/>
                <a:cs typeface="Arial"/>
              </a:rPr>
              <a:t>x</a:t>
            </a:r>
            <a:endParaRPr lang="en-US" sz="3000" i="1" dirty="0">
              <a:latin typeface="Arial"/>
              <a:cs typeface="Arial"/>
            </a:endParaRPr>
          </a:p>
        </p:txBody>
      </p:sp>
      <p:sp>
        <p:nvSpPr>
          <p:cNvPr id="10" name="TextBox 9"/>
          <p:cNvSpPr txBox="1"/>
          <p:nvPr/>
        </p:nvSpPr>
        <p:spPr>
          <a:xfrm>
            <a:off x="6432365" y="5543126"/>
            <a:ext cx="832633" cy="553998"/>
          </a:xfrm>
          <a:prstGeom prst="rect">
            <a:avLst/>
          </a:prstGeom>
          <a:noFill/>
        </p:spPr>
        <p:txBody>
          <a:bodyPr wrap="none" rtlCol="0">
            <a:spAutoFit/>
          </a:bodyPr>
          <a:lstStyle/>
          <a:p>
            <a:r>
              <a:rPr lang="en-US" sz="3000" i="1" dirty="0">
                <a:latin typeface="Arial"/>
                <a:cs typeface="Arial"/>
              </a:rPr>
              <a:t>f</a:t>
            </a:r>
            <a:r>
              <a:rPr lang="en-US" sz="3000" i="1" dirty="0" smtClean="0">
                <a:latin typeface="Arial"/>
                <a:cs typeface="Arial"/>
              </a:rPr>
              <a:t>(x)</a:t>
            </a:r>
            <a:endParaRPr lang="en-US" sz="3000" i="1" dirty="0">
              <a:latin typeface="Arial"/>
              <a:cs typeface="Arial"/>
            </a:endParaRPr>
          </a:p>
        </p:txBody>
      </p:sp>
      <p:sp>
        <p:nvSpPr>
          <p:cNvPr id="3" name="TextBox 2"/>
          <p:cNvSpPr txBox="1"/>
          <p:nvPr/>
        </p:nvSpPr>
        <p:spPr>
          <a:xfrm>
            <a:off x="287866" y="2116835"/>
            <a:ext cx="8398934" cy="1477328"/>
          </a:xfrm>
          <a:prstGeom prst="rect">
            <a:avLst/>
          </a:prstGeom>
          <a:noFill/>
        </p:spPr>
        <p:txBody>
          <a:bodyPr wrap="square" rtlCol="0">
            <a:spAutoFit/>
          </a:bodyPr>
          <a:lstStyle/>
          <a:p>
            <a:r>
              <a:rPr lang="en-US" sz="3000" dirty="0" smtClean="0">
                <a:latin typeface="Arial"/>
                <a:cs typeface="Arial"/>
              </a:rPr>
              <a:t>The black box can be a memory, a quantum memory!</a:t>
            </a:r>
          </a:p>
          <a:p>
            <a:r>
              <a:rPr lang="en-US" sz="3000" dirty="0" smtClean="0">
                <a:latin typeface="Arial"/>
                <a:cs typeface="Arial"/>
              </a:rPr>
              <a:t> </a:t>
            </a:r>
            <a:endParaRPr lang="en-US" sz="3000" dirty="0">
              <a:latin typeface="Arial"/>
              <a:cs typeface="Aria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558224741"/>
              </p:ext>
            </p:extLst>
          </p:nvPr>
        </p:nvGraphicFramePr>
        <p:xfrm>
          <a:off x="1866900" y="5921375"/>
          <a:ext cx="1527175" cy="976313"/>
        </p:xfrm>
        <a:graphic>
          <a:graphicData uri="http://schemas.openxmlformats.org/presentationml/2006/ole">
            <mc:AlternateContent xmlns:mc="http://schemas.openxmlformats.org/markup-compatibility/2006">
              <mc:Choice xmlns:v="urn:schemas-microsoft-com:vml" Requires="v">
                <p:oleObj spid="_x0000_s2092" name="Equation" r:id="rId3" imgW="736600" imgH="469900" progId="Equation.3">
                  <p:embed/>
                </p:oleObj>
              </mc:Choice>
              <mc:Fallback>
                <p:oleObj name="Equation" r:id="rId3" imgW="736600" imgH="469900" progId="Equation.3">
                  <p:embed/>
                  <p:pic>
                    <p:nvPicPr>
                      <p:cNvPr id="0" name=""/>
                      <p:cNvPicPr/>
                      <p:nvPr/>
                    </p:nvPicPr>
                    <p:blipFill>
                      <a:blip r:embed="rId4"/>
                      <a:stretch>
                        <a:fillRect/>
                      </a:stretch>
                    </p:blipFill>
                    <p:spPr>
                      <a:xfrm>
                        <a:off x="1866900" y="5921375"/>
                        <a:ext cx="1527175" cy="976313"/>
                      </a:xfrm>
                      <a:prstGeom prst="rect">
                        <a:avLst/>
                      </a:prstGeom>
                    </p:spPr>
                  </p:pic>
                </p:oleObj>
              </mc:Fallback>
            </mc:AlternateContent>
          </a:graphicData>
        </a:graphic>
      </p:graphicFrame>
    </p:spTree>
    <p:extLst>
      <p:ext uri="{BB962C8B-B14F-4D97-AF65-F5344CB8AC3E}">
        <p14:creationId xmlns:p14="http://schemas.microsoft.com/office/powerpoint/2010/main" val="38703875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Access Memory</a:t>
            </a: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24</a:t>
            </a:fld>
            <a:endParaRPr lang="en-US"/>
          </a:p>
        </p:txBody>
      </p:sp>
      <p:sp>
        <p:nvSpPr>
          <p:cNvPr id="3" name="Rectangle 2"/>
          <p:cNvSpPr/>
          <p:nvPr/>
        </p:nvSpPr>
        <p:spPr>
          <a:xfrm>
            <a:off x="4114800" y="2675461"/>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114800" y="3060695"/>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114803" y="3462867"/>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114803" y="3865034"/>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114803" y="4275669"/>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114803" y="4660903"/>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114806" y="5063075"/>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114806" y="5465242"/>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371600" y="4066117"/>
            <a:ext cx="795867" cy="402167"/>
          </a:xfrm>
          <a:prstGeom prst="rect">
            <a:avLst/>
          </a:prstGeom>
          <a:solidFill>
            <a:schemeClr val="accent4">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624667" y="2099733"/>
            <a:ext cx="3776133" cy="553998"/>
          </a:xfrm>
          <a:prstGeom prst="rect">
            <a:avLst/>
          </a:prstGeom>
          <a:noFill/>
        </p:spPr>
        <p:txBody>
          <a:bodyPr wrap="square" rtlCol="0">
            <a:spAutoFit/>
          </a:bodyPr>
          <a:lstStyle/>
          <a:p>
            <a:pPr algn="ctr"/>
            <a:r>
              <a:rPr lang="en-US" sz="3000" dirty="0" smtClean="0">
                <a:latin typeface="Arial"/>
                <a:cs typeface="Arial"/>
              </a:rPr>
              <a:t>2</a:t>
            </a:r>
            <a:r>
              <a:rPr lang="en-US" sz="3000" baseline="30000" dirty="0" smtClean="0">
                <a:latin typeface="Arial"/>
                <a:cs typeface="Arial"/>
              </a:rPr>
              <a:t>n </a:t>
            </a:r>
            <a:r>
              <a:rPr lang="en-US" sz="3000" dirty="0" smtClean="0">
                <a:latin typeface="Arial"/>
                <a:cs typeface="Arial"/>
              </a:rPr>
              <a:t>cells, each m </a:t>
            </a:r>
            <a:r>
              <a:rPr lang="en-US" sz="3000" dirty="0">
                <a:latin typeface="Arial"/>
                <a:cs typeface="Arial"/>
              </a:rPr>
              <a:t>bits </a:t>
            </a:r>
          </a:p>
        </p:txBody>
      </p:sp>
      <p:sp>
        <p:nvSpPr>
          <p:cNvPr id="14" name="TextBox 13"/>
          <p:cNvSpPr txBox="1"/>
          <p:nvPr/>
        </p:nvSpPr>
        <p:spPr>
          <a:xfrm>
            <a:off x="-237062" y="3065099"/>
            <a:ext cx="4013200" cy="1015663"/>
          </a:xfrm>
          <a:prstGeom prst="rect">
            <a:avLst/>
          </a:prstGeom>
          <a:noFill/>
        </p:spPr>
        <p:txBody>
          <a:bodyPr wrap="square" rtlCol="0">
            <a:spAutoFit/>
          </a:bodyPr>
          <a:lstStyle/>
          <a:p>
            <a:pPr algn="ctr"/>
            <a:r>
              <a:rPr lang="en-US" sz="3000" dirty="0" smtClean="0">
                <a:latin typeface="Arial"/>
                <a:cs typeface="Arial"/>
              </a:rPr>
              <a:t>Address Register </a:t>
            </a:r>
          </a:p>
          <a:p>
            <a:pPr algn="ctr"/>
            <a:r>
              <a:rPr lang="en-US" sz="3000" dirty="0" smtClean="0">
                <a:latin typeface="Arial"/>
                <a:cs typeface="Arial"/>
              </a:rPr>
              <a:t>(n bits)</a:t>
            </a:r>
            <a:endParaRPr lang="en-US" sz="3000" dirty="0">
              <a:latin typeface="Arial"/>
              <a:cs typeface="Arial"/>
            </a:endParaRPr>
          </a:p>
        </p:txBody>
      </p:sp>
      <p:cxnSp>
        <p:nvCxnSpPr>
          <p:cNvPr id="16" name="Straight Arrow Connector 15"/>
          <p:cNvCxnSpPr/>
          <p:nvPr/>
        </p:nvCxnSpPr>
        <p:spPr>
          <a:xfrm>
            <a:off x="2167467" y="4250268"/>
            <a:ext cx="1947333"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6400800" y="4066120"/>
            <a:ext cx="795867" cy="402167"/>
          </a:xfrm>
          <a:prstGeom prst="rect">
            <a:avLst/>
          </a:prstGeom>
          <a:solidFill>
            <a:schemeClr val="accent5">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792138" y="3086433"/>
            <a:ext cx="4013200" cy="1015663"/>
          </a:xfrm>
          <a:prstGeom prst="rect">
            <a:avLst/>
          </a:prstGeom>
          <a:noFill/>
        </p:spPr>
        <p:txBody>
          <a:bodyPr wrap="square" rtlCol="0">
            <a:spAutoFit/>
          </a:bodyPr>
          <a:lstStyle/>
          <a:p>
            <a:pPr algn="ctr"/>
            <a:r>
              <a:rPr lang="en-US" sz="3000" dirty="0" smtClean="0">
                <a:latin typeface="Arial"/>
                <a:cs typeface="Arial"/>
              </a:rPr>
              <a:t>Output Register</a:t>
            </a:r>
          </a:p>
          <a:p>
            <a:pPr algn="ctr"/>
            <a:r>
              <a:rPr lang="en-US" sz="3000" dirty="0" smtClean="0">
                <a:latin typeface="Arial"/>
                <a:cs typeface="Arial"/>
              </a:rPr>
              <a:t>(m bits)</a:t>
            </a:r>
            <a:endParaRPr lang="en-US" sz="3000" dirty="0">
              <a:latin typeface="Arial"/>
              <a:cs typeface="Arial"/>
            </a:endParaRPr>
          </a:p>
        </p:txBody>
      </p:sp>
      <p:cxnSp>
        <p:nvCxnSpPr>
          <p:cNvPr id="19" name="Straight Arrow Connector 18"/>
          <p:cNvCxnSpPr/>
          <p:nvPr/>
        </p:nvCxnSpPr>
        <p:spPr>
          <a:xfrm>
            <a:off x="4910667" y="4250268"/>
            <a:ext cx="1490133"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64151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5448"/>
            <a:ext cx="8229600" cy="1068387"/>
          </a:xfrm>
        </p:spPr>
        <p:txBody>
          <a:bodyPr/>
          <a:lstStyle/>
          <a:p>
            <a:r>
              <a:rPr lang="en-US" dirty="0" smtClean="0"/>
              <a:t>Quantum Random Access Memory (</a:t>
            </a:r>
            <a:r>
              <a:rPr lang="en-US" dirty="0" err="1" smtClean="0"/>
              <a:t>qRAM</a:t>
            </a: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25</a:t>
            </a:fld>
            <a:endParaRPr lang="en-US"/>
          </a:p>
        </p:txBody>
      </p:sp>
      <p:sp>
        <p:nvSpPr>
          <p:cNvPr id="3" name="Rectangle 2"/>
          <p:cNvSpPr/>
          <p:nvPr/>
        </p:nvSpPr>
        <p:spPr>
          <a:xfrm>
            <a:off x="4114800" y="2675461"/>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114800" y="3060695"/>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114803" y="3462867"/>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114803" y="3865034"/>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114803" y="4275669"/>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114803" y="4660903"/>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114806" y="5063075"/>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114806" y="5465242"/>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371600" y="4066117"/>
            <a:ext cx="795867" cy="402167"/>
          </a:xfrm>
          <a:prstGeom prst="rect">
            <a:avLst/>
          </a:prstGeom>
          <a:solidFill>
            <a:schemeClr val="accent4">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336801" y="1710274"/>
            <a:ext cx="4555067" cy="1015663"/>
          </a:xfrm>
          <a:prstGeom prst="rect">
            <a:avLst/>
          </a:prstGeom>
          <a:noFill/>
        </p:spPr>
        <p:txBody>
          <a:bodyPr wrap="square" rtlCol="0">
            <a:spAutoFit/>
          </a:bodyPr>
          <a:lstStyle/>
          <a:p>
            <a:pPr algn="ctr"/>
            <a:r>
              <a:rPr lang="en-US" sz="3000" dirty="0" smtClean="0">
                <a:latin typeface="Arial"/>
                <a:cs typeface="Arial"/>
              </a:rPr>
              <a:t>2</a:t>
            </a:r>
            <a:r>
              <a:rPr lang="en-US" sz="3000" baseline="30000" dirty="0" smtClean="0">
                <a:latin typeface="Arial"/>
                <a:cs typeface="Arial"/>
              </a:rPr>
              <a:t>n </a:t>
            </a:r>
            <a:r>
              <a:rPr lang="en-US" sz="3000" dirty="0" smtClean="0">
                <a:latin typeface="Arial"/>
                <a:cs typeface="Arial"/>
              </a:rPr>
              <a:t>cells of m bits </a:t>
            </a:r>
          </a:p>
          <a:p>
            <a:pPr algn="ctr"/>
            <a:r>
              <a:rPr lang="en-US" sz="3000" dirty="0" smtClean="0">
                <a:latin typeface="Arial"/>
                <a:cs typeface="Arial"/>
              </a:rPr>
              <a:t>(or m </a:t>
            </a:r>
            <a:r>
              <a:rPr lang="en-US" sz="3000" dirty="0" err="1" smtClean="0">
                <a:latin typeface="Arial"/>
                <a:cs typeface="Arial"/>
              </a:rPr>
              <a:t>qubits</a:t>
            </a:r>
            <a:r>
              <a:rPr lang="en-US" sz="3000" dirty="0" smtClean="0">
                <a:latin typeface="Arial"/>
                <a:cs typeface="Arial"/>
              </a:rPr>
              <a:t>)</a:t>
            </a:r>
            <a:endParaRPr lang="en-US" sz="3000" dirty="0">
              <a:latin typeface="Arial"/>
              <a:cs typeface="Arial"/>
            </a:endParaRPr>
          </a:p>
        </p:txBody>
      </p:sp>
      <p:sp>
        <p:nvSpPr>
          <p:cNvPr id="14" name="TextBox 13"/>
          <p:cNvSpPr txBox="1"/>
          <p:nvPr/>
        </p:nvSpPr>
        <p:spPr>
          <a:xfrm>
            <a:off x="-237062" y="3065099"/>
            <a:ext cx="4013200" cy="1015663"/>
          </a:xfrm>
          <a:prstGeom prst="rect">
            <a:avLst/>
          </a:prstGeom>
          <a:noFill/>
        </p:spPr>
        <p:txBody>
          <a:bodyPr wrap="square" rtlCol="0">
            <a:spAutoFit/>
          </a:bodyPr>
          <a:lstStyle/>
          <a:p>
            <a:pPr algn="ctr"/>
            <a:r>
              <a:rPr lang="en-US" sz="3000" dirty="0" smtClean="0">
                <a:latin typeface="Arial"/>
                <a:cs typeface="Arial"/>
              </a:rPr>
              <a:t>Address Register </a:t>
            </a:r>
          </a:p>
          <a:p>
            <a:pPr algn="ctr"/>
            <a:r>
              <a:rPr lang="en-US" sz="3000" dirty="0" smtClean="0">
                <a:latin typeface="Arial"/>
                <a:cs typeface="Arial"/>
              </a:rPr>
              <a:t>(n </a:t>
            </a:r>
            <a:r>
              <a:rPr lang="en-US" sz="3000" dirty="0" err="1">
                <a:latin typeface="Arial"/>
                <a:cs typeface="Arial"/>
              </a:rPr>
              <a:t>q</a:t>
            </a:r>
            <a:r>
              <a:rPr lang="en-US" sz="3000" dirty="0" err="1" smtClean="0">
                <a:latin typeface="Arial"/>
                <a:cs typeface="Arial"/>
              </a:rPr>
              <a:t>ubits</a:t>
            </a:r>
            <a:r>
              <a:rPr lang="en-US" sz="3000" dirty="0" smtClean="0">
                <a:latin typeface="Arial"/>
                <a:cs typeface="Arial"/>
              </a:rPr>
              <a:t>)</a:t>
            </a:r>
            <a:endParaRPr lang="en-US" sz="3000" dirty="0">
              <a:latin typeface="Arial"/>
              <a:cs typeface="Arial"/>
            </a:endParaRPr>
          </a:p>
        </p:txBody>
      </p:sp>
      <p:cxnSp>
        <p:nvCxnSpPr>
          <p:cNvPr id="16" name="Straight Arrow Connector 15"/>
          <p:cNvCxnSpPr/>
          <p:nvPr/>
        </p:nvCxnSpPr>
        <p:spPr>
          <a:xfrm>
            <a:off x="2167467" y="4250268"/>
            <a:ext cx="1947333"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6400800" y="4066120"/>
            <a:ext cx="795867" cy="402167"/>
          </a:xfrm>
          <a:prstGeom prst="rect">
            <a:avLst/>
          </a:prstGeom>
          <a:solidFill>
            <a:schemeClr val="accent5">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910669" y="3031236"/>
            <a:ext cx="4013200" cy="1015663"/>
          </a:xfrm>
          <a:prstGeom prst="rect">
            <a:avLst/>
          </a:prstGeom>
          <a:noFill/>
        </p:spPr>
        <p:txBody>
          <a:bodyPr wrap="square" rtlCol="0">
            <a:spAutoFit/>
          </a:bodyPr>
          <a:lstStyle/>
          <a:p>
            <a:pPr algn="ctr"/>
            <a:r>
              <a:rPr lang="en-US" sz="3000" dirty="0" smtClean="0">
                <a:latin typeface="Arial"/>
                <a:cs typeface="Arial"/>
              </a:rPr>
              <a:t>Output Register </a:t>
            </a:r>
          </a:p>
          <a:p>
            <a:pPr algn="ctr"/>
            <a:r>
              <a:rPr lang="en-US" sz="3000" dirty="0" smtClean="0">
                <a:latin typeface="Arial"/>
                <a:cs typeface="Arial"/>
              </a:rPr>
              <a:t>(</a:t>
            </a:r>
            <a:r>
              <a:rPr lang="en-US" sz="3000" i="1" dirty="0" smtClean="0">
                <a:latin typeface="Arial"/>
                <a:cs typeface="Arial"/>
              </a:rPr>
              <a:t>m</a:t>
            </a:r>
            <a:r>
              <a:rPr lang="en-US" sz="3000" dirty="0" smtClean="0">
                <a:latin typeface="Arial"/>
                <a:cs typeface="Arial"/>
              </a:rPr>
              <a:t> </a:t>
            </a:r>
            <a:r>
              <a:rPr lang="en-US" sz="3000" dirty="0" err="1">
                <a:latin typeface="Arial"/>
                <a:cs typeface="Arial"/>
              </a:rPr>
              <a:t>q</a:t>
            </a:r>
            <a:r>
              <a:rPr lang="en-US" sz="3000" dirty="0" err="1" smtClean="0">
                <a:latin typeface="Arial"/>
                <a:cs typeface="Arial"/>
              </a:rPr>
              <a:t>ubits</a:t>
            </a:r>
            <a:r>
              <a:rPr lang="en-US" sz="3000" dirty="0" smtClean="0">
                <a:latin typeface="Arial"/>
                <a:cs typeface="Arial"/>
              </a:rPr>
              <a:t>)</a:t>
            </a:r>
            <a:endParaRPr lang="en-US" sz="3000" dirty="0">
              <a:latin typeface="Arial"/>
              <a:cs typeface="Arial"/>
            </a:endParaRPr>
          </a:p>
        </p:txBody>
      </p:sp>
      <p:cxnSp>
        <p:nvCxnSpPr>
          <p:cNvPr id="19" name="Straight Arrow Connector 18"/>
          <p:cNvCxnSpPr/>
          <p:nvPr/>
        </p:nvCxnSpPr>
        <p:spPr>
          <a:xfrm>
            <a:off x="4910667" y="4250268"/>
            <a:ext cx="1490133"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398186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Random Access Memory</a:t>
            </a: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26</a:t>
            </a:fld>
            <a:endParaRPr lang="en-US"/>
          </a:p>
        </p:txBody>
      </p:sp>
      <p:pic>
        <p:nvPicPr>
          <p:cNvPr id="21" name="Picture 20"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1" y="1798547"/>
            <a:ext cx="4995334" cy="2306562"/>
          </a:xfrm>
          <a:prstGeom prst="rect">
            <a:avLst/>
          </a:prstGeom>
        </p:spPr>
      </p:pic>
      <p:sp>
        <p:nvSpPr>
          <p:cNvPr id="22" name="TextBox 21"/>
          <p:cNvSpPr txBox="1"/>
          <p:nvPr/>
        </p:nvSpPr>
        <p:spPr>
          <a:xfrm>
            <a:off x="135468" y="1805789"/>
            <a:ext cx="4385733" cy="4985980"/>
          </a:xfrm>
          <a:prstGeom prst="rect">
            <a:avLst/>
          </a:prstGeom>
          <a:noFill/>
        </p:spPr>
        <p:txBody>
          <a:bodyPr wrap="square" rtlCol="0">
            <a:spAutoFit/>
          </a:bodyPr>
          <a:lstStyle/>
          <a:p>
            <a:pPr marL="342900" indent="-342900" algn="just">
              <a:buFont typeface="Arial"/>
              <a:buChar char="•"/>
            </a:pPr>
            <a:r>
              <a:rPr lang="en-US" sz="2500" dirty="0">
                <a:latin typeface="Arial"/>
                <a:cs typeface="Arial"/>
              </a:rPr>
              <a:t>The </a:t>
            </a:r>
            <a:r>
              <a:rPr lang="en-US" sz="2500" dirty="0" err="1" smtClean="0">
                <a:latin typeface="Arial"/>
                <a:cs typeface="Arial"/>
              </a:rPr>
              <a:t>qRAM</a:t>
            </a:r>
            <a:r>
              <a:rPr lang="en-US" sz="2500" dirty="0">
                <a:latin typeface="Arial"/>
                <a:cs typeface="Arial"/>
              </a:rPr>
              <a:t> </a:t>
            </a:r>
            <a:r>
              <a:rPr lang="en-US" sz="2500" dirty="0" smtClean="0">
                <a:latin typeface="Arial"/>
                <a:cs typeface="Arial"/>
              </a:rPr>
              <a:t>can perform </a:t>
            </a:r>
            <a:r>
              <a:rPr lang="en-US" sz="2500" dirty="0">
                <a:latin typeface="Arial"/>
                <a:cs typeface="Arial"/>
              </a:rPr>
              <a:t>memory accesses in coherent </a:t>
            </a:r>
            <a:r>
              <a:rPr lang="en-US" sz="2500" dirty="0" smtClean="0">
                <a:latin typeface="Arial"/>
                <a:cs typeface="Arial"/>
              </a:rPr>
              <a:t>quantum superposition.</a:t>
            </a:r>
          </a:p>
          <a:p>
            <a:pPr algn="just"/>
            <a:endParaRPr lang="en-US" sz="2500" dirty="0" smtClean="0">
              <a:latin typeface="Arial"/>
              <a:cs typeface="Arial"/>
            </a:endParaRPr>
          </a:p>
          <a:p>
            <a:pPr marL="342900" indent="-342900" algn="just">
              <a:buFont typeface="Arial"/>
              <a:buChar char="•"/>
            </a:pPr>
            <a:r>
              <a:rPr lang="en-US" sz="2500" dirty="0" smtClean="0">
                <a:latin typeface="Arial"/>
                <a:cs typeface="Arial"/>
              </a:rPr>
              <a:t>If </a:t>
            </a:r>
            <a:r>
              <a:rPr lang="en-US" sz="2500" dirty="0">
                <a:latin typeface="Arial"/>
                <a:cs typeface="Arial"/>
              </a:rPr>
              <a:t>the </a:t>
            </a:r>
            <a:r>
              <a:rPr lang="en-US" sz="2500" dirty="0" smtClean="0">
                <a:latin typeface="Arial"/>
                <a:cs typeface="Arial"/>
              </a:rPr>
              <a:t>address register contains </a:t>
            </a:r>
            <a:r>
              <a:rPr lang="en-US" sz="2500" dirty="0">
                <a:latin typeface="Arial"/>
                <a:cs typeface="Arial"/>
              </a:rPr>
              <a:t>a superposition of </a:t>
            </a:r>
            <a:r>
              <a:rPr lang="en-US" sz="2500" dirty="0" smtClean="0">
                <a:latin typeface="Arial"/>
                <a:cs typeface="Arial"/>
              </a:rPr>
              <a:t>addresses, the </a:t>
            </a:r>
            <a:r>
              <a:rPr lang="en-US" sz="2500" dirty="0" err="1">
                <a:latin typeface="Arial"/>
                <a:cs typeface="Arial"/>
              </a:rPr>
              <a:t>qRAM</a:t>
            </a:r>
            <a:r>
              <a:rPr lang="en-US" sz="2500" dirty="0">
                <a:latin typeface="Arial"/>
                <a:cs typeface="Arial"/>
              </a:rPr>
              <a:t> will return a superposition of data in </a:t>
            </a:r>
            <a:r>
              <a:rPr lang="en-US" sz="2500" dirty="0" smtClean="0">
                <a:latin typeface="Arial"/>
                <a:cs typeface="Arial"/>
              </a:rPr>
              <a:t>a data register </a:t>
            </a:r>
            <a:r>
              <a:rPr lang="en-US" sz="2500" dirty="0">
                <a:latin typeface="Arial"/>
                <a:cs typeface="Arial"/>
              </a:rPr>
              <a:t>correlated with the address </a:t>
            </a:r>
            <a:r>
              <a:rPr lang="en-US" sz="2500" dirty="0" smtClean="0">
                <a:latin typeface="Arial"/>
                <a:cs typeface="Arial"/>
              </a:rPr>
              <a:t>register.</a:t>
            </a:r>
            <a:endParaRPr lang="en-US" sz="2500" dirty="0">
              <a:latin typeface="Arial"/>
              <a:cs typeface="Arial"/>
            </a:endParaRPr>
          </a:p>
          <a:p>
            <a:endParaRPr lang="en-US" dirty="0"/>
          </a:p>
        </p:txBody>
      </p:sp>
      <p:pic>
        <p:nvPicPr>
          <p:cNvPr id="25" name="Picture 24" descr="Screen Shot 2018-04-09 at 1.15.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264" y="4521191"/>
            <a:ext cx="4284132" cy="995124"/>
          </a:xfrm>
          <a:prstGeom prst="rect">
            <a:avLst/>
          </a:prstGeom>
        </p:spPr>
      </p:pic>
    </p:spTree>
    <p:extLst>
      <p:ext uri="{BB962C8B-B14F-4D97-AF65-F5344CB8AC3E}">
        <p14:creationId xmlns:p14="http://schemas.microsoft.com/office/powerpoint/2010/main" val="49400817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Grover Algorithm and </a:t>
            </a:r>
            <a:r>
              <a:rPr lang="en-US" dirty="0" err="1" smtClean="0"/>
              <a:t>qRAM</a:t>
            </a: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27</a:t>
            </a:fld>
            <a:endParaRPr lang="en-US"/>
          </a:p>
        </p:txBody>
      </p:sp>
      <p:pic>
        <p:nvPicPr>
          <p:cNvPr id="21" name="Picture 20"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1" y="1798547"/>
            <a:ext cx="4995334" cy="2306562"/>
          </a:xfrm>
          <a:prstGeom prst="rect">
            <a:avLst/>
          </a:prstGeom>
        </p:spPr>
      </p:pic>
      <p:sp>
        <p:nvSpPr>
          <p:cNvPr id="22" name="TextBox 21"/>
          <p:cNvSpPr txBox="1"/>
          <p:nvPr/>
        </p:nvSpPr>
        <p:spPr>
          <a:xfrm>
            <a:off x="135468" y="1805789"/>
            <a:ext cx="4385733" cy="5370701"/>
          </a:xfrm>
          <a:prstGeom prst="rect">
            <a:avLst/>
          </a:prstGeom>
          <a:noFill/>
        </p:spPr>
        <p:txBody>
          <a:bodyPr wrap="square" rtlCol="0">
            <a:spAutoFit/>
          </a:bodyPr>
          <a:lstStyle/>
          <a:p>
            <a:pPr marL="342900" indent="-342900" algn="just">
              <a:buFont typeface="Arial"/>
              <a:buChar char="•"/>
            </a:pPr>
            <a:r>
              <a:rPr lang="en-US" sz="2500" dirty="0" smtClean="0">
                <a:latin typeface="Arial"/>
                <a:cs typeface="Arial"/>
              </a:rPr>
              <a:t>If </a:t>
            </a:r>
            <a:r>
              <a:rPr lang="en-US" sz="2500" dirty="0">
                <a:latin typeface="Arial"/>
                <a:cs typeface="Arial"/>
              </a:rPr>
              <a:t>the </a:t>
            </a:r>
            <a:r>
              <a:rPr lang="en-US" sz="2500" dirty="0" smtClean="0">
                <a:latin typeface="Arial"/>
                <a:cs typeface="Arial"/>
              </a:rPr>
              <a:t>address register contains </a:t>
            </a:r>
            <a:r>
              <a:rPr lang="en-US" sz="2500" dirty="0">
                <a:latin typeface="Arial"/>
                <a:cs typeface="Arial"/>
              </a:rPr>
              <a:t>a superposition of </a:t>
            </a:r>
            <a:r>
              <a:rPr lang="en-US" sz="2500" dirty="0" smtClean="0">
                <a:latin typeface="Arial"/>
                <a:cs typeface="Arial"/>
              </a:rPr>
              <a:t>addresses, the </a:t>
            </a:r>
            <a:r>
              <a:rPr lang="en-US" sz="2500" dirty="0" err="1">
                <a:latin typeface="Arial"/>
                <a:cs typeface="Arial"/>
              </a:rPr>
              <a:t>qRAM</a:t>
            </a:r>
            <a:r>
              <a:rPr lang="en-US" sz="2500" dirty="0">
                <a:latin typeface="Arial"/>
                <a:cs typeface="Arial"/>
              </a:rPr>
              <a:t> will return a superposition of data in </a:t>
            </a:r>
            <a:r>
              <a:rPr lang="en-US" sz="2500" dirty="0" smtClean="0">
                <a:latin typeface="Arial"/>
                <a:cs typeface="Arial"/>
              </a:rPr>
              <a:t>a data register </a:t>
            </a:r>
            <a:r>
              <a:rPr lang="en-US" sz="2500" dirty="0">
                <a:latin typeface="Arial"/>
                <a:cs typeface="Arial"/>
              </a:rPr>
              <a:t>correlated with the address </a:t>
            </a:r>
            <a:r>
              <a:rPr lang="en-US" sz="2500" dirty="0" smtClean="0">
                <a:latin typeface="Arial"/>
                <a:cs typeface="Arial"/>
              </a:rPr>
              <a:t>register.</a:t>
            </a:r>
          </a:p>
          <a:p>
            <a:pPr marL="342900" indent="-342900" algn="just">
              <a:buFont typeface="Arial"/>
              <a:buChar char="•"/>
            </a:pPr>
            <a:endParaRPr lang="en-US" sz="2500" dirty="0">
              <a:latin typeface="Arial"/>
              <a:cs typeface="Arial"/>
            </a:endParaRPr>
          </a:p>
          <a:p>
            <a:pPr marL="342900" indent="-342900" algn="just">
              <a:buFont typeface="Arial"/>
              <a:buChar char="•"/>
            </a:pPr>
            <a:r>
              <a:rPr lang="en-US" sz="2500" dirty="0" smtClean="0">
                <a:latin typeface="Arial"/>
                <a:cs typeface="Arial"/>
              </a:rPr>
              <a:t>According to Grover algorithm,  it explores the </a:t>
            </a:r>
            <a:r>
              <a:rPr lang="en-US" sz="2500" dirty="0" err="1" smtClean="0">
                <a:latin typeface="Arial"/>
                <a:cs typeface="Arial"/>
              </a:rPr>
              <a:t>qRAM</a:t>
            </a:r>
            <a:r>
              <a:rPr lang="en-US" sz="2500" dirty="0" smtClean="0">
                <a:latin typeface="Arial"/>
                <a:cs typeface="Arial"/>
              </a:rPr>
              <a:t> in </a:t>
            </a:r>
            <a:r>
              <a:rPr lang="en-US" sz="2500" dirty="0">
                <a:latin typeface="Arial"/>
                <a:cs typeface="Arial"/>
              </a:rPr>
              <a:t> </a:t>
            </a:r>
            <a:r>
              <a:rPr lang="en-US" sz="2500" dirty="0" smtClean="0">
                <a:latin typeface="Arial"/>
                <a:cs typeface="Arial"/>
              </a:rPr>
              <a:t>               </a:t>
            </a:r>
          </a:p>
          <a:p>
            <a:pPr algn="just"/>
            <a:r>
              <a:rPr lang="en-US" sz="2500" dirty="0" smtClean="0">
                <a:latin typeface="Arial"/>
                <a:cs typeface="Arial"/>
              </a:rPr>
              <a:t>    assuming N=2</a:t>
            </a:r>
            <a:r>
              <a:rPr lang="en-US" sz="2500" baseline="30000" dirty="0" smtClean="0">
                <a:latin typeface="Arial"/>
                <a:cs typeface="Arial"/>
              </a:rPr>
              <a:t>n.</a:t>
            </a:r>
          </a:p>
          <a:p>
            <a:pPr algn="just"/>
            <a:endParaRPr lang="en-US" sz="2500" dirty="0">
              <a:latin typeface="Arial"/>
              <a:cs typeface="Arial"/>
            </a:endParaRPr>
          </a:p>
          <a:p>
            <a:endParaRPr lang="en-US" dirty="0"/>
          </a:p>
        </p:txBody>
      </p:sp>
      <p:pic>
        <p:nvPicPr>
          <p:cNvPr id="25" name="Picture 24" descr="Screen Shot 2018-04-09 at 1.15.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264" y="4521191"/>
            <a:ext cx="4284132" cy="995124"/>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2084721743"/>
              </p:ext>
            </p:extLst>
          </p:nvPr>
        </p:nvGraphicFramePr>
        <p:xfrm>
          <a:off x="1814514" y="5533248"/>
          <a:ext cx="1300162" cy="684213"/>
        </p:xfrm>
        <a:graphic>
          <a:graphicData uri="http://schemas.openxmlformats.org/presentationml/2006/ole">
            <mc:AlternateContent xmlns:mc="http://schemas.openxmlformats.org/markup-compatibility/2006">
              <mc:Choice xmlns:v="urn:schemas-microsoft-com:vml" Requires="v">
                <p:oleObj spid="_x0000_s3102" name="Equation" r:id="rId5" imgW="508000" imgH="266700" progId="Equation.3">
                  <p:embed/>
                </p:oleObj>
              </mc:Choice>
              <mc:Fallback>
                <p:oleObj name="Equation" r:id="rId5" imgW="508000" imgH="266700" progId="Equation.3">
                  <p:embed/>
                  <p:pic>
                    <p:nvPicPr>
                      <p:cNvPr id="0" name=""/>
                      <p:cNvPicPr/>
                      <p:nvPr/>
                    </p:nvPicPr>
                    <p:blipFill>
                      <a:blip r:embed="rId6"/>
                      <a:stretch>
                        <a:fillRect/>
                      </a:stretch>
                    </p:blipFill>
                    <p:spPr>
                      <a:xfrm>
                        <a:off x="1814514" y="5533248"/>
                        <a:ext cx="1300162" cy="684213"/>
                      </a:xfrm>
                      <a:prstGeom prst="rect">
                        <a:avLst/>
                      </a:prstGeom>
                    </p:spPr>
                  </p:pic>
                </p:oleObj>
              </mc:Fallback>
            </mc:AlternateContent>
          </a:graphicData>
        </a:graphic>
      </p:graphicFrame>
    </p:spTree>
    <p:extLst>
      <p:ext uri="{BB962C8B-B14F-4D97-AF65-F5344CB8AC3E}">
        <p14:creationId xmlns:p14="http://schemas.microsoft.com/office/powerpoint/2010/main" val="25434025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6118"/>
            <a:ext cx="8229600" cy="1068387"/>
          </a:xfrm>
        </p:spPr>
        <p:txBody>
          <a:bodyPr/>
          <a:lstStyle/>
          <a:p>
            <a:r>
              <a:rPr lang="en-US" dirty="0" smtClean="0"/>
              <a:t>Note on Type of Complexity</a:t>
            </a:r>
            <a:br>
              <a:rPr lang="en-US" dirty="0" smtClean="0"/>
            </a:br>
            <a:r>
              <a:rPr lang="en-US" dirty="0" smtClean="0"/>
              <a:t>Grover Algorithm and </a:t>
            </a:r>
            <a:r>
              <a:rPr lang="en-US" dirty="0" err="1" smtClean="0"/>
              <a:t>qRAM</a:t>
            </a: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28</a:t>
            </a:fld>
            <a:endParaRPr lang="en-US"/>
          </a:p>
        </p:txBody>
      </p:sp>
      <p:pic>
        <p:nvPicPr>
          <p:cNvPr id="21" name="Picture 20"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1" y="1798547"/>
            <a:ext cx="4995334" cy="2306562"/>
          </a:xfrm>
          <a:prstGeom prst="rect">
            <a:avLst/>
          </a:prstGeom>
        </p:spPr>
      </p:pic>
      <p:sp>
        <p:nvSpPr>
          <p:cNvPr id="22" name="TextBox 21"/>
          <p:cNvSpPr txBox="1"/>
          <p:nvPr/>
        </p:nvSpPr>
        <p:spPr>
          <a:xfrm>
            <a:off x="135468" y="1805789"/>
            <a:ext cx="4385733" cy="3831818"/>
          </a:xfrm>
          <a:prstGeom prst="rect">
            <a:avLst/>
          </a:prstGeom>
          <a:noFill/>
        </p:spPr>
        <p:txBody>
          <a:bodyPr wrap="square" rtlCol="0">
            <a:spAutoFit/>
          </a:bodyPr>
          <a:lstStyle/>
          <a:p>
            <a:pPr marL="342900" indent="-342900" algn="just">
              <a:buFont typeface="Arial"/>
              <a:buChar char="•"/>
            </a:pPr>
            <a:r>
              <a:rPr lang="en-US" sz="2500" dirty="0" smtClean="0">
                <a:latin typeface="Arial"/>
                <a:cs typeface="Arial"/>
              </a:rPr>
              <a:t>According to Grover algorithm,  it explores the </a:t>
            </a:r>
            <a:r>
              <a:rPr lang="en-US" sz="2500" dirty="0" err="1" smtClean="0">
                <a:latin typeface="Arial"/>
                <a:cs typeface="Arial"/>
              </a:rPr>
              <a:t>qRAM</a:t>
            </a:r>
            <a:r>
              <a:rPr lang="en-US" sz="2500" dirty="0" smtClean="0">
                <a:latin typeface="Arial"/>
                <a:cs typeface="Arial"/>
              </a:rPr>
              <a:t> in</a:t>
            </a:r>
          </a:p>
          <a:p>
            <a:pPr marL="342900" indent="-342900" algn="just">
              <a:buFont typeface="Arial"/>
              <a:buChar char="•"/>
            </a:pPr>
            <a:endParaRPr lang="en-US" sz="2500" dirty="0">
              <a:latin typeface="Arial"/>
              <a:cs typeface="Arial"/>
            </a:endParaRPr>
          </a:p>
          <a:p>
            <a:pPr marL="342900" indent="-342900" algn="just">
              <a:buFont typeface="Arial"/>
              <a:buChar char="•"/>
            </a:pPr>
            <a:r>
              <a:rPr lang="en-US" sz="2500" dirty="0" smtClean="0">
                <a:latin typeface="Arial"/>
                <a:cs typeface="Arial"/>
              </a:rPr>
              <a:t>In this context the complexity is not in terms of computational steps, instead it is in terms of </a:t>
            </a:r>
            <a:r>
              <a:rPr lang="en-US" sz="2500" b="1" u="sng" dirty="0" smtClean="0">
                <a:solidFill>
                  <a:srgbClr val="FF0000"/>
                </a:solidFill>
                <a:latin typeface="Arial"/>
                <a:cs typeface="Arial"/>
              </a:rPr>
              <a:t>inquiry to the memory</a:t>
            </a:r>
            <a:r>
              <a:rPr lang="en-US" sz="2500" dirty="0" smtClean="0">
                <a:latin typeface="Arial"/>
                <a:cs typeface="Arial"/>
              </a:rPr>
              <a:t>. </a:t>
            </a:r>
          </a:p>
          <a:p>
            <a:endParaRPr lang="en-US" dirty="0"/>
          </a:p>
        </p:txBody>
      </p:sp>
      <p:pic>
        <p:nvPicPr>
          <p:cNvPr id="25" name="Picture 24" descr="Screen Shot 2018-04-09 at 1.15.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264" y="4521191"/>
            <a:ext cx="4284132" cy="995124"/>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4276664215"/>
              </p:ext>
            </p:extLst>
          </p:nvPr>
        </p:nvGraphicFramePr>
        <p:xfrm>
          <a:off x="1814514" y="2547960"/>
          <a:ext cx="1148819" cy="604568"/>
        </p:xfrm>
        <a:graphic>
          <a:graphicData uri="http://schemas.openxmlformats.org/presentationml/2006/ole">
            <mc:AlternateContent xmlns:mc="http://schemas.openxmlformats.org/markup-compatibility/2006">
              <mc:Choice xmlns:v="urn:schemas-microsoft-com:vml" Requires="v">
                <p:oleObj spid="_x0000_s6171" name="Equation" r:id="rId5" imgW="508000" imgH="266700" progId="Equation.3">
                  <p:embed/>
                </p:oleObj>
              </mc:Choice>
              <mc:Fallback>
                <p:oleObj name="Equation" r:id="rId5" imgW="508000" imgH="266700" progId="Equation.3">
                  <p:embed/>
                  <p:pic>
                    <p:nvPicPr>
                      <p:cNvPr id="0" name=""/>
                      <p:cNvPicPr/>
                      <p:nvPr/>
                    </p:nvPicPr>
                    <p:blipFill>
                      <a:blip r:embed="rId6"/>
                      <a:stretch>
                        <a:fillRect/>
                      </a:stretch>
                    </p:blipFill>
                    <p:spPr>
                      <a:xfrm>
                        <a:off x="1814514" y="2547960"/>
                        <a:ext cx="1148819" cy="604568"/>
                      </a:xfrm>
                      <a:prstGeom prst="rect">
                        <a:avLst/>
                      </a:prstGeom>
                    </p:spPr>
                  </p:pic>
                </p:oleObj>
              </mc:Fallback>
            </mc:AlternateContent>
          </a:graphicData>
        </a:graphic>
      </p:graphicFrame>
    </p:spTree>
    <p:extLst>
      <p:ext uri="{BB962C8B-B14F-4D97-AF65-F5344CB8AC3E}">
        <p14:creationId xmlns:p14="http://schemas.microsoft.com/office/powerpoint/2010/main" val="404224245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Extended Grover Algorithm and </a:t>
            </a:r>
            <a:r>
              <a:rPr lang="en-US" dirty="0" err="1" smtClean="0"/>
              <a:t>qRAM</a:t>
            </a: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29</a:t>
            </a:fld>
            <a:endParaRPr lang="en-US"/>
          </a:p>
        </p:txBody>
      </p:sp>
      <p:pic>
        <p:nvPicPr>
          <p:cNvPr id="21" name="Picture 20"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1" y="1798547"/>
            <a:ext cx="4995334" cy="2306562"/>
          </a:xfrm>
          <a:prstGeom prst="rect">
            <a:avLst/>
          </a:prstGeom>
        </p:spPr>
      </p:pic>
      <p:sp>
        <p:nvSpPr>
          <p:cNvPr id="22" name="TextBox 21"/>
          <p:cNvSpPr txBox="1"/>
          <p:nvPr/>
        </p:nvSpPr>
        <p:spPr>
          <a:xfrm>
            <a:off x="135468" y="1805789"/>
            <a:ext cx="4385733" cy="3447098"/>
          </a:xfrm>
          <a:prstGeom prst="rect">
            <a:avLst/>
          </a:prstGeom>
          <a:noFill/>
        </p:spPr>
        <p:txBody>
          <a:bodyPr wrap="square" rtlCol="0">
            <a:spAutoFit/>
          </a:bodyPr>
          <a:lstStyle/>
          <a:p>
            <a:pPr marL="342900" indent="-342900" algn="just">
              <a:buFont typeface="Arial"/>
              <a:buChar char="•"/>
            </a:pPr>
            <a:r>
              <a:rPr lang="en-US" sz="2500" dirty="0" smtClean="0">
                <a:latin typeface="Arial"/>
                <a:cs typeface="Arial"/>
              </a:rPr>
              <a:t>According to Grover algorithm,  it explores the </a:t>
            </a:r>
            <a:r>
              <a:rPr lang="en-US" sz="2500" dirty="0" err="1" smtClean="0">
                <a:latin typeface="Arial"/>
                <a:cs typeface="Arial"/>
              </a:rPr>
              <a:t>qRAM</a:t>
            </a:r>
            <a:r>
              <a:rPr lang="en-US" sz="2500" dirty="0" smtClean="0">
                <a:latin typeface="Arial"/>
                <a:cs typeface="Arial"/>
              </a:rPr>
              <a:t> in </a:t>
            </a:r>
          </a:p>
          <a:p>
            <a:pPr marL="342900" indent="-342900" algn="just">
              <a:buFont typeface="Arial"/>
              <a:buChar char="•"/>
            </a:pPr>
            <a:endParaRPr lang="en-US" sz="2500" dirty="0">
              <a:latin typeface="Arial"/>
              <a:cs typeface="Arial"/>
            </a:endParaRPr>
          </a:p>
          <a:p>
            <a:pPr marL="342900" indent="-342900" algn="just">
              <a:buFont typeface="Arial"/>
              <a:buChar char="•"/>
            </a:pPr>
            <a:r>
              <a:rPr lang="en-US" sz="2500" dirty="0" smtClean="0">
                <a:latin typeface="Arial"/>
                <a:cs typeface="Arial"/>
              </a:rPr>
              <a:t>Algorithms such as min-distance from a reference point can be derived based on Grover algorithm.</a:t>
            </a:r>
            <a:endParaRPr lang="en-US" sz="2500" dirty="0">
              <a:latin typeface="Arial"/>
              <a:cs typeface="Arial"/>
            </a:endParaRPr>
          </a:p>
          <a:p>
            <a:endParaRPr lang="en-US" dirty="0"/>
          </a:p>
        </p:txBody>
      </p:sp>
      <p:pic>
        <p:nvPicPr>
          <p:cNvPr id="25" name="Picture 24" descr="Screen Shot 2018-04-09 at 1.15.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264" y="4521191"/>
            <a:ext cx="4284132" cy="995124"/>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110099008"/>
              </p:ext>
            </p:extLst>
          </p:nvPr>
        </p:nvGraphicFramePr>
        <p:xfrm>
          <a:off x="1848382" y="2522041"/>
          <a:ext cx="1081086" cy="568924"/>
        </p:xfrm>
        <a:graphic>
          <a:graphicData uri="http://schemas.openxmlformats.org/presentationml/2006/ole">
            <mc:AlternateContent xmlns:mc="http://schemas.openxmlformats.org/markup-compatibility/2006">
              <mc:Choice xmlns:v="urn:schemas-microsoft-com:vml" Requires="v">
                <p:oleObj spid="_x0000_s4127" name="Equation" r:id="rId5" imgW="508000" imgH="266700" progId="Equation.3">
                  <p:embed/>
                </p:oleObj>
              </mc:Choice>
              <mc:Fallback>
                <p:oleObj name="Equation" r:id="rId5" imgW="508000" imgH="266700" progId="Equation.3">
                  <p:embed/>
                  <p:pic>
                    <p:nvPicPr>
                      <p:cNvPr id="0" name=""/>
                      <p:cNvPicPr/>
                      <p:nvPr/>
                    </p:nvPicPr>
                    <p:blipFill>
                      <a:blip r:embed="rId6"/>
                      <a:stretch>
                        <a:fillRect/>
                      </a:stretch>
                    </p:blipFill>
                    <p:spPr>
                      <a:xfrm>
                        <a:off x="1848382" y="2522041"/>
                        <a:ext cx="1081086" cy="568924"/>
                      </a:xfrm>
                      <a:prstGeom prst="rect">
                        <a:avLst/>
                      </a:prstGeom>
                    </p:spPr>
                  </p:pic>
                </p:oleObj>
              </mc:Fallback>
            </mc:AlternateContent>
          </a:graphicData>
        </a:graphic>
      </p:graphicFrame>
      <p:sp>
        <p:nvSpPr>
          <p:cNvPr id="3" name="Rectangle 2"/>
          <p:cNvSpPr/>
          <p:nvPr/>
        </p:nvSpPr>
        <p:spPr>
          <a:xfrm>
            <a:off x="186263" y="5798145"/>
            <a:ext cx="8619070" cy="923330"/>
          </a:xfrm>
          <a:prstGeom prst="rect">
            <a:avLst/>
          </a:prstGeom>
        </p:spPr>
        <p:txBody>
          <a:bodyPr wrap="square">
            <a:spAutoFit/>
          </a:bodyPr>
          <a:lstStyle/>
          <a:p>
            <a:r>
              <a:rPr lang="en-US" dirty="0" err="1">
                <a:latin typeface="Arial"/>
                <a:cs typeface="Arial"/>
              </a:rPr>
              <a:t>Wiebe</a:t>
            </a:r>
            <a:r>
              <a:rPr lang="en-US" dirty="0">
                <a:latin typeface="Arial"/>
                <a:cs typeface="Arial"/>
              </a:rPr>
              <a:t>, Nathan, </a:t>
            </a:r>
            <a:r>
              <a:rPr lang="en-US" dirty="0" err="1">
                <a:latin typeface="Arial"/>
                <a:cs typeface="Arial"/>
              </a:rPr>
              <a:t>Ashish</a:t>
            </a:r>
            <a:r>
              <a:rPr lang="en-US" dirty="0">
                <a:latin typeface="Arial"/>
                <a:cs typeface="Arial"/>
              </a:rPr>
              <a:t> </a:t>
            </a:r>
            <a:r>
              <a:rPr lang="en-US" dirty="0" err="1">
                <a:latin typeface="Arial"/>
                <a:cs typeface="Arial"/>
              </a:rPr>
              <a:t>Kapoor</a:t>
            </a:r>
            <a:r>
              <a:rPr lang="en-US" dirty="0">
                <a:latin typeface="Arial"/>
                <a:cs typeface="Arial"/>
              </a:rPr>
              <a:t>, and </a:t>
            </a:r>
            <a:r>
              <a:rPr lang="en-US" dirty="0" err="1">
                <a:latin typeface="Arial"/>
                <a:cs typeface="Arial"/>
              </a:rPr>
              <a:t>Krysta</a:t>
            </a:r>
            <a:r>
              <a:rPr lang="en-US" dirty="0">
                <a:latin typeface="Arial"/>
                <a:cs typeface="Arial"/>
              </a:rPr>
              <a:t> </a:t>
            </a:r>
            <a:r>
              <a:rPr lang="en-US" dirty="0" err="1">
                <a:latin typeface="Arial"/>
                <a:cs typeface="Arial"/>
              </a:rPr>
              <a:t>Svore</a:t>
            </a:r>
            <a:r>
              <a:rPr lang="en-US" dirty="0">
                <a:latin typeface="Arial"/>
                <a:cs typeface="Arial"/>
              </a:rPr>
              <a:t>. "Quantum algorithms for nearest-neighbor methods for supervised and unsupervised learning." </a:t>
            </a:r>
            <a:r>
              <a:rPr lang="en-US" dirty="0" err="1">
                <a:latin typeface="Arial"/>
                <a:cs typeface="Arial"/>
              </a:rPr>
              <a:t>arXiv</a:t>
            </a:r>
            <a:r>
              <a:rPr lang="en-US" dirty="0">
                <a:latin typeface="Arial"/>
                <a:cs typeface="Arial"/>
              </a:rPr>
              <a:t> preprint arXiv:1401.2142 (2014).</a:t>
            </a:r>
          </a:p>
        </p:txBody>
      </p:sp>
    </p:spTree>
    <p:extLst>
      <p:ext uri="{BB962C8B-B14F-4D97-AF65-F5344CB8AC3E}">
        <p14:creationId xmlns:p14="http://schemas.microsoft.com/office/powerpoint/2010/main" val="3514631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561446"/>
            <a:ext cx="8229600" cy="1068387"/>
          </a:xfrm>
        </p:spPr>
        <p:txBody>
          <a:bodyPr/>
          <a:lstStyle/>
          <a:p>
            <a:r>
              <a:rPr lang="en-US" dirty="0" smtClean="0"/>
              <a:t>(Supervised) Machine Learning</a:t>
            </a:r>
            <a:br>
              <a:rPr lang="en-US" dirty="0" smtClean="0"/>
            </a:br>
            <a:r>
              <a:rPr lang="en-US" dirty="0" smtClean="0"/>
              <a:t>Instance</a:t>
            </a:r>
            <a:r>
              <a:rPr lang="en-US" dirty="0"/>
              <a:t>-Based Learning</a:t>
            </a:r>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3</a:t>
            </a:fld>
            <a:endParaRPr lang="en-US"/>
          </a:p>
        </p:txBody>
      </p:sp>
      <p:grpSp>
        <p:nvGrpSpPr>
          <p:cNvPr id="5" name="Group 4"/>
          <p:cNvGrpSpPr/>
          <p:nvPr/>
        </p:nvGrpSpPr>
        <p:grpSpPr>
          <a:xfrm>
            <a:off x="503975" y="1796579"/>
            <a:ext cx="7780449" cy="4334909"/>
            <a:chOff x="195151" y="1735726"/>
            <a:chExt cx="7780449" cy="4334909"/>
          </a:xfrm>
        </p:grpSpPr>
        <p:cxnSp>
          <p:nvCxnSpPr>
            <p:cNvPr id="6" name="Straight Arrow Connector 5"/>
            <p:cNvCxnSpPr/>
            <p:nvPr/>
          </p:nvCxnSpPr>
          <p:spPr>
            <a:xfrm>
              <a:off x="1016000" y="5612573"/>
              <a:ext cx="6959600" cy="0"/>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507066" y="2125186"/>
              <a:ext cx="0" cy="3685683"/>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stretch>
              <a:fillRect/>
            </a:stretch>
          </p:blipFill>
          <p:spPr>
            <a:xfrm>
              <a:off x="4106333" y="2240377"/>
              <a:ext cx="448734" cy="396162"/>
            </a:xfrm>
            <a:prstGeom prst="rect">
              <a:avLst/>
            </a:prstGeom>
          </p:spPr>
        </p:pic>
        <p:pic>
          <p:nvPicPr>
            <p:cNvPr id="9" name="Picture 8"/>
            <p:cNvPicPr>
              <a:picLocks noChangeAspect="1"/>
            </p:cNvPicPr>
            <p:nvPr/>
          </p:nvPicPr>
          <p:blipFill>
            <a:blip r:embed="rId2"/>
            <a:stretch>
              <a:fillRect/>
            </a:stretch>
          </p:blipFill>
          <p:spPr>
            <a:xfrm>
              <a:off x="4851400" y="2636539"/>
              <a:ext cx="448734" cy="396162"/>
            </a:xfrm>
            <a:prstGeom prst="rect">
              <a:avLst/>
            </a:prstGeom>
          </p:spPr>
        </p:pic>
        <p:pic>
          <p:nvPicPr>
            <p:cNvPr id="10" name="Picture 9"/>
            <p:cNvPicPr>
              <a:picLocks noChangeAspect="1"/>
            </p:cNvPicPr>
            <p:nvPr/>
          </p:nvPicPr>
          <p:blipFill>
            <a:blip r:embed="rId2"/>
            <a:stretch>
              <a:fillRect/>
            </a:stretch>
          </p:blipFill>
          <p:spPr>
            <a:xfrm>
              <a:off x="5003800" y="2042296"/>
              <a:ext cx="448734" cy="396162"/>
            </a:xfrm>
            <a:prstGeom prst="rect">
              <a:avLst/>
            </a:prstGeom>
          </p:spPr>
        </p:pic>
        <p:pic>
          <p:nvPicPr>
            <p:cNvPr id="11" name="Picture 10"/>
            <p:cNvPicPr>
              <a:picLocks noChangeAspect="1"/>
            </p:cNvPicPr>
            <p:nvPr/>
          </p:nvPicPr>
          <p:blipFill>
            <a:blip r:embed="rId2"/>
            <a:stretch>
              <a:fillRect/>
            </a:stretch>
          </p:blipFill>
          <p:spPr>
            <a:xfrm>
              <a:off x="5613401" y="3171710"/>
              <a:ext cx="448734" cy="396162"/>
            </a:xfrm>
            <a:prstGeom prst="rect">
              <a:avLst/>
            </a:prstGeom>
          </p:spPr>
        </p:pic>
        <p:pic>
          <p:nvPicPr>
            <p:cNvPr id="12" name="Picture 11"/>
            <p:cNvPicPr>
              <a:picLocks noChangeAspect="1"/>
            </p:cNvPicPr>
            <p:nvPr/>
          </p:nvPicPr>
          <p:blipFill>
            <a:blip r:embed="rId2"/>
            <a:stretch>
              <a:fillRect/>
            </a:stretch>
          </p:blipFill>
          <p:spPr>
            <a:xfrm>
              <a:off x="6358468" y="3567872"/>
              <a:ext cx="448734" cy="396162"/>
            </a:xfrm>
            <a:prstGeom prst="rect">
              <a:avLst/>
            </a:prstGeom>
          </p:spPr>
        </p:pic>
        <p:pic>
          <p:nvPicPr>
            <p:cNvPr id="13" name="Picture 12"/>
            <p:cNvPicPr>
              <a:picLocks noChangeAspect="1"/>
            </p:cNvPicPr>
            <p:nvPr/>
          </p:nvPicPr>
          <p:blipFill>
            <a:blip r:embed="rId2"/>
            <a:stretch>
              <a:fillRect/>
            </a:stretch>
          </p:blipFill>
          <p:spPr>
            <a:xfrm>
              <a:off x="6510868" y="2973629"/>
              <a:ext cx="448734" cy="396162"/>
            </a:xfrm>
            <a:prstGeom prst="rect">
              <a:avLst/>
            </a:prstGeom>
          </p:spPr>
        </p:pic>
        <p:pic>
          <p:nvPicPr>
            <p:cNvPr id="14" name="Picture 13"/>
            <p:cNvPicPr>
              <a:picLocks noChangeAspect="1"/>
            </p:cNvPicPr>
            <p:nvPr/>
          </p:nvPicPr>
          <p:blipFill>
            <a:blip r:embed="rId2"/>
            <a:stretch>
              <a:fillRect/>
            </a:stretch>
          </p:blipFill>
          <p:spPr>
            <a:xfrm>
              <a:off x="5579535" y="2207395"/>
              <a:ext cx="448734" cy="396162"/>
            </a:xfrm>
            <a:prstGeom prst="rect">
              <a:avLst/>
            </a:prstGeom>
          </p:spPr>
        </p:pic>
        <p:pic>
          <p:nvPicPr>
            <p:cNvPr id="15" name="Picture 14"/>
            <p:cNvPicPr>
              <a:picLocks noChangeAspect="1"/>
            </p:cNvPicPr>
            <p:nvPr/>
          </p:nvPicPr>
          <p:blipFill>
            <a:blip r:embed="rId2"/>
            <a:stretch>
              <a:fillRect/>
            </a:stretch>
          </p:blipFill>
          <p:spPr>
            <a:xfrm>
              <a:off x="6324602" y="2603557"/>
              <a:ext cx="448734" cy="396162"/>
            </a:xfrm>
            <a:prstGeom prst="rect">
              <a:avLst/>
            </a:prstGeom>
          </p:spPr>
        </p:pic>
        <p:pic>
          <p:nvPicPr>
            <p:cNvPr id="16" name="Picture 15"/>
            <p:cNvPicPr>
              <a:picLocks noChangeAspect="1"/>
            </p:cNvPicPr>
            <p:nvPr/>
          </p:nvPicPr>
          <p:blipFill>
            <a:blip r:embed="rId2"/>
            <a:stretch>
              <a:fillRect/>
            </a:stretch>
          </p:blipFill>
          <p:spPr>
            <a:xfrm>
              <a:off x="6477002" y="2009314"/>
              <a:ext cx="448734" cy="396162"/>
            </a:xfrm>
            <a:prstGeom prst="rect">
              <a:avLst/>
            </a:prstGeom>
          </p:spPr>
        </p:pic>
        <p:pic>
          <p:nvPicPr>
            <p:cNvPr id="17" name="Picture 16"/>
            <p:cNvPicPr>
              <a:picLocks noChangeAspect="1"/>
            </p:cNvPicPr>
            <p:nvPr/>
          </p:nvPicPr>
          <p:blipFill>
            <a:blip r:embed="rId2"/>
            <a:stretch>
              <a:fillRect/>
            </a:stretch>
          </p:blipFill>
          <p:spPr>
            <a:xfrm>
              <a:off x="5964770" y="4065634"/>
              <a:ext cx="448734" cy="396162"/>
            </a:xfrm>
            <a:prstGeom prst="rect">
              <a:avLst/>
            </a:prstGeom>
          </p:spPr>
        </p:pic>
        <p:pic>
          <p:nvPicPr>
            <p:cNvPr id="18" name="Picture 17"/>
            <p:cNvPicPr>
              <a:picLocks noChangeAspect="1"/>
            </p:cNvPicPr>
            <p:nvPr/>
          </p:nvPicPr>
          <p:blipFill>
            <a:blip r:embed="rId2"/>
            <a:stretch>
              <a:fillRect/>
            </a:stretch>
          </p:blipFill>
          <p:spPr>
            <a:xfrm>
              <a:off x="6735235" y="4162115"/>
              <a:ext cx="448734" cy="396162"/>
            </a:xfrm>
            <a:prstGeom prst="rect">
              <a:avLst/>
            </a:prstGeom>
          </p:spPr>
        </p:pic>
        <p:pic>
          <p:nvPicPr>
            <p:cNvPr id="19" name="Picture 18"/>
            <p:cNvPicPr>
              <a:picLocks noChangeAspect="1"/>
            </p:cNvPicPr>
            <p:nvPr/>
          </p:nvPicPr>
          <p:blipFill>
            <a:blip r:embed="rId2"/>
            <a:stretch>
              <a:fillRect/>
            </a:stretch>
          </p:blipFill>
          <p:spPr>
            <a:xfrm>
              <a:off x="5740403" y="2728980"/>
              <a:ext cx="448734" cy="396162"/>
            </a:xfrm>
            <a:prstGeom prst="rect">
              <a:avLst/>
            </a:prstGeom>
          </p:spPr>
        </p:pic>
        <p:pic>
          <p:nvPicPr>
            <p:cNvPr id="20" name="Picture 19"/>
            <p:cNvPicPr>
              <a:picLocks noChangeAspect="1"/>
            </p:cNvPicPr>
            <p:nvPr/>
          </p:nvPicPr>
          <p:blipFill>
            <a:blip r:embed="rId2"/>
            <a:stretch>
              <a:fillRect/>
            </a:stretch>
          </p:blipFill>
          <p:spPr>
            <a:xfrm>
              <a:off x="2751665" y="1988839"/>
              <a:ext cx="448734" cy="396162"/>
            </a:xfrm>
            <a:prstGeom prst="rect">
              <a:avLst/>
            </a:prstGeom>
          </p:spPr>
        </p:pic>
        <p:pic>
          <p:nvPicPr>
            <p:cNvPr id="21" name="Picture 20"/>
            <p:cNvPicPr>
              <a:picLocks noChangeAspect="1"/>
            </p:cNvPicPr>
            <p:nvPr/>
          </p:nvPicPr>
          <p:blipFill>
            <a:blip r:embed="rId2"/>
            <a:stretch>
              <a:fillRect/>
            </a:stretch>
          </p:blipFill>
          <p:spPr>
            <a:xfrm>
              <a:off x="3496732" y="2385001"/>
              <a:ext cx="448734" cy="396162"/>
            </a:xfrm>
            <a:prstGeom prst="rect">
              <a:avLst/>
            </a:prstGeom>
          </p:spPr>
        </p:pic>
        <p:pic>
          <p:nvPicPr>
            <p:cNvPr id="22" name="Picture 21"/>
            <p:cNvPicPr>
              <a:picLocks noChangeAspect="1"/>
            </p:cNvPicPr>
            <p:nvPr/>
          </p:nvPicPr>
          <p:blipFill>
            <a:blip r:embed="rId2"/>
            <a:stretch>
              <a:fillRect/>
            </a:stretch>
          </p:blipFill>
          <p:spPr>
            <a:xfrm>
              <a:off x="3945466" y="2920172"/>
              <a:ext cx="448734" cy="396162"/>
            </a:xfrm>
            <a:prstGeom prst="rect">
              <a:avLst/>
            </a:prstGeom>
          </p:spPr>
        </p:pic>
        <p:pic>
          <p:nvPicPr>
            <p:cNvPr id="23" name="Picture 22"/>
            <p:cNvPicPr>
              <a:picLocks noChangeAspect="1"/>
            </p:cNvPicPr>
            <p:nvPr/>
          </p:nvPicPr>
          <p:blipFill>
            <a:blip r:embed="rId2"/>
            <a:stretch>
              <a:fillRect/>
            </a:stretch>
          </p:blipFill>
          <p:spPr>
            <a:xfrm>
              <a:off x="5283202" y="3934399"/>
              <a:ext cx="448734" cy="396162"/>
            </a:xfrm>
            <a:prstGeom prst="rect">
              <a:avLst/>
            </a:prstGeom>
          </p:spPr>
        </p:pic>
        <p:sp>
          <p:nvSpPr>
            <p:cNvPr id="24" name="TextBox 23"/>
            <p:cNvSpPr txBox="1"/>
            <p:nvPr/>
          </p:nvSpPr>
          <p:spPr>
            <a:xfrm>
              <a:off x="3632200" y="5155373"/>
              <a:ext cx="184666" cy="369332"/>
            </a:xfrm>
            <a:prstGeom prst="rect">
              <a:avLst/>
            </a:prstGeom>
            <a:noFill/>
          </p:spPr>
          <p:txBody>
            <a:bodyPr wrap="none" rtlCol="0">
              <a:spAutoFit/>
            </a:bodyPr>
            <a:lstStyle/>
            <a:p>
              <a:endParaRPr lang="en-US" dirty="0"/>
            </a:p>
          </p:txBody>
        </p:sp>
        <p:pic>
          <p:nvPicPr>
            <p:cNvPr id="25" name="Picture 24"/>
            <p:cNvPicPr>
              <a:picLocks noChangeAspect="1"/>
            </p:cNvPicPr>
            <p:nvPr/>
          </p:nvPicPr>
          <p:blipFill>
            <a:blip r:embed="rId3"/>
            <a:stretch>
              <a:fillRect/>
            </a:stretch>
          </p:blipFill>
          <p:spPr>
            <a:xfrm>
              <a:off x="1686983" y="2920172"/>
              <a:ext cx="410633" cy="527368"/>
            </a:xfrm>
            <a:prstGeom prst="rect">
              <a:avLst/>
            </a:prstGeom>
          </p:spPr>
        </p:pic>
        <p:pic>
          <p:nvPicPr>
            <p:cNvPr id="26" name="Picture 25"/>
            <p:cNvPicPr>
              <a:picLocks noChangeAspect="1"/>
            </p:cNvPicPr>
            <p:nvPr/>
          </p:nvPicPr>
          <p:blipFill>
            <a:blip r:embed="rId3"/>
            <a:stretch>
              <a:fillRect/>
            </a:stretch>
          </p:blipFill>
          <p:spPr>
            <a:xfrm>
              <a:off x="2423583" y="3072572"/>
              <a:ext cx="410633" cy="527368"/>
            </a:xfrm>
            <a:prstGeom prst="rect">
              <a:avLst/>
            </a:prstGeom>
          </p:spPr>
        </p:pic>
        <p:pic>
          <p:nvPicPr>
            <p:cNvPr id="27" name="Picture 26"/>
            <p:cNvPicPr>
              <a:picLocks noChangeAspect="1"/>
            </p:cNvPicPr>
            <p:nvPr/>
          </p:nvPicPr>
          <p:blipFill>
            <a:blip r:embed="rId3"/>
            <a:stretch>
              <a:fillRect/>
            </a:stretch>
          </p:blipFill>
          <p:spPr>
            <a:xfrm>
              <a:off x="1993899" y="3670715"/>
              <a:ext cx="410633" cy="527368"/>
            </a:xfrm>
            <a:prstGeom prst="rect">
              <a:avLst/>
            </a:prstGeom>
          </p:spPr>
        </p:pic>
        <p:pic>
          <p:nvPicPr>
            <p:cNvPr id="28" name="Picture 27"/>
            <p:cNvPicPr>
              <a:picLocks noChangeAspect="1"/>
            </p:cNvPicPr>
            <p:nvPr/>
          </p:nvPicPr>
          <p:blipFill>
            <a:blip r:embed="rId3"/>
            <a:stretch>
              <a:fillRect/>
            </a:stretch>
          </p:blipFill>
          <p:spPr>
            <a:xfrm>
              <a:off x="4394200" y="3045532"/>
              <a:ext cx="410633" cy="527368"/>
            </a:xfrm>
            <a:prstGeom prst="rect">
              <a:avLst/>
            </a:prstGeom>
          </p:spPr>
        </p:pic>
        <p:pic>
          <p:nvPicPr>
            <p:cNvPr id="29" name="Picture 28"/>
            <p:cNvPicPr>
              <a:picLocks noChangeAspect="1"/>
            </p:cNvPicPr>
            <p:nvPr/>
          </p:nvPicPr>
          <p:blipFill>
            <a:blip r:embed="rId3"/>
            <a:stretch>
              <a:fillRect/>
            </a:stretch>
          </p:blipFill>
          <p:spPr>
            <a:xfrm>
              <a:off x="2842682" y="4065634"/>
              <a:ext cx="410633" cy="527368"/>
            </a:xfrm>
            <a:prstGeom prst="rect">
              <a:avLst/>
            </a:prstGeom>
          </p:spPr>
        </p:pic>
        <p:pic>
          <p:nvPicPr>
            <p:cNvPr id="30" name="Picture 29"/>
            <p:cNvPicPr>
              <a:picLocks noChangeAspect="1"/>
            </p:cNvPicPr>
            <p:nvPr/>
          </p:nvPicPr>
          <p:blipFill>
            <a:blip r:embed="rId3"/>
            <a:stretch>
              <a:fillRect/>
            </a:stretch>
          </p:blipFill>
          <p:spPr>
            <a:xfrm>
              <a:off x="4188884" y="3861019"/>
              <a:ext cx="410633" cy="527368"/>
            </a:xfrm>
            <a:prstGeom prst="rect">
              <a:avLst/>
            </a:prstGeom>
          </p:spPr>
        </p:pic>
        <p:pic>
          <p:nvPicPr>
            <p:cNvPr id="31" name="Picture 30"/>
            <p:cNvPicPr>
              <a:picLocks noChangeAspect="1"/>
            </p:cNvPicPr>
            <p:nvPr/>
          </p:nvPicPr>
          <p:blipFill>
            <a:blip r:embed="rId3"/>
            <a:stretch>
              <a:fillRect/>
            </a:stretch>
          </p:blipFill>
          <p:spPr>
            <a:xfrm>
              <a:off x="3759200" y="4459162"/>
              <a:ext cx="410633" cy="527368"/>
            </a:xfrm>
            <a:prstGeom prst="rect">
              <a:avLst/>
            </a:prstGeom>
          </p:spPr>
        </p:pic>
        <p:pic>
          <p:nvPicPr>
            <p:cNvPr id="32" name="Picture 31"/>
            <p:cNvPicPr>
              <a:picLocks noChangeAspect="1"/>
            </p:cNvPicPr>
            <p:nvPr/>
          </p:nvPicPr>
          <p:blipFill>
            <a:blip r:embed="rId3"/>
            <a:stretch>
              <a:fillRect/>
            </a:stretch>
          </p:blipFill>
          <p:spPr>
            <a:xfrm>
              <a:off x="4760383" y="4968380"/>
              <a:ext cx="410633" cy="527368"/>
            </a:xfrm>
            <a:prstGeom prst="rect">
              <a:avLst/>
            </a:prstGeom>
          </p:spPr>
        </p:pic>
        <p:pic>
          <p:nvPicPr>
            <p:cNvPr id="33" name="Picture 32"/>
            <p:cNvPicPr>
              <a:picLocks noChangeAspect="1"/>
            </p:cNvPicPr>
            <p:nvPr/>
          </p:nvPicPr>
          <p:blipFill>
            <a:blip r:embed="rId3"/>
            <a:stretch>
              <a:fillRect/>
            </a:stretch>
          </p:blipFill>
          <p:spPr>
            <a:xfrm>
              <a:off x="1788583" y="4477312"/>
              <a:ext cx="410633" cy="527368"/>
            </a:xfrm>
            <a:prstGeom prst="rect">
              <a:avLst/>
            </a:prstGeom>
          </p:spPr>
        </p:pic>
        <p:pic>
          <p:nvPicPr>
            <p:cNvPr id="34" name="Picture 33"/>
            <p:cNvPicPr>
              <a:picLocks noChangeAspect="1"/>
            </p:cNvPicPr>
            <p:nvPr/>
          </p:nvPicPr>
          <p:blipFill>
            <a:blip r:embed="rId3"/>
            <a:stretch>
              <a:fillRect/>
            </a:stretch>
          </p:blipFill>
          <p:spPr>
            <a:xfrm>
              <a:off x="2271178" y="4294593"/>
              <a:ext cx="410633" cy="527368"/>
            </a:xfrm>
            <a:prstGeom prst="rect">
              <a:avLst/>
            </a:prstGeom>
          </p:spPr>
        </p:pic>
        <p:pic>
          <p:nvPicPr>
            <p:cNvPr id="35" name="Picture 34"/>
            <p:cNvPicPr>
              <a:picLocks noChangeAspect="1"/>
            </p:cNvPicPr>
            <p:nvPr/>
          </p:nvPicPr>
          <p:blipFill>
            <a:blip r:embed="rId2"/>
            <a:stretch>
              <a:fillRect/>
            </a:stretch>
          </p:blipFill>
          <p:spPr>
            <a:xfrm>
              <a:off x="5037667" y="3311016"/>
              <a:ext cx="448734" cy="396162"/>
            </a:xfrm>
            <a:prstGeom prst="rect">
              <a:avLst/>
            </a:prstGeom>
          </p:spPr>
        </p:pic>
        <p:pic>
          <p:nvPicPr>
            <p:cNvPr id="36" name="Picture 35"/>
            <p:cNvPicPr>
              <a:picLocks noChangeAspect="1"/>
            </p:cNvPicPr>
            <p:nvPr/>
          </p:nvPicPr>
          <p:blipFill>
            <a:blip r:embed="rId2"/>
            <a:stretch>
              <a:fillRect/>
            </a:stretch>
          </p:blipFill>
          <p:spPr>
            <a:xfrm>
              <a:off x="3014130" y="2917846"/>
              <a:ext cx="448734" cy="396162"/>
            </a:xfrm>
            <a:prstGeom prst="rect">
              <a:avLst/>
            </a:prstGeom>
          </p:spPr>
        </p:pic>
        <p:pic>
          <p:nvPicPr>
            <p:cNvPr id="37" name="Picture 36"/>
            <p:cNvPicPr>
              <a:picLocks noChangeAspect="1"/>
            </p:cNvPicPr>
            <p:nvPr/>
          </p:nvPicPr>
          <p:blipFill>
            <a:blip r:embed="rId3"/>
            <a:stretch>
              <a:fillRect/>
            </a:stretch>
          </p:blipFill>
          <p:spPr>
            <a:xfrm>
              <a:off x="3348567" y="3776101"/>
              <a:ext cx="410633" cy="527368"/>
            </a:xfrm>
            <a:prstGeom prst="rect">
              <a:avLst/>
            </a:prstGeom>
          </p:spPr>
        </p:pic>
        <p:pic>
          <p:nvPicPr>
            <p:cNvPr id="38" name="Picture 37"/>
            <p:cNvPicPr>
              <a:picLocks noChangeAspect="1"/>
            </p:cNvPicPr>
            <p:nvPr/>
          </p:nvPicPr>
          <p:blipFill>
            <a:blip r:embed="rId3"/>
            <a:stretch>
              <a:fillRect/>
            </a:stretch>
          </p:blipFill>
          <p:spPr>
            <a:xfrm>
              <a:off x="2194982" y="2207395"/>
              <a:ext cx="410633" cy="527368"/>
            </a:xfrm>
            <a:prstGeom prst="rect">
              <a:avLst/>
            </a:prstGeom>
          </p:spPr>
        </p:pic>
        <p:sp>
          <p:nvSpPr>
            <p:cNvPr id="39" name="TextBox 38"/>
            <p:cNvSpPr txBox="1"/>
            <p:nvPr/>
          </p:nvSpPr>
          <p:spPr>
            <a:xfrm>
              <a:off x="3533850" y="5701303"/>
              <a:ext cx="2146967" cy="369332"/>
            </a:xfrm>
            <a:prstGeom prst="rect">
              <a:avLst/>
            </a:prstGeom>
            <a:noFill/>
          </p:spPr>
          <p:txBody>
            <a:bodyPr wrap="none" rtlCol="0">
              <a:spAutoFit/>
            </a:bodyPr>
            <a:lstStyle/>
            <a:p>
              <a:r>
                <a:rPr lang="en-US" b="1" dirty="0" smtClean="0">
                  <a:latin typeface="Arial"/>
                  <a:cs typeface="Arial"/>
                </a:rPr>
                <a:t>Feature 1 (Height)</a:t>
              </a:r>
              <a:endParaRPr lang="en-US" b="1" dirty="0">
                <a:latin typeface="Arial"/>
                <a:cs typeface="Arial"/>
              </a:endParaRPr>
            </a:p>
          </p:txBody>
        </p:sp>
        <p:sp>
          <p:nvSpPr>
            <p:cNvPr id="40" name="TextBox 39"/>
            <p:cNvSpPr txBox="1"/>
            <p:nvPr/>
          </p:nvSpPr>
          <p:spPr>
            <a:xfrm>
              <a:off x="195151" y="3244706"/>
              <a:ext cx="1211014" cy="646331"/>
            </a:xfrm>
            <a:prstGeom prst="rect">
              <a:avLst/>
            </a:prstGeom>
            <a:noFill/>
          </p:spPr>
          <p:txBody>
            <a:bodyPr wrap="none" rtlCol="0">
              <a:spAutoFit/>
            </a:bodyPr>
            <a:lstStyle/>
            <a:p>
              <a:pPr algn="ctr"/>
              <a:r>
                <a:rPr lang="en-US" b="1" dirty="0">
                  <a:latin typeface="Arial"/>
                  <a:cs typeface="Arial"/>
                </a:rPr>
                <a:t>Feature </a:t>
              </a:r>
              <a:r>
                <a:rPr lang="en-US" b="1" dirty="0" smtClean="0">
                  <a:latin typeface="Arial"/>
                  <a:cs typeface="Arial"/>
                </a:rPr>
                <a:t>2 </a:t>
              </a:r>
            </a:p>
            <a:p>
              <a:r>
                <a:rPr lang="en-US" b="1" dirty="0" smtClean="0">
                  <a:latin typeface="Arial"/>
                  <a:cs typeface="Arial"/>
                </a:rPr>
                <a:t>(Weight)</a:t>
              </a:r>
              <a:endParaRPr lang="en-US" b="1" dirty="0">
                <a:latin typeface="Arial"/>
                <a:cs typeface="Arial"/>
              </a:endParaRPr>
            </a:p>
          </p:txBody>
        </p:sp>
        <p:pic>
          <p:nvPicPr>
            <p:cNvPr id="41" name="Picture 40"/>
            <p:cNvPicPr>
              <a:picLocks noChangeAspect="1"/>
            </p:cNvPicPr>
            <p:nvPr/>
          </p:nvPicPr>
          <p:blipFill>
            <a:blip r:embed="rId3"/>
            <a:stretch>
              <a:fillRect/>
            </a:stretch>
          </p:blipFill>
          <p:spPr>
            <a:xfrm>
              <a:off x="4106333" y="4997337"/>
              <a:ext cx="410633" cy="527368"/>
            </a:xfrm>
            <a:prstGeom prst="rect">
              <a:avLst/>
            </a:prstGeom>
          </p:spPr>
        </p:pic>
        <p:pic>
          <p:nvPicPr>
            <p:cNvPr id="42" name="Picture 41"/>
            <p:cNvPicPr>
              <a:picLocks noChangeAspect="1"/>
            </p:cNvPicPr>
            <p:nvPr/>
          </p:nvPicPr>
          <p:blipFill>
            <a:blip r:embed="rId3"/>
            <a:stretch>
              <a:fillRect/>
            </a:stretch>
          </p:blipFill>
          <p:spPr>
            <a:xfrm>
              <a:off x="4707466" y="4294593"/>
              <a:ext cx="410633" cy="527368"/>
            </a:xfrm>
            <a:prstGeom prst="rect">
              <a:avLst/>
            </a:prstGeom>
          </p:spPr>
        </p:pic>
        <p:pic>
          <p:nvPicPr>
            <p:cNvPr id="43" name="Picture 42"/>
            <p:cNvPicPr>
              <a:picLocks noChangeAspect="1"/>
            </p:cNvPicPr>
            <p:nvPr/>
          </p:nvPicPr>
          <p:blipFill>
            <a:blip r:embed="rId3"/>
            <a:stretch>
              <a:fillRect/>
            </a:stretch>
          </p:blipFill>
          <p:spPr>
            <a:xfrm>
              <a:off x="2285997" y="4968380"/>
              <a:ext cx="410633" cy="527368"/>
            </a:xfrm>
            <a:prstGeom prst="rect">
              <a:avLst/>
            </a:prstGeom>
          </p:spPr>
        </p:pic>
        <p:pic>
          <p:nvPicPr>
            <p:cNvPr id="44" name="Picture 43"/>
            <p:cNvPicPr>
              <a:picLocks noChangeAspect="1"/>
            </p:cNvPicPr>
            <p:nvPr/>
          </p:nvPicPr>
          <p:blipFill>
            <a:blip r:embed="rId2"/>
            <a:stretch>
              <a:fillRect/>
            </a:stretch>
          </p:blipFill>
          <p:spPr>
            <a:xfrm>
              <a:off x="2285997" y="1735726"/>
              <a:ext cx="448734" cy="396162"/>
            </a:xfrm>
            <a:prstGeom prst="rect">
              <a:avLst/>
            </a:prstGeom>
          </p:spPr>
        </p:pic>
        <p:pic>
          <p:nvPicPr>
            <p:cNvPr id="45" name="Picture 44"/>
            <p:cNvPicPr>
              <a:picLocks noChangeAspect="1"/>
            </p:cNvPicPr>
            <p:nvPr/>
          </p:nvPicPr>
          <p:blipFill>
            <a:blip r:embed="rId2"/>
            <a:stretch>
              <a:fillRect/>
            </a:stretch>
          </p:blipFill>
          <p:spPr>
            <a:xfrm>
              <a:off x="6582835" y="4728271"/>
              <a:ext cx="448734" cy="396162"/>
            </a:xfrm>
            <a:prstGeom prst="rect">
              <a:avLst/>
            </a:prstGeom>
          </p:spPr>
        </p:pic>
        <p:pic>
          <p:nvPicPr>
            <p:cNvPr id="46" name="Picture 45"/>
            <p:cNvPicPr>
              <a:picLocks noChangeAspect="1"/>
            </p:cNvPicPr>
            <p:nvPr/>
          </p:nvPicPr>
          <p:blipFill>
            <a:blip r:embed="rId3"/>
            <a:stretch>
              <a:fillRect/>
            </a:stretch>
          </p:blipFill>
          <p:spPr>
            <a:xfrm>
              <a:off x="3086099" y="3248733"/>
              <a:ext cx="410633" cy="527368"/>
            </a:xfrm>
            <a:prstGeom prst="rect">
              <a:avLst/>
            </a:prstGeom>
          </p:spPr>
        </p:pic>
        <p:pic>
          <p:nvPicPr>
            <p:cNvPr id="47" name="Picture 46"/>
            <p:cNvPicPr>
              <a:picLocks noChangeAspect="1"/>
            </p:cNvPicPr>
            <p:nvPr/>
          </p:nvPicPr>
          <p:blipFill>
            <a:blip r:embed="rId3"/>
            <a:stretch>
              <a:fillRect/>
            </a:stretch>
          </p:blipFill>
          <p:spPr>
            <a:xfrm>
              <a:off x="2603497" y="2517479"/>
              <a:ext cx="410633" cy="527368"/>
            </a:xfrm>
            <a:prstGeom prst="rect">
              <a:avLst/>
            </a:prstGeom>
          </p:spPr>
        </p:pic>
        <p:pic>
          <p:nvPicPr>
            <p:cNvPr id="48" name="Picture 47"/>
            <p:cNvPicPr>
              <a:picLocks noChangeAspect="1"/>
            </p:cNvPicPr>
            <p:nvPr/>
          </p:nvPicPr>
          <p:blipFill>
            <a:blip r:embed="rId3"/>
            <a:stretch>
              <a:fillRect/>
            </a:stretch>
          </p:blipFill>
          <p:spPr>
            <a:xfrm>
              <a:off x="3740149" y="3512417"/>
              <a:ext cx="410633" cy="527368"/>
            </a:xfrm>
            <a:prstGeom prst="rect">
              <a:avLst/>
            </a:prstGeom>
          </p:spPr>
        </p:pic>
        <p:pic>
          <p:nvPicPr>
            <p:cNvPr id="49" name="Picture 48"/>
            <p:cNvPicPr>
              <a:picLocks noChangeAspect="1"/>
            </p:cNvPicPr>
            <p:nvPr/>
          </p:nvPicPr>
          <p:blipFill>
            <a:blip r:embed="rId2"/>
            <a:stretch>
              <a:fillRect/>
            </a:stretch>
          </p:blipFill>
          <p:spPr>
            <a:xfrm>
              <a:off x="4722282" y="3387519"/>
              <a:ext cx="448734" cy="396162"/>
            </a:xfrm>
            <a:prstGeom prst="rect">
              <a:avLst/>
            </a:prstGeom>
          </p:spPr>
        </p:pic>
      </p:grpSp>
      <p:sp>
        <p:nvSpPr>
          <p:cNvPr id="50" name="TextBox 49"/>
          <p:cNvSpPr txBox="1"/>
          <p:nvPr/>
        </p:nvSpPr>
        <p:spPr>
          <a:xfrm>
            <a:off x="173357" y="6356350"/>
            <a:ext cx="8161866" cy="430887"/>
          </a:xfrm>
          <a:prstGeom prst="rect">
            <a:avLst/>
          </a:prstGeom>
          <a:noFill/>
        </p:spPr>
        <p:txBody>
          <a:bodyPr wrap="square" rtlCol="0">
            <a:spAutoFit/>
          </a:bodyPr>
          <a:lstStyle/>
          <a:p>
            <a:r>
              <a:rPr lang="en-US" sz="1100" dirty="0" smtClean="0">
                <a:latin typeface="Arial"/>
                <a:cs typeface="Arial"/>
              </a:rPr>
              <a:t>For sake of simplicity and better visualization, each training point is presented as a data point in a feature space. Such feature based machine learning has been abandoned in many application, and modern deep learning is utilized instead.   </a:t>
            </a:r>
            <a:endParaRPr lang="en-US" sz="1100" dirty="0">
              <a:latin typeface="Arial"/>
              <a:cs typeface="Arial"/>
            </a:endParaRPr>
          </a:p>
        </p:txBody>
      </p:sp>
    </p:spTree>
    <p:extLst>
      <p:ext uri="{BB962C8B-B14F-4D97-AF65-F5344CB8AC3E}">
        <p14:creationId xmlns:p14="http://schemas.microsoft.com/office/powerpoint/2010/main" val="114289830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a:t>
            </a:r>
            <a:br>
              <a:rPr lang="en-US" dirty="0" smtClean="0"/>
            </a:br>
            <a:r>
              <a:rPr lang="en-US" sz="2500" dirty="0" smtClean="0"/>
              <a:t>Instance-Based Learning</a:t>
            </a:r>
            <a:endParaRPr lang="en-US" sz="2500"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30</a:t>
            </a:fld>
            <a:endParaRPr lang="en-US"/>
          </a:p>
        </p:txBody>
      </p:sp>
      <p:cxnSp>
        <p:nvCxnSpPr>
          <p:cNvPr id="6" name="Straight Arrow Connector 5"/>
          <p:cNvCxnSpPr/>
          <p:nvPr/>
        </p:nvCxnSpPr>
        <p:spPr>
          <a:xfrm>
            <a:off x="1016000" y="5960533"/>
            <a:ext cx="6959600" cy="0"/>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507066" y="2281767"/>
            <a:ext cx="0" cy="4144433"/>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4106333" y="2588337"/>
            <a:ext cx="448734" cy="396162"/>
          </a:xfrm>
          <a:prstGeom prst="rect">
            <a:avLst/>
          </a:prstGeom>
        </p:spPr>
      </p:pic>
      <p:pic>
        <p:nvPicPr>
          <p:cNvPr id="11" name="Picture 10"/>
          <p:cNvPicPr>
            <a:picLocks noChangeAspect="1"/>
          </p:cNvPicPr>
          <p:nvPr/>
        </p:nvPicPr>
        <p:blipFill>
          <a:blip r:embed="rId3"/>
          <a:stretch>
            <a:fillRect/>
          </a:stretch>
        </p:blipFill>
        <p:spPr>
          <a:xfrm>
            <a:off x="4851400" y="2984499"/>
            <a:ext cx="448734" cy="396162"/>
          </a:xfrm>
          <a:prstGeom prst="rect">
            <a:avLst/>
          </a:prstGeom>
        </p:spPr>
      </p:pic>
      <p:pic>
        <p:nvPicPr>
          <p:cNvPr id="12" name="Picture 11"/>
          <p:cNvPicPr>
            <a:picLocks noChangeAspect="1"/>
          </p:cNvPicPr>
          <p:nvPr/>
        </p:nvPicPr>
        <p:blipFill>
          <a:blip r:embed="rId3"/>
          <a:stretch>
            <a:fillRect/>
          </a:stretch>
        </p:blipFill>
        <p:spPr>
          <a:xfrm>
            <a:off x="5003800" y="2390256"/>
            <a:ext cx="448734" cy="396162"/>
          </a:xfrm>
          <a:prstGeom prst="rect">
            <a:avLst/>
          </a:prstGeom>
        </p:spPr>
      </p:pic>
      <p:pic>
        <p:nvPicPr>
          <p:cNvPr id="13" name="Picture 12"/>
          <p:cNvPicPr>
            <a:picLocks noChangeAspect="1"/>
          </p:cNvPicPr>
          <p:nvPr/>
        </p:nvPicPr>
        <p:blipFill>
          <a:blip r:embed="rId3"/>
          <a:stretch>
            <a:fillRect/>
          </a:stretch>
        </p:blipFill>
        <p:spPr>
          <a:xfrm>
            <a:off x="5613401" y="3519670"/>
            <a:ext cx="448734" cy="396162"/>
          </a:xfrm>
          <a:prstGeom prst="rect">
            <a:avLst/>
          </a:prstGeom>
        </p:spPr>
      </p:pic>
      <p:pic>
        <p:nvPicPr>
          <p:cNvPr id="14" name="Picture 13"/>
          <p:cNvPicPr>
            <a:picLocks noChangeAspect="1"/>
          </p:cNvPicPr>
          <p:nvPr/>
        </p:nvPicPr>
        <p:blipFill>
          <a:blip r:embed="rId3"/>
          <a:stretch>
            <a:fillRect/>
          </a:stretch>
        </p:blipFill>
        <p:spPr>
          <a:xfrm>
            <a:off x="6358468" y="3915832"/>
            <a:ext cx="448734" cy="396162"/>
          </a:xfrm>
          <a:prstGeom prst="rect">
            <a:avLst/>
          </a:prstGeom>
        </p:spPr>
      </p:pic>
      <p:pic>
        <p:nvPicPr>
          <p:cNvPr id="15" name="Picture 14"/>
          <p:cNvPicPr>
            <a:picLocks noChangeAspect="1"/>
          </p:cNvPicPr>
          <p:nvPr/>
        </p:nvPicPr>
        <p:blipFill>
          <a:blip r:embed="rId3"/>
          <a:stretch>
            <a:fillRect/>
          </a:stretch>
        </p:blipFill>
        <p:spPr>
          <a:xfrm>
            <a:off x="6510868" y="3321589"/>
            <a:ext cx="448734" cy="396162"/>
          </a:xfrm>
          <a:prstGeom prst="rect">
            <a:avLst/>
          </a:prstGeom>
        </p:spPr>
      </p:pic>
      <p:pic>
        <p:nvPicPr>
          <p:cNvPr id="16" name="Picture 15"/>
          <p:cNvPicPr>
            <a:picLocks noChangeAspect="1"/>
          </p:cNvPicPr>
          <p:nvPr/>
        </p:nvPicPr>
        <p:blipFill>
          <a:blip r:embed="rId3"/>
          <a:stretch>
            <a:fillRect/>
          </a:stretch>
        </p:blipFill>
        <p:spPr>
          <a:xfrm>
            <a:off x="5579535" y="2555355"/>
            <a:ext cx="448734" cy="396162"/>
          </a:xfrm>
          <a:prstGeom prst="rect">
            <a:avLst/>
          </a:prstGeom>
        </p:spPr>
      </p:pic>
      <p:pic>
        <p:nvPicPr>
          <p:cNvPr id="17" name="Picture 16"/>
          <p:cNvPicPr>
            <a:picLocks noChangeAspect="1"/>
          </p:cNvPicPr>
          <p:nvPr/>
        </p:nvPicPr>
        <p:blipFill>
          <a:blip r:embed="rId3"/>
          <a:stretch>
            <a:fillRect/>
          </a:stretch>
        </p:blipFill>
        <p:spPr>
          <a:xfrm>
            <a:off x="6324602" y="2951517"/>
            <a:ext cx="448734" cy="396162"/>
          </a:xfrm>
          <a:prstGeom prst="rect">
            <a:avLst/>
          </a:prstGeom>
        </p:spPr>
      </p:pic>
      <p:pic>
        <p:nvPicPr>
          <p:cNvPr id="18" name="Picture 17"/>
          <p:cNvPicPr>
            <a:picLocks noChangeAspect="1"/>
          </p:cNvPicPr>
          <p:nvPr/>
        </p:nvPicPr>
        <p:blipFill>
          <a:blip r:embed="rId3"/>
          <a:stretch>
            <a:fillRect/>
          </a:stretch>
        </p:blipFill>
        <p:spPr>
          <a:xfrm>
            <a:off x="6477002" y="2357274"/>
            <a:ext cx="448734" cy="396162"/>
          </a:xfrm>
          <a:prstGeom prst="rect">
            <a:avLst/>
          </a:prstGeom>
        </p:spPr>
      </p:pic>
      <p:pic>
        <p:nvPicPr>
          <p:cNvPr id="19" name="Picture 18"/>
          <p:cNvPicPr>
            <a:picLocks noChangeAspect="1"/>
          </p:cNvPicPr>
          <p:nvPr/>
        </p:nvPicPr>
        <p:blipFill>
          <a:blip r:embed="rId3"/>
          <a:stretch>
            <a:fillRect/>
          </a:stretch>
        </p:blipFill>
        <p:spPr>
          <a:xfrm>
            <a:off x="5964770" y="4413594"/>
            <a:ext cx="448734" cy="396162"/>
          </a:xfrm>
          <a:prstGeom prst="rect">
            <a:avLst/>
          </a:prstGeom>
        </p:spPr>
      </p:pic>
      <p:pic>
        <p:nvPicPr>
          <p:cNvPr id="20" name="Picture 19"/>
          <p:cNvPicPr>
            <a:picLocks noChangeAspect="1"/>
          </p:cNvPicPr>
          <p:nvPr/>
        </p:nvPicPr>
        <p:blipFill>
          <a:blip r:embed="rId3"/>
          <a:stretch>
            <a:fillRect/>
          </a:stretch>
        </p:blipFill>
        <p:spPr>
          <a:xfrm>
            <a:off x="6735235" y="4510075"/>
            <a:ext cx="448734" cy="396162"/>
          </a:xfrm>
          <a:prstGeom prst="rect">
            <a:avLst/>
          </a:prstGeom>
        </p:spPr>
      </p:pic>
      <p:pic>
        <p:nvPicPr>
          <p:cNvPr id="21" name="Picture 20"/>
          <p:cNvPicPr>
            <a:picLocks noChangeAspect="1"/>
          </p:cNvPicPr>
          <p:nvPr/>
        </p:nvPicPr>
        <p:blipFill>
          <a:blip r:embed="rId3"/>
          <a:stretch>
            <a:fillRect/>
          </a:stretch>
        </p:blipFill>
        <p:spPr>
          <a:xfrm>
            <a:off x="5740403" y="3076940"/>
            <a:ext cx="448734" cy="396162"/>
          </a:xfrm>
          <a:prstGeom prst="rect">
            <a:avLst/>
          </a:prstGeom>
        </p:spPr>
      </p:pic>
      <p:pic>
        <p:nvPicPr>
          <p:cNvPr id="22" name="Picture 21"/>
          <p:cNvPicPr>
            <a:picLocks noChangeAspect="1"/>
          </p:cNvPicPr>
          <p:nvPr/>
        </p:nvPicPr>
        <p:blipFill>
          <a:blip r:embed="rId3"/>
          <a:stretch>
            <a:fillRect/>
          </a:stretch>
        </p:blipFill>
        <p:spPr>
          <a:xfrm>
            <a:off x="2751665" y="2336799"/>
            <a:ext cx="448734" cy="396162"/>
          </a:xfrm>
          <a:prstGeom prst="rect">
            <a:avLst/>
          </a:prstGeom>
        </p:spPr>
      </p:pic>
      <p:pic>
        <p:nvPicPr>
          <p:cNvPr id="23" name="Picture 22"/>
          <p:cNvPicPr>
            <a:picLocks noChangeAspect="1"/>
          </p:cNvPicPr>
          <p:nvPr/>
        </p:nvPicPr>
        <p:blipFill>
          <a:blip r:embed="rId3"/>
          <a:stretch>
            <a:fillRect/>
          </a:stretch>
        </p:blipFill>
        <p:spPr>
          <a:xfrm>
            <a:off x="3496732" y="2732961"/>
            <a:ext cx="448734" cy="396162"/>
          </a:xfrm>
          <a:prstGeom prst="rect">
            <a:avLst/>
          </a:prstGeom>
        </p:spPr>
      </p:pic>
      <p:pic>
        <p:nvPicPr>
          <p:cNvPr id="24" name="Picture 23"/>
          <p:cNvPicPr>
            <a:picLocks noChangeAspect="1"/>
          </p:cNvPicPr>
          <p:nvPr/>
        </p:nvPicPr>
        <p:blipFill>
          <a:blip r:embed="rId3"/>
          <a:stretch>
            <a:fillRect/>
          </a:stretch>
        </p:blipFill>
        <p:spPr>
          <a:xfrm>
            <a:off x="3945466" y="3268132"/>
            <a:ext cx="448734" cy="396162"/>
          </a:xfrm>
          <a:prstGeom prst="rect">
            <a:avLst/>
          </a:prstGeom>
        </p:spPr>
      </p:pic>
      <p:pic>
        <p:nvPicPr>
          <p:cNvPr id="25" name="Picture 24"/>
          <p:cNvPicPr>
            <a:picLocks noChangeAspect="1"/>
          </p:cNvPicPr>
          <p:nvPr/>
        </p:nvPicPr>
        <p:blipFill>
          <a:blip r:embed="rId3"/>
          <a:stretch>
            <a:fillRect/>
          </a:stretch>
        </p:blipFill>
        <p:spPr>
          <a:xfrm>
            <a:off x="5283202" y="4282359"/>
            <a:ext cx="448734" cy="396162"/>
          </a:xfrm>
          <a:prstGeom prst="rect">
            <a:avLst/>
          </a:prstGeom>
        </p:spPr>
      </p:pic>
      <p:sp>
        <p:nvSpPr>
          <p:cNvPr id="27" name="TextBox 26"/>
          <p:cNvSpPr txBox="1"/>
          <p:nvPr/>
        </p:nvSpPr>
        <p:spPr>
          <a:xfrm>
            <a:off x="3632200" y="5503333"/>
            <a:ext cx="184666" cy="369332"/>
          </a:xfrm>
          <a:prstGeom prst="rect">
            <a:avLst/>
          </a:prstGeom>
          <a:noFill/>
        </p:spPr>
        <p:txBody>
          <a:bodyPr wrap="none" rtlCol="0">
            <a:spAutoFit/>
          </a:bodyPr>
          <a:lstStyle/>
          <a:p>
            <a:endParaRPr lang="en-US" dirty="0"/>
          </a:p>
        </p:txBody>
      </p:sp>
      <p:pic>
        <p:nvPicPr>
          <p:cNvPr id="28" name="Picture 27"/>
          <p:cNvPicPr>
            <a:picLocks noChangeAspect="1"/>
          </p:cNvPicPr>
          <p:nvPr/>
        </p:nvPicPr>
        <p:blipFill>
          <a:blip r:embed="rId4"/>
          <a:stretch>
            <a:fillRect/>
          </a:stretch>
        </p:blipFill>
        <p:spPr>
          <a:xfrm>
            <a:off x="1686983" y="3268132"/>
            <a:ext cx="410633" cy="527368"/>
          </a:xfrm>
          <a:prstGeom prst="rect">
            <a:avLst/>
          </a:prstGeom>
        </p:spPr>
      </p:pic>
      <p:pic>
        <p:nvPicPr>
          <p:cNvPr id="29" name="Picture 28"/>
          <p:cNvPicPr>
            <a:picLocks noChangeAspect="1"/>
          </p:cNvPicPr>
          <p:nvPr/>
        </p:nvPicPr>
        <p:blipFill>
          <a:blip r:embed="rId4"/>
          <a:stretch>
            <a:fillRect/>
          </a:stretch>
        </p:blipFill>
        <p:spPr>
          <a:xfrm>
            <a:off x="2423583" y="3420532"/>
            <a:ext cx="410633" cy="527368"/>
          </a:xfrm>
          <a:prstGeom prst="rect">
            <a:avLst/>
          </a:prstGeom>
        </p:spPr>
      </p:pic>
      <p:pic>
        <p:nvPicPr>
          <p:cNvPr id="30" name="Picture 29"/>
          <p:cNvPicPr>
            <a:picLocks noChangeAspect="1"/>
          </p:cNvPicPr>
          <p:nvPr/>
        </p:nvPicPr>
        <p:blipFill>
          <a:blip r:embed="rId4"/>
          <a:stretch>
            <a:fillRect/>
          </a:stretch>
        </p:blipFill>
        <p:spPr>
          <a:xfrm>
            <a:off x="1993899" y="4018675"/>
            <a:ext cx="410633" cy="527368"/>
          </a:xfrm>
          <a:prstGeom prst="rect">
            <a:avLst/>
          </a:prstGeom>
        </p:spPr>
      </p:pic>
      <p:pic>
        <p:nvPicPr>
          <p:cNvPr id="31" name="Picture 30"/>
          <p:cNvPicPr>
            <a:picLocks noChangeAspect="1"/>
          </p:cNvPicPr>
          <p:nvPr/>
        </p:nvPicPr>
        <p:blipFill>
          <a:blip r:embed="rId4"/>
          <a:stretch>
            <a:fillRect/>
          </a:stretch>
        </p:blipFill>
        <p:spPr>
          <a:xfrm>
            <a:off x="4394200" y="3393492"/>
            <a:ext cx="410633" cy="527368"/>
          </a:xfrm>
          <a:prstGeom prst="rect">
            <a:avLst/>
          </a:prstGeom>
        </p:spPr>
      </p:pic>
      <p:pic>
        <p:nvPicPr>
          <p:cNvPr id="32" name="Picture 31"/>
          <p:cNvPicPr>
            <a:picLocks noChangeAspect="1"/>
          </p:cNvPicPr>
          <p:nvPr/>
        </p:nvPicPr>
        <p:blipFill>
          <a:blip r:embed="rId4"/>
          <a:stretch>
            <a:fillRect/>
          </a:stretch>
        </p:blipFill>
        <p:spPr>
          <a:xfrm>
            <a:off x="2842682" y="4413594"/>
            <a:ext cx="410633" cy="527368"/>
          </a:xfrm>
          <a:prstGeom prst="rect">
            <a:avLst/>
          </a:prstGeom>
        </p:spPr>
      </p:pic>
      <p:pic>
        <p:nvPicPr>
          <p:cNvPr id="33" name="Picture 32"/>
          <p:cNvPicPr>
            <a:picLocks noChangeAspect="1"/>
          </p:cNvPicPr>
          <p:nvPr/>
        </p:nvPicPr>
        <p:blipFill>
          <a:blip r:embed="rId4"/>
          <a:stretch>
            <a:fillRect/>
          </a:stretch>
        </p:blipFill>
        <p:spPr>
          <a:xfrm>
            <a:off x="4188884" y="4208979"/>
            <a:ext cx="410633" cy="527368"/>
          </a:xfrm>
          <a:prstGeom prst="rect">
            <a:avLst/>
          </a:prstGeom>
        </p:spPr>
      </p:pic>
      <p:pic>
        <p:nvPicPr>
          <p:cNvPr id="34" name="Picture 33"/>
          <p:cNvPicPr>
            <a:picLocks noChangeAspect="1"/>
          </p:cNvPicPr>
          <p:nvPr/>
        </p:nvPicPr>
        <p:blipFill>
          <a:blip r:embed="rId4"/>
          <a:stretch>
            <a:fillRect/>
          </a:stretch>
        </p:blipFill>
        <p:spPr>
          <a:xfrm>
            <a:off x="3759200" y="4807122"/>
            <a:ext cx="410633" cy="527368"/>
          </a:xfrm>
          <a:prstGeom prst="rect">
            <a:avLst/>
          </a:prstGeom>
        </p:spPr>
      </p:pic>
      <p:pic>
        <p:nvPicPr>
          <p:cNvPr id="35" name="Picture 34"/>
          <p:cNvPicPr>
            <a:picLocks noChangeAspect="1"/>
          </p:cNvPicPr>
          <p:nvPr/>
        </p:nvPicPr>
        <p:blipFill>
          <a:blip r:embed="rId4"/>
          <a:stretch>
            <a:fillRect/>
          </a:stretch>
        </p:blipFill>
        <p:spPr>
          <a:xfrm>
            <a:off x="4760383" y="5316340"/>
            <a:ext cx="410633" cy="527368"/>
          </a:xfrm>
          <a:prstGeom prst="rect">
            <a:avLst/>
          </a:prstGeom>
        </p:spPr>
      </p:pic>
      <p:pic>
        <p:nvPicPr>
          <p:cNvPr id="36" name="Picture 35"/>
          <p:cNvPicPr>
            <a:picLocks noChangeAspect="1"/>
          </p:cNvPicPr>
          <p:nvPr/>
        </p:nvPicPr>
        <p:blipFill>
          <a:blip r:embed="rId4"/>
          <a:stretch>
            <a:fillRect/>
          </a:stretch>
        </p:blipFill>
        <p:spPr>
          <a:xfrm>
            <a:off x="1788583" y="4825272"/>
            <a:ext cx="410633" cy="527368"/>
          </a:xfrm>
          <a:prstGeom prst="rect">
            <a:avLst/>
          </a:prstGeom>
        </p:spPr>
      </p:pic>
      <p:pic>
        <p:nvPicPr>
          <p:cNvPr id="37" name="Picture 36"/>
          <p:cNvPicPr>
            <a:picLocks noChangeAspect="1"/>
          </p:cNvPicPr>
          <p:nvPr/>
        </p:nvPicPr>
        <p:blipFill>
          <a:blip r:embed="rId4"/>
          <a:stretch>
            <a:fillRect/>
          </a:stretch>
        </p:blipFill>
        <p:spPr>
          <a:xfrm>
            <a:off x="2271178" y="4642553"/>
            <a:ext cx="410633" cy="527368"/>
          </a:xfrm>
          <a:prstGeom prst="rect">
            <a:avLst/>
          </a:prstGeom>
        </p:spPr>
      </p:pic>
      <p:pic>
        <p:nvPicPr>
          <p:cNvPr id="38" name="Picture 37"/>
          <p:cNvPicPr>
            <a:picLocks noChangeAspect="1"/>
          </p:cNvPicPr>
          <p:nvPr/>
        </p:nvPicPr>
        <p:blipFill>
          <a:blip r:embed="rId3"/>
          <a:stretch>
            <a:fillRect/>
          </a:stretch>
        </p:blipFill>
        <p:spPr>
          <a:xfrm>
            <a:off x="5037667" y="3658976"/>
            <a:ext cx="448734" cy="396162"/>
          </a:xfrm>
          <a:prstGeom prst="rect">
            <a:avLst/>
          </a:prstGeom>
        </p:spPr>
      </p:pic>
      <p:pic>
        <p:nvPicPr>
          <p:cNvPr id="39" name="Picture 38"/>
          <p:cNvPicPr>
            <a:picLocks noChangeAspect="1"/>
          </p:cNvPicPr>
          <p:nvPr/>
        </p:nvPicPr>
        <p:blipFill>
          <a:blip r:embed="rId3"/>
          <a:stretch>
            <a:fillRect/>
          </a:stretch>
        </p:blipFill>
        <p:spPr>
          <a:xfrm>
            <a:off x="3014130" y="3265806"/>
            <a:ext cx="448734" cy="396162"/>
          </a:xfrm>
          <a:prstGeom prst="rect">
            <a:avLst/>
          </a:prstGeom>
        </p:spPr>
      </p:pic>
      <p:pic>
        <p:nvPicPr>
          <p:cNvPr id="40" name="Picture 39"/>
          <p:cNvPicPr>
            <a:picLocks noChangeAspect="1"/>
          </p:cNvPicPr>
          <p:nvPr/>
        </p:nvPicPr>
        <p:blipFill>
          <a:blip r:embed="rId4"/>
          <a:stretch>
            <a:fillRect/>
          </a:stretch>
        </p:blipFill>
        <p:spPr>
          <a:xfrm>
            <a:off x="3348567" y="4124061"/>
            <a:ext cx="410633" cy="527368"/>
          </a:xfrm>
          <a:prstGeom prst="rect">
            <a:avLst/>
          </a:prstGeom>
        </p:spPr>
      </p:pic>
      <p:pic>
        <p:nvPicPr>
          <p:cNvPr id="41" name="Picture 40"/>
          <p:cNvPicPr>
            <a:picLocks noChangeAspect="1"/>
          </p:cNvPicPr>
          <p:nvPr/>
        </p:nvPicPr>
        <p:blipFill>
          <a:blip r:embed="rId4"/>
          <a:stretch>
            <a:fillRect/>
          </a:stretch>
        </p:blipFill>
        <p:spPr>
          <a:xfrm>
            <a:off x="2194982" y="2555355"/>
            <a:ext cx="410633" cy="527368"/>
          </a:xfrm>
          <a:prstGeom prst="rect">
            <a:avLst/>
          </a:prstGeom>
        </p:spPr>
      </p:pic>
      <p:pic>
        <p:nvPicPr>
          <p:cNvPr id="44" name="Picture 43"/>
          <p:cNvPicPr>
            <a:picLocks noChangeAspect="1"/>
          </p:cNvPicPr>
          <p:nvPr/>
        </p:nvPicPr>
        <p:blipFill>
          <a:blip r:embed="rId4"/>
          <a:stretch>
            <a:fillRect/>
          </a:stretch>
        </p:blipFill>
        <p:spPr>
          <a:xfrm>
            <a:off x="4106333" y="5345297"/>
            <a:ext cx="410633" cy="527368"/>
          </a:xfrm>
          <a:prstGeom prst="rect">
            <a:avLst/>
          </a:prstGeom>
        </p:spPr>
      </p:pic>
      <p:pic>
        <p:nvPicPr>
          <p:cNvPr id="45" name="Picture 44"/>
          <p:cNvPicPr>
            <a:picLocks noChangeAspect="1"/>
          </p:cNvPicPr>
          <p:nvPr/>
        </p:nvPicPr>
        <p:blipFill>
          <a:blip r:embed="rId4"/>
          <a:stretch>
            <a:fillRect/>
          </a:stretch>
        </p:blipFill>
        <p:spPr>
          <a:xfrm>
            <a:off x="4707466" y="4642553"/>
            <a:ext cx="410633" cy="527368"/>
          </a:xfrm>
          <a:prstGeom prst="rect">
            <a:avLst/>
          </a:prstGeom>
        </p:spPr>
      </p:pic>
      <p:pic>
        <p:nvPicPr>
          <p:cNvPr id="46" name="Picture 45"/>
          <p:cNvPicPr>
            <a:picLocks noChangeAspect="1"/>
          </p:cNvPicPr>
          <p:nvPr/>
        </p:nvPicPr>
        <p:blipFill>
          <a:blip r:embed="rId4"/>
          <a:stretch>
            <a:fillRect/>
          </a:stretch>
        </p:blipFill>
        <p:spPr>
          <a:xfrm>
            <a:off x="2285997" y="5316340"/>
            <a:ext cx="410633" cy="527368"/>
          </a:xfrm>
          <a:prstGeom prst="rect">
            <a:avLst/>
          </a:prstGeom>
        </p:spPr>
      </p:pic>
      <p:pic>
        <p:nvPicPr>
          <p:cNvPr id="47" name="Picture 46"/>
          <p:cNvPicPr>
            <a:picLocks noChangeAspect="1"/>
          </p:cNvPicPr>
          <p:nvPr/>
        </p:nvPicPr>
        <p:blipFill>
          <a:blip r:embed="rId3"/>
          <a:stretch>
            <a:fillRect/>
          </a:stretch>
        </p:blipFill>
        <p:spPr>
          <a:xfrm>
            <a:off x="2285997" y="2083686"/>
            <a:ext cx="448734" cy="396162"/>
          </a:xfrm>
          <a:prstGeom prst="rect">
            <a:avLst/>
          </a:prstGeom>
        </p:spPr>
      </p:pic>
      <p:pic>
        <p:nvPicPr>
          <p:cNvPr id="48" name="Picture 47"/>
          <p:cNvPicPr>
            <a:picLocks noChangeAspect="1"/>
          </p:cNvPicPr>
          <p:nvPr/>
        </p:nvPicPr>
        <p:blipFill>
          <a:blip r:embed="rId3"/>
          <a:stretch>
            <a:fillRect/>
          </a:stretch>
        </p:blipFill>
        <p:spPr>
          <a:xfrm>
            <a:off x="6582835" y="5076231"/>
            <a:ext cx="448734" cy="396162"/>
          </a:xfrm>
          <a:prstGeom prst="rect">
            <a:avLst/>
          </a:prstGeom>
        </p:spPr>
      </p:pic>
      <p:pic>
        <p:nvPicPr>
          <p:cNvPr id="49" name="Picture 48"/>
          <p:cNvPicPr>
            <a:picLocks noChangeAspect="1"/>
          </p:cNvPicPr>
          <p:nvPr/>
        </p:nvPicPr>
        <p:blipFill>
          <a:blip r:embed="rId4"/>
          <a:stretch>
            <a:fillRect/>
          </a:stretch>
        </p:blipFill>
        <p:spPr>
          <a:xfrm>
            <a:off x="3086099" y="3596693"/>
            <a:ext cx="410633" cy="527368"/>
          </a:xfrm>
          <a:prstGeom prst="rect">
            <a:avLst/>
          </a:prstGeom>
        </p:spPr>
      </p:pic>
      <p:pic>
        <p:nvPicPr>
          <p:cNvPr id="50" name="Picture 49"/>
          <p:cNvPicPr>
            <a:picLocks noChangeAspect="1"/>
          </p:cNvPicPr>
          <p:nvPr/>
        </p:nvPicPr>
        <p:blipFill>
          <a:blip r:embed="rId4"/>
          <a:stretch>
            <a:fillRect/>
          </a:stretch>
        </p:blipFill>
        <p:spPr>
          <a:xfrm>
            <a:off x="2603497" y="2865439"/>
            <a:ext cx="410633" cy="527368"/>
          </a:xfrm>
          <a:prstGeom prst="rect">
            <a:avLst/>
          </a:prstGeom>
        </p:spPr>
      </p:pic>
      <p:pic>
        <p:nvPicPr>
          <p:cNvPr id="51" name="Picture 50"/>
          <p:cNvPicPr>
            <a:picLocks noChangeAspect="1"/>
          </p:cNvPicPr>
          <p:nvPr/>
        </p:nvPicPr>
        <p:blipFill>
          <a:blip r:embed="rId4"/>
          <a:stretch>
            <a:fillRect/>
          </a:stretch>
        </p:blipFill>
        <p:spPr>
          <a:xfrm>
            <a:off x="3740149" y="3860377"/>
            <a:ext cx="410633" cy="527368"/>
          </a:xfrm>
          <a:prstGeom prst="rect">
            <a:avLst/>
          </a:prstGeom>
        </p:spPr>
      </p:pic>
      <p:pic>
        <p:nvPicPr>
          <p:cNvPr id="52" name="Picture 51"/>
          <p:cNvPicPr>
            <a:picLocks noChangeAspect="1"/>
          </p:cNvPicPr>
          <p:nvPr/>
        </p:nvPicPr>
        <p:blipFill>
          <a:blip r:embed="rId3"/>
          <a:stretch>
            <a:fillRect/>
          </a:stretch>
        </p:blipFill>
        <p:spPr>
          <a:xfrm>
            <a:off x="4722282" y="3735479"/>
            <a:ext cx="448734" cy="396162"/>
          </a:xfrm>
          <a:prstGeom prst="rect">
            <a:avLst/>
          </a:prstGeom>
        </p:spPr>
      </p:pic>
      <p:pic>
        <p:nvPicPr>
          <p:cNvPr id="53" name="Picture 52"/>
          <p:cNvPicPr>
            <a:picLocks noChangeAspect="1"/>
          </p:cNvPicPr>
          <p:nvPr/>
        </p:nvPicPr>
        <p:blipFill>
          <a:blip r:embed="rId5"/>
          <a:stretch>
            <a:fillRect/>
          </a:stretch>
        </p:blipFill>
        <p:spPr>
          <a:xfrm>
            <a:off x="3515781" y="4900548"/>
            <a:ext cx="351366" cy="351366"/>
          </a:xfrm>
          <a:prstGeom prst="rect">
            <a:avLst/>
          </a:prstGeom>
        </p:spPr>
      </p:pic>
      <p:sp>
        <p:nvSpPr>
          <p:cNvPr id="54" name="Oval 53"/>
          <p:cNvSpPr>
            <a:spLocks noChangeAspect="1"/>
          </p:cNvSpPr>
          <p:nvPr/>
        </p:nvSpPr>
        <p:spPr>
          <a:xfrm>
            <a:off x="3382432" y="4678522"/>
            <a:ext cx="768364" cy="768364"/>
          </a:xfrm>
          <a:prstGeom prst="ellipse">
            <a:avLst/>
          </a:prstGeom>
          <a:noFill/>
          <a:ln w="38100" cmpd="sng">
            <a:solidFill>
              <a:srgbClr val="0D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3563492" y="6110153"/>
            <a:ext cx="2146967" cy="369332"/>
          </a:xfrm>
          <a:prstGeom prst="rect">
            <a:avLst/>
          </a:prstGeom>
          <a:noFill/>
        </p:spPr>
        <p:txBody>
          <a:bodyPr wrap="none" rtlCol="0">
            <a:spAutoFit/>
          </a:bodyPr>
          <a:lstStyle/>
          <a:p>
            <a:r>
              <a:rPr lang="en-US" b="1" dirty="0" smtClean="0">
                <a:latin typeface="Arial"/>
                <a:cs typeface="Arial"/>
              </a:rPr>
              <a:t>Feature 1 (Height)</a:t>
            </a:r>
            <a:endParaRPr lang="en-US" b="1" dirty="0">
              <a:latin typeface="Arial"/>
              <a:cs typeface="Arial"/>
            </a:endParaRPr>
          </a:p>
        </p:txBody>
      </p:sp>
      <p:sp>
        <p:nvSpPr>
          <p:cNvPr id="56" name="TextBox 55"/>
          <p:cNvSpPr txBox="1"/>
          <p:nvPr/>
        </p:nvSpPr>
        <p:spPr>
          <a:xfrm>
            <a:off x="195151" y="3592666"/>
            <a:ext cx="1211014" cy="646331"/>
          </a:xfrm>
          <a:prstGeom prst="rect">
            <a:avLst/>
          </a:prstGeom>
          <a:noFill/>
        </p:spPr>
        <p:txBody>
          <a:bodyPr wrap="none" rtlCol="0">
            <a:spAutoFit/>
          </a:bodyPr>
          <a:lstStyle/>
          <a:p>
            <a:pPr algn="ctr"/>
            <a:r>
              <a:rPr lang="en-US" b="1" dirty="0">
                <a:latin typeface="Arial"/>
                <a:cs typeface="Arial"/>
              </a:rPr>
              <a:t>Feature </a:t>
            </a:r>
            <a:r>
              <a:rPr lang="en-US" b="1" dirty="0" smtClean="0">
                <a:latin typeface="Arial"/>
                <a:cs typeface="Arial"/>
              </a:rPr>
              <a:t>2 </a:t>
            </a:r>
          </a:p>
          <a:p>
            <a:r>
              <a:rPr lang="en-US" b="1" dirty="0" smtClean="0">
                <a:latin typeface="Arial"/>
                <a:cs typeface="Arial"/>
              </a:rPr>
              <a:t>(Weight)</a:t>
            </a:r>
            <a:endParaRPr lang="en-US" b="1" dirty="0">
              <a:latin typeface="Arial"/>
              <a:cs typeface="Arial"/>
            </a:endParaRPr>
          </a:p>
        </p:txBody>
      </p:sp>
    </p:spTree>
    <p:extLst>
      <p:ext uri="{BB962C8B-B14F-4D97-AF65-F5344CB8AC3E}">
        <p14:creationId xmlns:p14="http://schemas.microsoft.com/office/powerpoint/2010/main" val="16365488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Nearest</a:t>
            </a:r>
            <a:r>
              <a:rPr lang="en-US" dirty="0"/>
              <a:t>-Neighbor </a:t>
            </a:r>
            <a:r>
              <a:rPr lang="en-US" dirty="0" smtClean="0"/>
              <a:t>Method </a:t>
            </a:r>
            <a:r>
              <a:rPr lang="en-US" dirty="0"/>
              <a:t>for </a:t>
            </a:r>
            <a:r>
              <a:rPr lang="en-US" dirty="0" smtClean="0"/>
              <a:t>Supervised Learning</a:t>
            </a: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31</a:t>
            </a:fld>
            <a:endParaRPr lang="en-US"/>
          </a:p>
        </p:txBody>
      </p:sp>
      <p:sp>
        <p:nvSpPr>
          <p:cNvPr id="8" name="Rectangle 7"/>
          <p:cNvSpPr/>
          <p:nvPr/>
        </p:nvSpPr>
        <p:spPr>
          <a:xfrm>
            <a:off x="4114800" y="2980255"/>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114800" y="3365489"/>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114803" y="3767661"/>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114803" y="4169828"/>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114803" y="4580463"/>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114803" y="4965697"/>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114806" y="5367869"/>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114806" y="5770036"/>
            <a:ext cx="795867" cy="402167"/>
          </a:xfrm>
          <a:prstGeom prst="rect">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371600" y="4370911"/>
            <a:ext cx="795867" cy="402167"/>
          </a:xfrm>
          <a:prstGeom prst="rect">
            <a:avLst/>
          </a:prstGeom>
          <a:solidFill>
            <a:schemeClr val="accent4">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184401" y="2292067"/>
            <a:ext cx="4555067" cy="553998"/>
          </a:xfrm>
          <a:prstGeom prst="rect">
            <a:avLst/>
          </a:prstGeom>
          <a:noFill/>
        </p:spPr>
        <p:txBody>
          <a:bodyPr wrap="square" rtlCol="0">
            <a:spAutoFit/>
          </a:bodyPr>
          <a:lstStyle/>
          <a:p>
            <a:pPr algn="ctr"/>
            <a:r>
              <a:rPr lang="en-US" sz="3000" dirty="0" smtClean="0">
                <a:latin typeface="Arial"/>
                <a:cs typeface="Arial"/>
              </a:rPr>
              <a:t>Training Data</a:t>
            </a:r>
            <a:endParaRPr lang="en-US" sz="3000" dirty="0">
              <a:latin typeface="Arial"/>
              <a:cs typeface="Arial"/>
            </a:endParaRPr>
          </a:p>
        </p:txBody>
      </p:sp>
      <p:sp>
        <p:nvSpPr>
          <p:cNvPr id="18" name="TextBox 17"/>
          <p:cNvSpPr txBox="1"/>
          <p:nvPr/>
        </p:nvSpPr>
        <p:spPr>
          <a:xfrm>
            <a:off x="-237062" y="3646892"/>
            <a:ext cx="4013200" cy="553998"/>
          </a:xfrm>
          <a:prstGeom prst="rect">
            <a:avLst/>
          </a:prstGeom>
          <a:noFill/>
        </p:spPr>
        <p:txBody>
          <a:bodyPr wrap="square" rtlCol="0">
            <a:spAutoFit/>
          </a:bodyPr>
          <a:lstStyle/>
          <a:p>
            <a:pPr algn="ctr"/>
            <a:r>
              <a:rPr lang="en-US" sz="3000" i="1" dirty="0" smtClean="0">
                <a:latin typeface="Arial"/>
                <a:cs typeface="Arial"/>
              </a:rPr>
              <a:t>j</a:t>
            </a:r>
            <a:endParaRPr lang="en-US" sz="3000" i="1" dirty="0">
              <a:latin typeface="Arial"/>
              <a:cs typeface="Arial"/>
            </a:endParaRPr>
          </a:p>
        </p:txBody>
      </p:sp>
      <p:cxnSp>
        <p:nvCxnSpPr>
          <p:cNvPr id="19" name="Straight Arrow Connector 18"/>
          <p:cNvCxnSpPr/>
          <p:nvPr/>
        </p:nvCxnSpPr>
        <p:spPr>
          <a:xfrm>
            <a:off x="2167467" y="4555062"/>
            <a:ext cx="1947333"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400800" y="4370914"/>
            <a:ext cx="795867" cy="402167"/>
          </a:xfrm>
          <a:prstGeom prst="rect">
            <a:avLst/>
          </a:prstGeom>
          <a:solidFill>
            <a:schemeClr val="accent5">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910669" y="3336030"/>
            <a:ext cx="4013200" cy="1015663"/>
          </a:xfrm>
          <a:prstGeom prst="rect">
            <a:avLst/>
          </a:prstGeom>
          <a:noFill/>
        </p:spPr>
        <p:txBody>
          <a:bodyPr wrap="square" rtlCol="0">
            <a:spAutoFit/>
          </a:bodyPr>
          <a:lstStyle/>
          <a:p>
            <a:pPr algn="ctr"/>
            <a:r>
              <a:rPr lang="en-US" sz="3000" dirty="0" smtClean="0">
                <a:latin typeface="Arial"/>
                <a:cs typeface="Arial"/>
              </a:rPr>
              <a:t>Output Register </a:t>
            </a:r>
          </a:p>
          <a:p>
            <a:pPr algn="ctr"/>
            <a:r>
              <a:rPr lang="en-US" sz="3000" dirty="0" smtClean="0">
                <a:latin typeface="Arial"/>
                <a:cs typeface="Arial"/>
              </a:rPr>
              <a:t>(</a:t>
            </a:r>
            <a:r>
              <a:rPr lang="en-US" sz="3000" i="1" dirty="0" smtClean="0">
                <a:latin typeface="Arial"/>
                <a:cs typeface="Arial"/>
              </a:rPr>
              <a:t>m</a:t>
            </a:r>
            <a:r>
              <a:rPr lang="en-US" sz="3000" dirty="0" smtClean="0">
                <a:latin typeface="Arial"/>
                <a:cs typeface="Arial"/>
              </a:rPr>
              <a:t> </a:t>
            </a:r>
            <a:r>
              <a:rPr lang="en-US" sz="3000" dirty="0" err="1">
                <a:latin typeface="Arial"/>
                <a:cs typeface="Arial"/>
              </a:rPr>
              <a:t>q</a:t>
            </a:r>
            <a:r>
              <a:rPr lang="en-US" sz="3000" dirty="0" err="1" smtClean="0">
                <a:latin typeface="Arial"/>
                <a:cs typeface="Arial"/>
              </a:rPr>
              <a:t>ubits</a:t>
            </a:r>
            <a:r>
              <a:rPr lang="en-US" sz="3000" dirty="0" smtClean="0">
                <a:latin typeface="Arial"/>
                <a:cs typeface="Arial"/>
              </a:rPr>
              <a:t>)</a:t>
            </a:r>
            <a:endParaRPr lang="en-US" sz="3000" dirty="0">
              <a:latin typeface="Arial"/>
              <a:cs typeface="Arial"/>
            </a:endParaRPr>
          </a:p>
        </p:txBody>
      </p:sp>
      <p:cxnSp>
        <p:nvCxnSpPr>
          <p:cNvPr id="24" name="Straight Arrow Connector 23"/>
          <p:cNvCxnSpPr/>
          <p:nvPr/>
        </p:nvCxnSpPr>
        <p:spPr>
          <a:xfrm>
            <a:off x="4910667" y="4555062"/>
            <a:ext cx="1490133"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76742" y="5298274"/>
            <a:ext cx="4555066" cy="1246495"/>
          </a:xfrm>
          <a:prstGeom prst="rect">
            <a:avLst/>
          </a:prstGeom>
          <a:noFill/>
        </p:spPr>
        <p:txBody>
          <a:bodyPr wrap="square" rtlCol="0">
            <a:spAutoFit/>
          </a:bodyPr>
          <a:lstStyle/>
          <a:p>
            <a:r>
              <a:rPr lang="en-US" sz="2500" dirty="0" err="1">
                <a:latin typeface="Arial"/>
                <a:cs typeface="Arial"/>
              </a:rPr>
              <a:t>a</a:t>
            </a:r>
            <a:r>
              <a:rPr lang="en-US" sz="2500" dirty="0" err="1" smtClean="0">
                <a:latin typeface="Arial"/>
                <a:cs typeface="Arial"/>
              </a:rPr>
              <a:t>rg</a:t>
            </a:r>
            <a:r>
              <a:rPr lang="en-US" sz="2500" dirty="0" smtClean="0">
                <a:latin typeface="Arial"/>
                <a:cs typeface="Arial"/>
              </a:rPr>
              <a:t> min </a:t>
            </a:r>
            <a:r>
              <a:rPr lang="en-US" sz="2500" dirty="0" err="1" smtClean="0">
                <a:latin typeface="Arial"/>
                <a:cs typeface="Arial"/>
              </a:rPr>
              <a:t>dist</a:t>
            </a:r>
            <a:r>
              <a:rPr lang="en-US" sz="2500" dirty="0" smtClean="0">
                <a:latin typeface="Arial"/>
                <a:cs typeface="Arial"/>
              </a:rPr>
              <a:t>(</a:t>
            </a:r>
            <a:r>
              <a:rPr lang="en-US" sz="2500" dirty="0" err="1" smtClean="0">
                <a:latin typeface="Arial"/>
                <a:cs typeface="Arial"/>
              </a:rPr>
              <a:t>z,D</a:t>
            </a:r>
            <a:r>
              <a:rPr lang="en-US" sz="2500" baseline="-25000" dirty="0" err="1" smtClean="0">
                <a:latin typeface="Arial"/>
                <a:cs typeface="Arial"/>
              </a:rPr>
              <a:t>j</a:t>
            </a:r>
            <a:r>
              <a:rPr lang="en-US" sz="2500" dirty="0" smtClean="0">
                <a:latin typeface="Arial"/>
                <a:cs typeface="Arial"/>
              </a:rPr>
              <a:t>)</a:t>
            </a:r>
          </a:p>
          <a:p>
            <a:r>
              <a:rPr lang="en-US" sz="2500" dirty="0" smtClean="0">
                <a:latin typeface="Arial"/>
                <a:cs typeface="Arial"/>
              </a:rPr>
              <a:t>   j</a:t>
            </a:r>
          </a:p>
          <a:p>
            <a:endParaRPr lang="en-US" sz="2500" dirty="0">
              <a:latin typeface="Arial"/>
              <a:cs typeface="Arial"/>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1467993684"/>
              </p:ext>
            </p:extLst>
          </p:nvPr>
        </p:nvGraphicFramePr>
        <p:xfrm>
          <a:off x="7092950" y="5305425"/>
          <a:ext cx="1008063" cy="522288"/>
        </p:xfrm>
        <a:graphic>
          <a:graphicData uri="http://schemas.openxmlformats.org/presentationml/2006/ole">
            <mc:AlternateContent xmlns:mc="http://schemas.openxmlformats.org/markup-compatibility/2006">
              <mc:Choice xmlns:v="urn:schemas-microsoft-com:vml" Requires="v">
                <p:oleObj spid="_x0000_s9275" name="Equation" r:id="rId3" imgW="393700" imgH="203200" progId="Equation.3">
                  <p:embed/>
                </p:oleObj>
              </mc:Choice>
              <mc:Fallback>
                <p:oleObj name="Equation" r:id="rId3" imgW="393700" imgH="203200" progId="Equation.3">
                  <p:embed/>
                  <p:pic>
                    <p:nvPicPr>
                      <p:cNvPr id="0" name=""/>
                      <p:cNvPicPr/>
                      <p:nvPr/>
                    </p:nvPicPr>
                    <p:blipFill>
                      <a:blip r:embed="rId4"/>
                      <a:stretch>
                        <a:fillRect/>
                      </a:stretch>
                    </p:blipFill>
                    <p:spPr>
                      <a:xfrm>
                        <a:off x="7092950" y="5305425"/>
                        <a:ext cx="1008063" cy="522288"/>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851248300"/>
              </p:ext>
            </p:extLst>
          </p:nvPr>
        </p:nvGraphicFramePr>
        <p:xfrm>
          <a:off x="6878637" y="5732468"/>
          <a:ext cx="1300162" cy="684213"/>
        </p:xfrm>
        <a:graphic>
          <a:graphicData uri="http://schemas.openxmlformats.org/presentationml/2006/ole">
            <mc:AlternateContent xmlns:mc="http://schemas.openxmlformats.org/markup-compatibility/2006">
              <mc:Choice xmlns:v="urn:schemas-microsoft-com:vml" Requires="v">
                <p:oleObj spid="_x0000_s9276" name="Equation" r:id="rId5" imgW="508000" imgH="266700" progId="Equation.3">
                  <p:embed/>
                </p:oleObj>
              </mc:Choice>
              <mc:Fallback>
                <p:oleObj name="Equation" r:id="rId5" imgW="508000" imgH="266700" progId="Equation.3">
                  <p:embed/>
                  <p:pic>
                    <p:nvPicPr>
                      <p:cNvPr id="0" name=""/>
                      <p:cNvPicPr/>
                      <p:nvPr/>
                    </p:nvPicPr>
                    <p:blipFill>
                      <a:blip r:embed="rId6"/>
                      <a:stretch>
                        <a:fillRect/>
                      </a:stretch>
                    </p:blipFill>
                    <p:spPr>
                      <a:xfrm>
                        <a:off x="6878637" y="5732468"/>
                        <a:ext cx="1300162" cy="684213"/>
                      </a:xfrm>
                      <a:prstGeom prst="rect">
                        <a:avLst/>
                      </a:prstGeom>
                    </p:spPr>
                  </p:pic>
                </p:oleObj>
              </mc:Fallback>
            </mc:AlternateContent>
          </a:graphicData>
        </a:graphic>
      </p:graphicFrame>
      <p:sp>
        <p:nvSpPr>
          <p:cNvPr id="5" name="TextBox 4"/>
          <p:cNvSpPr txBox="1"/>
          <p:nvPr/>
        </p:nvSpPr>
        <p:spPr>
          <a:xfrm>
            <a:off x="5486400" y="5367869"/>
            <a:ext cx="1262034" cy="461665"/>
          </a:xfrm>
          <a:prstGeom prst="rect">
            <a:avLst/>
          </a:prstGeom>
          <a:noFill/>
        </p:spPr>
        <p:txBody>
          <a:bodyPr wrap="none" rtlCol="0">
            <a:spAutoFit/>
          </a:bodyPr>
          <a:lstStyle/>
          <a:p>
            <a:r>
              <a:rPr lang="en-US" sz="2400" dirty="0" smtClean="0">
                <a:latin typeface="Arial"/>
                <a:cs typeface="Arial"/>
              </a:rPr>
              <a:t>Classic:</a:t>
            </a:r>
            <a:endParaRPr lang="en-US" sz="2400" dirty="0">
              <a:latin typeface="Arial"/>
              <a:cs typeface="Arial"/>
            </a:endParaRPr>
          </a:p>
        </p:txBody>
      </p:sp>
      <p:sp>
        <p:nvSpPr>
          <p:cNvPr id="25" name="TextBox 24"/>
          <p:cNvSpPr txBox="1"/>
          <p:nvPr/>
        </p:nvSpPr>
        <p:spPr>
          <a:xfrm>
            <a:off x="5401733" y="5893902"/>
            <a:ext cx="1536148" cy="461665"/>
          </a:xfrm>
          <a:prstGeom prst="rect">
            <a:avLst/>
          </a:prstGeom>
          <a:noFill/>
        </p:spPr>
        <p:txBody>
          <a:bodyPr wrap="none" rtlCol="0">
            <a:spAutoFit/>
          </a:bodyPr>
          <a:lstStyle/>
          <a:p>
            <a:r>
              <a:rPr lang="en-US" sz="2400" dirty="0" smtClean="0">
                <a:latin typeface="Arial"/>
                <a:cs typeface="Arial"/>
              </a:rPr>
              <a:t>Quantum:</a:t>
            </a:r>
            <a:endParaRPr lang="en-US" sz="2400" dirty="0">
              <a:latin typeface="Arial"/>
              <a:cs typeface="Arial"/>
            </a:endParaRPr>
          </a:p>
        </p:txBody>
      </p:sp>
      <p:sp>
        <p:nvSpPr>
          <p:cNvPr id="6" name="TextBox 5"/>
          <p:cNvSpPr txBox="1"/>
          <p:nvPr/>
        </p:nvSpPr>
        <p:spPr>
          <a:xfrm>
            <a:off x="220134" y="6298150"/>
            <a:ext cx="8890000" cy="800219"/>
          </a:xfrm>
          <a:prstGeom prst="rect">
            <a:avLst/>
          </a:prstGeom>
          <a:noFill/>
        </p:spPr>
        <p:txBody>
          <a:bodyPr wrap="square" rtlCol="0">
            <a:spAutoFit/>
          </a:bodyPr>
          <a:lstStyle/>
          <a:p>
            <a:r>
              <a:rPr lang="en-US" sz="1400" dirty="0" err="1">
                <a:latin typeface="Arial"/>
                <a:cs typeface="Arial"/>
              </a:rPr>
              <a:t>Wiebe</a:t>
            </a:r>
            <a:r>
              <a:rPr lang="en-US" sz="1400" dirty="0">
                <a:latin typeface="Arial"/>
                <a:cs typeface="Arial"/>
              </a:rPr>
              <a:t>, Nathan, </a:t>
            </a:r>
            <a:r>
              <a:rPr lang="en-US" sz="1400" dirty="0" err="1">
                <a:latin typeface="Arial"/>
                <a:cs typeface="Arial"/>
              </a:rPr>
              <a:t>Ashish</a:t>
            </a:r>
            <a:r>
              <a:rPr lang="en-US" sz="1400" dirty="0">
                <a:latin typeface="Arial"/>
                <a:cs typeface="Arial"/>
              </a:rPr>
              <a:t> </a:t>
            </a:r>
            <a:r>
              <a:rPr lang="en-US" sz="1400" dirty="0" err="1">
                <a:latin typeface="Arial"/>
                <a:cs typeface="Arial"/>
              </a:rPr>
              <a:t>Kapoor</a:t>
            </a:r>
            <a:r>
              <a:rPr lang="en-US" sz="1400" dirty="0">
                <a:latin typeface="Arial"/>
                <a:cs typeface="Arial"/>
              </a:rPr>
              <a:t>, and </a:t>
            </a:r>
            <a:r>
              <a:rPr lang="en-US" sz="1400" dirty="0" err="1">
                <a:latin typeface="Arial"/>
                <a:cs typeface="Arial"/>
              </a:rPr>
              <a:t>Krysta</a:t>
            </a:r>
            <a:r>
              <a:rPr lang="en-US" sz="1400" dirty="0">
                <a:latin typeface="Arial"/>
                <a:cs typeface="Arial"/>
              </a:rPr>
              <a:t> </a:t>
            </a:r>
            <a:r>
              <a:rPr lang="en-US" sz="1400" dirty="0" err="1">
                <a:latin typeface="Arial"/>
                <a:cs typeface="Arial"/>
              </a:rPr>
              <a:t>Svore</a:t>
            </a:r>
            <a:r>
              <a:rPr lang="en-US" sz="1400" dirty="0">
                <a:latin typeface="Arial"/>
                <a:cs typeface="Arial"/>
              </a:rPr>
              <a:t>. "Quantum algorithms for nearest-neighbor methods for supervised and unsupervised learning." </a:t>
            </a:r>
            <a:r>
              <a:rPr lang="en-US" sz="1400" i="1" dirty="0" err="1">
                <a:latin typeface="Arial"/>
                <a:cs typeface="Arial"/>
              </a:rPr>
              <a:t>arXiv</a:t>
            </a:r>
            <a:r>
              <a:rPr lang="en-US" sz="1400" i="1" dirty="0">
                <a:latin typeface="Arial"/>
                <a:cs typeface="Arial"/>
              </a:rPr>
              <a:t> preprint arXiv:1401.2142</a:t>
            </a:r>
            <a:r>
              <a:rPr lang="en-US" sz="1400" dirty="0">
                <a:latin typeface="Arial"/>
                <a:cs typeface="Arial"/>
              </a:rPr>
              <a:t> (2014).</a:t>
            </a:r>
          </a:p>
          <a:p>
            <a:endParaRPr lang="en-US" dirty="0"/>
          </a:p>
        </p:txBody>
      </p:sp>
    </p:spTree>
    <p:extLst>
      <p:ext uri="{BB962C8B-B14F-4D97-AF65-F5344CB8AC3E}">
        <p14:creationId xmlns:p14="http://schemas.microsoft.com/office/powerpoint/2010/main" val="183990921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32</a:t>
            </a:fld>
            <a:endParaRPr lang="en-US"/>
          </a:p>
        </p:txBody>
      </p:sp>
      <p:pic>
        <p:nvPicPr>
          <p:cNvPr id="6" name="Picture 5" descr="Screen Shot 2018-04-07 at 2.28.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1333"/>
            <a:ext cx="9144000" cy="3096535"/>
          </a:xfrm>
          <a:prstGeom prst="rect">
            <a:avLst/>
          </a:prstGeom>
        </p:spPr>
      </p:pic>
      <p:sp>
        <p:nvSpPr>
          <p:cNvPr id="7" name="Rectangle 6"/>
          <p:cNvSpPr/>
          <p:nvPr/>
        </p:nvSpPr>
        <p:spPr>
          <a:xfrm>
            <a:off x="457200" y="5296007"/>
            <a:ext cx="8229600" cy="369332"/>
          </a:xfrm>
          <a:prstGeom prst="rect">
            <a:avLst/>
          </a:prstGeom>
        </p:spPr>
        <p:txBody>
          <a:bodyPr wrap="square">
            <a:spAutoFit/>
          </a:bodyPr>
          <a:lstStyle/>
          <a:p>
            <a:r>
              <a:rPr lang="en-US" dirty="0">
                <a:latin typeface="Arial"/>
                <a:cs typeface="Arial"/>
              </a:rPr>
              <a:t>The Characteristics of the Main Approaches to Quantum Machine </a:t>
            </a:r>
            <a:r>
              <a:rPr lang="en-US" dirty="0" smtClean="0">
                <a:latin typeface="Arial"/>
                <a:cs typeface="Arial"/>
              </a:rPr>
              <a:t>Learning</a:t>
            </a:r>
            <a:endParaRPr lang="en-US" dirty="0">
              <a:latin typeface="Arial"/>
              <a:cs typeface="Arial"/>
            </a:endParaRPr>
          </a:p>
        </p:txBody>
      </p:sp>
      <p:sp>
        <p:nvSpPr>
          <p:cNvPr id="8" name="Rectangle 7"/>
          <p:cNvSpPr/>
          <p:nvPr/>
        </p:nvSpPr>
        <p:spPr>
          <a:xfrm>
            <a:off x="135464" y="6150880"/>
            <a:ext cx="8297333" cy="646331"/>
          </a:xfrm>
          <a:prstGeom prst="rect">
            <a:avLst/>
          </a:prstGeom>
        </p:spPr>
        <p:txBody>
          <a:bodyPr wrap="square">
            <a:spAutoFit/>
          </a:bodyPr>
          <a:lstStyle/>
          <a:p>
            <a:r>
              <a:rPr lang="en-US" dirty="0" smtClean="0">
                <a:latin typeface="Arial"/>
                <a:cs typeface="Arial"/>
              </a:rPr>
              <a:t>Table is from: </a:t>
            </a:r>
            <a:r>
              <a:rPr lang="en-US" i="1" dirty="0" smtClean="0">
                <a:latin typeface="Arial"/>
                <a:cs typeface="Arial"/>
              </a:rPr>
              <a:t>Quantum </a:t>
            </a:r>
            <a:r>
              <a:rPr lang="en-US" i="1" dirty="0">
                <a:latin typeface="Arial"/>
                <a:cs typeface="Arial"/>
              </a:rPr>
              <a:t>Machine Learning : What Quantum Computing Means to Data Mining</a:t>
            </a:r>
            <a:r>
              <a:rPr lang="en-US" dirty="0">
                <a:latin typeface="Arial"/>
                <a:cs typeface="Arial"/>
              </a:rPr>
              <a:t>, Wittek, </a:t>
            </a:r>
            <a:r>
              <a:rPr lang="en-US" dirty="0" smtClean="0">
                <a:latin typeface="Arial"/>
                <a:cs typeface="Arial"/>
              </a:rPr>
              <a:t>Peter, Elsevier </a:t>
            </a:r>
            <a:r>
              <a:rPr lang="en-US" dirty="0">
                <a:latin typeface="Arial"/>
                <a:cs typeface="Arial"/>
              </a:rPr>
              <a:t>Science &amp; Technology, 2014. </a:t>
            </a:r>
          </a:p>
        </p:txBody>
      </p:sp>
    </p:spTree>
    <p:extLst>
      <p:ext uri="{BB962C8B-B14F-4D97-AF65-F5344CB8AC3E}">
        <p14:creationId xmlns:p14="http://schemas.microsoft.com/office/powerpoint/2010/main" val="312034529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(Unsupervised) </a:t>
            </a:r>
            <a:r>
              <a:rPr lang="en-US" dirty="0"/>
              <a:t>Machine </a:t>
            </a:r>
            <a:r>
              <a:rPr lang="en-US" dirty="0" smtClean="0"/>
              <a:t>Learning</a:t>
            </a:r>
            <a:br>
              <a:rPr lang="en-US" dirty="0" smtClean="0"/>
            </a:br>
            <a:r>
              <a:rPr lang="en-US" sz="2500" dirty="0" smtClean="0"/>
              <a:t>Model-Based Learning</a:t>
            </a:r>
            <a:endParaRPr lang="en-US" sz="2500"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33</a:t>
            </a:fld>
            <a:endParaRPr lang="en-US"/>
          </a:p>
        </p:txBody>
      </p:sp>
      <p:pic>
        <p:nvPicPr>
          <p:cNvPr id="10" name="Picture 9"/>
          <p:cNvPicPr>
            <a:picLocks noChangeAspect="1"/>
          </p:cNvPicPr>
          <p:nvPr/>
        </p:nvPicPr>
        <p:blipFill>
          <a:blip r:embed="rId3"/>
          <a:stretch>
            <a:fillRect/>
          </a:stretch>
        </p:blipFill>
        <p:spPr>
          <a:xfrm>
            <a:off x="0" y="2129352"/>
            <a:ext cx="5825067" cy="2596191"/>
          </a:xfrm>
          <a:prstGeom prst="rect">
            <a:avLst/>
          </a:prstGeom>
        </p:spPr>
      </p:pic>
      <p:sp>
        <p:nvSpPr>
          <p:cNvPr id="3" name="Rectangle 2"/>
          <p:cNvSpPr/>
          <p:nvPr/>
        </p:nvSpPr>
        <p:spPr>
          <a:xfrm>
            <a:off x="186266" y="5934670"/>
            <a:ext cx="8957734" cy="646331"/>
          </a:xfrm>
          <a:prstGeom prst="rect">
            <a:avLst/>
          </a:prstGeom>
        </p:spPr>
        <p:txBody>
          <a:bodyPr wrap="square">
            <a:spAutoFit/>
          </a:bodyPr>
          <a:lstStyle/>
          <a:p>
            <a:r>
              <a:rPr lang="en-US" dirty="0"/>
              <a:t> </a:t>
            </a:r>
            <a:r>
              <a:rPr lang="en-US" dirty="0" smtClean="0"/>
              <a:t>Picture from</a:t>
            </a:r>
            <a:r>
              <a:rPr lang="en-US" dirty="0"/>
              <a:t>: </a:t>
            </a:r>
            <a:r>
              <a:rPr lang="en-US" dirty="0" err="1"/>
              <a:t>Tibshirani</a:t>
            </a:r>
            <a:r>
              <a:rPr lang="en-US" dirty="0"/>
              <a:t>, Robert, et al. "An introduction to statistical learning-with applications in R." (2013).</a:t>
            </a:r>
          </a:p>
        </p:txBody>
      </p:sp>
      <p:sp>
        <p:nvSpPr>
          <p:cNvPr id="5" name="TextBox 4"/>
          <p:cNvSpPr txBox="1"/>
          <p:nvPr/>
        </p:nvSpPr>
        <p:spPr>
          <a:xfrm>
            <a:off x="2218267" y="4978400"/>
            <a:ext cx="4268379" cy="553998"/>
          </a:xfrm>
          <a:prstGeom prst="rect">
            <a:avLst/>
          </a:prstGeom>
          <a:noFill/>
        </p:spPr>
        <p:txBody>
          <a:bodyPr wrap="none" rtlCol="0">
            <a:spAutoFit/>
          </a:bodyPr>
          <a:lstStyle/>
          <a:p>
            <a:r>
              <a:rPr lang="en-US" sz="3000" dirty="0" smtClean="0">
                <a:latin typeface="Arial"/>
                <a:cs typeface="Arial"/>
              </a:rPr>
              <a:t>K-means, K-medians,</a:t>
            </a:r>
            <a:r>
              <a:rPr lang="mr-IN" sz="3000" dirty="0" smtClean="0">
                <a:latin typeface="Arial"/>
                <a:cs typeface="Arial"/>
              </a:rPr>
              <a:t>…</a:t>
            </a:r>
            <a:r>
              <a:rPr lang="en-US" sz="3000" dirty="0" smtClean="0">
                <a:latin typeface="Arial"/>
                <a:cs typeface="Arial"/>
              </a:rPr>
              <a:t> </a:t>
            </a:r>
            <a:endParaRPr lang="en-US" sz="3000" dirty="0">
              <a:latin typeface="Arial"/>
              <a:cs typeface="Arial"/>
            </a:endParaRPr>
          </a:p>
        </p:txBody>
      </p:sp>
    </p:spTree>
    <p:extLst>
      <p:ext uri="{BB962C8B-B14F-4D97-AF65-F5344CB8AC3E}">
        <p14:creationId xmlns:p14="http://schemas.microsoft.com/office/powerpoint/2010/main" val="395179180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Basic Linear Algebra Subroutines (</a:t>
            </a:r>
            <a:r>
              <a:rPr lang="en-US" dirty="0" err="1" smtClean="0"/>
              <a:t>qBLAS</a:t>
            </a:r>
            <a:r>
              <a:rPr lang="en-US" dirty="0" smtClean="0"/>
              <a:t>) AKA HHL</a:t>
            </a:r>
            <a:endParaRPr lang="en-US" dirty="0"/>
          </a:p>
        </p:txBody>
      </p:sp>
      <p:sp>
        <p:nvSpPr>
          <p:cNvPr id="3" name="Content Placeholder 2"/>
          <p:cNvSpPr>
            <a:spLocks noGrp="1"/>
          </p:cNvSpPr>
          <p:nvPr>
            <p:ph idx="1"/>
          </p:nvPr>
        </p:nvSpPr>
        <p:spPr>
          <a:xfrm>
            <a:off x="457200" y="2167467"/>
            <a:ext cx="8686801" cy="3467630"/>
          </a:xfrm>
        </p:spPr>
        <p:txBody>
          <a:bodyPr/>
          <a:lstStyle/>
          <a:p>
            <a:r>
              <a:rPr lang="en-US" sz="2600" dirty="0" smtClean="0"/>
              <a:t>Exponential speed up in Fourier transforms</a:t>
            </a:r>
            <a:r>
              <a:rPr lang="en-US" sz="2600" dirty="0"/>
              <a:t>, </a:t>
            </a:r>
            <a:r>
              <a:rPr lang="en-US" sz="2600" dirty="0" smtClean="0"/>
              <a:t>finding </a:t>
            </a:r>
            <a:r>
              <a:rPr lang="en-US" sz="2600" dirty="0"/>
              <a:t>eigenvectors and eigenvalues, solving linear </a:t>
            </a:r>
            <a:r>
              <a:rPr lang="en-US" sz="2600" dirty="0" smtClean="0"/>
              <a:t>equations,</a:t>
            </a:r>
            <a:r>
              <a:rPr lang="mr-IN" sz="2600" dirty="0" smtClean="0"/>
              <a:t>…</a:t>
            </a:r>
            <a:endParaRPr lang="en-US" sz="2600" dirty="0"/>
          </a:p>
          <a:p>
            <a:r>
              <a:rPr lang="en-US" sz="2600" dirty="0" smtClean="0"/>
              <a:t>Useful in machine learning algorithms such as:</a:t>
            </a:r>
          </a:p>
          <a:p>
            <a:pPr lvl="1"/>
            <a:r>
              <a:rPr lang="en-US" sz="2600" dirty="0" smtClean="0"/>
              <a:t>Least-square fitting</a:t>
            </a:r>
          </a:p>
          <a:p>
            <a:pPr lvl="1"/>
            <a:r>
              <a:rPr lang="en-US" sz="2600" dirty="0" smtClean="0"/>
              <a:t>Gradient dissent</a:t>
            </a:r>
          </a:p>
          <a:p>
            <a:pPr lvl="1"/>
            <a:r>
              <a:rPr lang="en-US" sz="2600" dirty="0" smtClean="0"/>
              <a:t>Principal Component Analysis, Single Value Decomposition</a:t>
            </a:r>
          </a:p>
          <a:p>
            <a:pPr lvl="1"/>
            <a:r>
              <a:rPr lang="en-US" sz="2600" dirty="0" smtClean="0"/>
              <a:t>Support vector machines</a:t>
            </a:r>
          </a:p>
          <a:p>
            <a:endParaRPr lang="en-US" sz="2600" dirty="0" smtClean="0"/>
          </a:p>
          <a:p>
            <a:endParaRPr lang="en-US" dirty="0" smtClean="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34</a:t>
            </a:fld>
            <a:endParaRPr lang="en-US"/>
          </a:p>
        </p:txBody>
      </p:sp>
    </p:spTree>
    <p:extLst>
      <p:ext uri="{BB962C8B-B14F-4D97-AF65-F5344CB8AC3E}">
        <p14:creationId xmlns:p14="http://schemas.microsoft.com/office/powerpoint/2010/main" val="339273682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Basic Linear Algebra Subroutines (</a:t>
            </a:r>
            <a:r>
              <a:rPr lang="en-US" dirty="0" err="1" smtClean="0"/>
              <a:t>qBLAS</a:t>
            </a:r>
            <a:r>
              <a:rPr lang="en-US" dirty="0" smtClean="0"/>
              <a:t>) AKA HHL</a:t>
            </a:r>
            <a:endParaRPr lang="en-US" dirty="0"/>
          </a:p>
        </p:txBody>
      </p:sp>
      <p:sp>
        <p:nvSpPr>
          <p:cNvPr id="3" name="Content Placeholder 2"/>
          <p:cNvSpPr>
            <a:spLocks noGrp="1"/>
          </p:cNvSpPr>
          <p:nvPr>
            <p:ph idx="1"/>
          </p:nvPr>
        </p:nvSpPr>
        <p:spPr>
          <a:xfrm>
            <a:off x="457200" y="2167467"/>
            <a:ext cx="8686801" cy="3467630"/>
          </a:xfrm>
        </p:spPr>
        <p:txBody>
          <a:bodyPr/>
          <a:lstStyle/>
          <a:p>
            <a:r>
              <a:rPr lang="en-US" sz="2500" dirty="0" smtClean="0"/>
              <a:t>“Quantum state of </a:t>
            </a:r>
            <a:r>
              <a:rPr lang="en-US" sz="2500" i="1" dirty="0" smtClean="0"/>
              <a:t>n</a:t>
            </a:r>
            <a:r>
              <a:rPr lang="en-US" sz="2500" dirty="0" smtClean="0"/>
              <a:t> </a:t>
            </a:r>
            <a:r>
              <a:rPr lang="en-US" sz="2500" dirty="0" err="1" smtClean="0"/>
              <a:t>qubits</a:t>
            </a:r>
            <a:r>
              <a:rPr lang="en-US" sz="2500" dirty="0" smtClean="0"/>
              <a:t> is a vector in a </a:t>
            </a:r>
            <a:r>
              <a:rPr lang="en-US" sz="2500" i="1" dirty="0" smtClean="0"/>
              <a:t>2</a:t>
            </a:r>
            <a:r>
              <a:rPr lang="en-US" sz="2500" i="1" baseline="30000" dirty="0" smtClean="0"/>
              <a:t>n</a:t>
            </a:r>
            <a:r>
              <a:rPr lang="en-US" sz="2500" dirty="0" smtClean="0"/>
              <a:t> dimensional complex vector </a:t>
            </a:r>
            <a:r>
              <a:rPr lang="en-US" sz="2500" dirty="0"/>
              <a:t>space; performing a quantum logic </a:t>
            </a:r>
            <a:r>
              <a:rPr lang="en-US" sz="2500" dirty="0" smtClean="0"/>
              <a:t>operation </a:t>
            </a:r>
            <a:r>
              <a:rPr lang="en-US" sz="2500" dirty="0"/>
              <a:t>or a </a:t>
            </a:r>
            <a:r>
              <a:rPr lang="en-US" sz="2500" dirty="0" smtClean="0"/>
              <a:t>measurement </a:t>
            </a:r>
            <a:r>
              <a:rPr lang="en-US" sz="2500" dirty="0"/>
              <a:t>on </a:t>
            </a:r>
            <a:r>
              <a:rPr lang="en-US" sz="2500" dirty="0" err="1"/>
              <a:t>qubits</a:t>
            </a:r>
            <a:r>
              <a:rPr lang="en-US" sz="2500" dirty="0"/>
              <a:t> multiplies the corresponding state vector by </a:t>
            </a:r>
            <a:r>
              <a:rPr lang="en-US" sz="2500" dirty="0" smtClean="0"/>
              <a:t>2</a:t>
            </a:r>
            <a:r>
              <a:rPr lang="en-US" sz="2500" baseline="30000" dirty="0" smtClean="0"/>
              <a:t>n</a:t>
            </a:r>
            <a:r>
              <a:rPr lang="en-US" sz="2500" dirty="0" smtClean="0"/>
              <a:t>×2</a:t>
            </a:r>
            <a:r>
              <a:rPr lang="en-US" sz="2500" baseline="30000" dirty="0" smtClean="0"/>
              <a:t>n</a:t>
            </a:r>
            <a:r>
              <a:rPr lang="en-US" sz="2500" baseline="30000" dirty="0"/>
              <a:t> </a:t>
            </a:r>
            <a:r>
              <a:rPr lang="en-US" sz="2500" dirty="0" smtClean="0"/>
              <a:t>matrices.” </a:t>
            </a:r>
          </a:p>
          <a:p>
            <a:r>
              <a:rPr lang="en-US" sz="2500" dirty="0" smtClean="0"/>
              <a:t>“This performs </a:t>
            </a:r>
            <a:r>
              <a:rPr lang="en-US" sz="2500" dirty="0"/>
              <a:t>common linear algebraic operations </a:t>
            </a:r>
            <a:r>
              <a:rPr lang="en-US" sz="2500" dirty="0" smtClean="0"/>
              <a:t>such </a:t>
            </a:r>
            <a:r>
              <a:rPr lang="en-US" sz="2500" dirty="0"/>
              <a:t>as Fourier </a:t>
            </a:r>
            <a:r>
              <a:rPr lang="en-US" sz="2500" dirty="0" smtClean="0"/>
              <a:t>transforms, </a:t>
            </a:r>
            <a:r>
              <a:rPr lang="en-US" sz="2500" dirty="0"/>
              <a:t>finding eigenvectors and </a:t>
            </a:r>
            <a:r>
              <a:rPr lang="en-US" sz="2500" dirty="0" smtClean="0"/>
              <a:t>eigenvalues solving </a:t>
            </a:r>
            <a:r>
              <a:rPr lang="en-US" sz="2500" dirty="0"/>
              <a:t>linear sets of equations over </a:t>
            </a:r>
            <a:r>
              <a:rPr lang="en-US" sz="2500" dirty="0" smtClean="0"/>
              <a:t>2</a:t>
            </a:r>
            <a:r>
              <a:rPr lang="en-US" sz="2500" baseline="30000" dirty="0" smtClean="0"/>
              <a:t>n</a:t>
            </a:r>
            <a:r>
              <a:rPr lang="en-US" sz="2500" dirty="0" smtClean="0"/>
              <a:t>-</a:t>
            </a:r>
            <a:r>
              <a:rPr lang="en-US" sz="2500" dirty="0"/>
              <a:t>dimensional vector spaces </a:t>
            </a:r>
            <a:r>
              <a:rPr lang="en-US" sz="2500" dirty="0" smtClean="0"/>
              <a:t>in </a:t>
            </a:r>
            <a:r>
              <a:rPr lang="en-US" sz="2500" dirty="0"/>
              <a:t>time that is </a:t>
            </a:r>
            <a:r>
              <a:rPr lang="en-US" sz="2500" dirty="0" smtClean="0"/>
              <a:t>polynomial </a:t>
            </a:r>
            <a:r>
              <a:rPr lang="en-US" sz="2500" dirty="0"/>
              <a:t>in </a:t>
            </a:r>
            <a:r>
              <a:rPr lang="en-US" sz="2500" dirty="0" smtClean="0"/>
              <a:t>n, </a:t>
            </a:r>
            <a:r>
              <a:rPr lang="en-US" sz="2500" dirty="0"/>
              <a:t>exponentially faster than their </a:t>
            </a:r>
            <a:r>
              <a:rPr lang="en-US" sz="2500" dirty="0" smtClean="0"/>
              <a:t>best known classical counterparts.”</a:t>
            </a:r>
            <a:endParaRPr lang="en-US" sz="2500" dirty="0"/>
          </a:p>
          <a:p>
            <a:endParaRPr lang="en-US" dirty="0" smtClean="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35</a:t>
            </a:fld>
            <a:endParaRPr lang="en-US"/>
          </a:p>
        </p:txBody>
      </p:sp>
      <p:sp>
        <p:nvSpPr>
          <p:cNvPr id="5" name="Rectangle 4"/>
          <p:cNvSpPr/>
          <p:nvPr/>
        </p:nvSpPr>
        <p:spPr>
          <a:xfrm>
            <a:off x="457200" y="6341186"/>
            <a:ext cx="7958667" cy="369332"/>
          </a:xfrm>
          <a:prstGeom prst="rect">
            <a:avLst/>
          </a:prstGeom>
        </p:spPr>
        <p:txBody>
          <a:bodyPr wrap="square">
            <a:spAutoFit/>
          </a:bodyPr>
          <a:lstStyle/>
          <a:p>
            <a:r>
              <a:rPr lang="en-US" dirty="0" err="1"/>
              <a:t>Biamonte</a:t>
            </a:r>
            <a:r>
              <a:rPr lang="en-US" dirty="0"/>
              <a:t>, Jacob, et al. "Quantum machine learning." Nature 549.7671 (2017): 195.</a:t>
            </a:r>
          </a:p>
        </p:txBody>
      </p:sp>
    </p:spTree>
    <p:extLst>
      <p:ext uri="{BB962C8B-B14F-4D97-AF65-F5344CB8AC3E}">
        <p14:creationId xmlns:p14="http://schemas.microsoft.com/office/powerpoint/2010/main" val="428957241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Quantum Basic Linear Algebra Subroutines (</a:t>
            </a:r>
            <a:r>
              <a:rPr lang="en-US" dirty="0" err="1"/>
              <a:t>qBLAS</a:t>
            </a:r>
            <a:r>
              <a:rPr lang="en-US" dirty="0"/>
              <a:t>) AKA HHL</a:t>
            </a:r>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36</a:t>
            </a:fld>
            <a:endParaRPr lang="en-US"/>
          </a:p>
        </p:txBody>
      </p:sp>
      <p:pic>
        <p:nvPicPr>
          <p:cNvPr id="5" name="Picture 4" descr="Screen Shot 2018-04-09 at 6.02.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87034"/>
            <a:ext cx="4165599" cy="4088588"/>
          </a:xfrm>
          <a:prstGeom prst="rect">
            <a:avLst/>
          </a:prstGeom>
        </p:spPr>
      </p:pic>
      <p:sp>
        <p:nvSpPr>
          <p:cNvPr id="7" name="Rectangle 6"/>
          <p:cNvSpPr/>
          <p:nvPr/>
        </p:nvSpPr>
        <p:spPr>
          <a:xfrm>
            <a:off x="186267" y="6190103"/>
            <a:ext cx="3081867" cy="738664"/>
          </a:xfrm>
          <a:prstGeom prst="rect">
            <a:avLst/>
          </a:prstGeom>
        </p:spPr>
        <p:txBody>
          <a:bodyPr wrap="square">
            <a:spAutoFit/>
          </a:bodyPr>
          <a:lstStyle/>
          <a:p>
            <a:r>
              <a:rPr lang="en-US" sz="1400" dirty="0" smtClean="0">
                <a:latin typeface="Arial"/>
                <a:cs typeface="Arial"/>
              </a:rPr>
              <a:t>Table from: </a:t>
            </a:r>
            <a:r>
              <a:rPr lang="en-US" sz="1400" dirty="0" err="1" smtClean="0">
                <a:latin typeface="Arial"/>
                <a:cs typeface="Arial"/>
              </a:rPr>
              <a:t>Biamonte</a:t>
            </a:r>
            <a:r>
              <a:rPr lang="en-US" sz="1400" dirty="0">
                <a:latin typeface="Arial"/>
                <a:cs typeface="Arial"/>
              </a:rPr>
              <a:t>, Jacob, et al. "Quantum machine learning." Nature 549.7671 (2017): 195.</a:t>
            </a:r>
          </a:p>
        </p:txBody>
      </p:sp>
    </p:spTree>
    <p:extLst>
      <p:ext uri="{BB962C8B-B14F-4D97-AF65-F5344CB8AC3E}">
        <p14:creationId xmlns:p14="http://schemas.microsoft.com/office/powerpoint/2010/main" val="393907382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Quantum Basic Linear Algebra Subroutines (</a:t>
            </a:r>
            <a:r>
              <a:rPr lang="en-US" dirty="0" err="1"/>
              <a:t>qBLAS</a:t>
            </a:r>
            <a:r>
              <a:rPr lang="en-US" dirty="0"/>
              <a:t>) AKA HHL</a:t>
            </a:r>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37</a:t>
            </a:fld>
            <a:endParaRPr lang="en-US"/>
          </a:p>
        </p:txBody>
      </p:sp>
      <p:pic>
        <p:nvPicPr>
          <p:cNvPr id="5" name="Picture 4" descr="Screen Shot 2018-04-09 at 6.02.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87034"/>
            <a:ext cx="4165599" cy="4088588"/>
          </a:xfrm>
          <a:prstGeom prst="rect">
            <a:avLst/>
          </a:prstGeom>
        </p:spPr>
      </p:pic>
      <p:sp>
        <p:nvSpPr>
          <p:cNvPr id="7" name="Rectangle 6"/>
          <p:cNvSpPr/>
          <p:nvPr/>
        </p:nvSpPr>
        <p:spPr>
          <a:xfrm>
            <a:off x="186267" y="6190103"/>
            <a:ext cx="3081867" cy="738664"/>
          </a:xfrm>
          <a:prstGeom prst="rect">
            <a:avLst/>
          </a:prstGeom>
        </p:spPr>
        <p:txBody>
          <a:bodyPr wrap="square">
            <a:spAutoFit/>
          </a:bodyPr>
          <a:lstStyle/>
          <a:p>
            <a:r>
              <a:rPr lang="en-US" sz="1400" dirty="0" smtClean="0">
                <a:latin typeface="Arial"/>
                <a:cs typeface="Arial"/>
              </a:rPr>
              <a:t>Table from: </a:t>
            </a:r>
            <a:r>
              <a:rPr lang="en-US" sz="1400" dirty="0" err="1" smtClean="0">
                <a:latin typeface="Arial"/>
                <a:cs typeface="Arial"/>
              </a:rPr>
              <a:t>Biamonte</a:t>
            </a:r>
            <a:r>
              <a:rPr lang="en-US" sz="1400" dirty="0">
                <a:latin typeface="Arial"/>
                <a:cs typeface="Arial"/>
              </a:rPr>
              <a:t>, Jacob, et al. "Quantum machine learning." Nature 549.7671 (2017): 195.</a:t>
            </a:r>
          </a:p>
        </p:txBody>
      </p:sp>
      <p:cxnSp>
        <p:nvCxnSpPr>
          <p:cNvPr id="16" name="Elbow Connector 15"/>
          <p:cNvCxnSpPr/>
          <p:nvPr/>
        </p:nvCxnSpPr>
        <p:spPr>
          <a:xfrm flipV="1">
            <a:off x="711200" y="2573862"/>
            <a:ext cx="3691467" cy="3500164"/>
          </a:xfrm>
          <a:prstGeom prst="bentConnector3">
            <a:avLst>
              <a:gd name="adj1" fmla="val 89908"/>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030145" y="2573862"/>
            <a:ext cx="524934"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descr="Screen Shot 2018-04-09 at 6.06.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079" y="2087034"/>
            <a:ext cx="4588921" cy="2000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4504265" y="4240369"/>
            <a:ext cx="4572000" cy="523220"/>
          </a:xfrm>
          <a:prstGeom prst="rect">
            <a:avLst/>
          </a:prstGeom>
        </p:spPr>
        <p:txBody>
          <a:bodyPr>
            <a:spAutoFit/>
          </a:bodyPr>
          <a:lstStyle/>
          <a:p>
            <a:r>
              <a:rPr lang="en-US" sz="1400" dirty="0">
                <a:latin typeface="Arial"/>
                <a:cs typeface="Arial"/>
              </a:rPr>
              <a:t>Aaronson, Scott. "Read the fine print." Nature Physics 11.4 (2015): 291.</a:t>
            </a:r>
          </a:p>
        </p:txBody>
      </p:sp>
    </p:spTree>
    <p:extLst>
      <p:ext uri="{BB962C8B-B14F-4D97-AF65-F5344CB8AC3E}">
        <p14:creationId xmlns:p14="http://schemas.microsoft.com/office/powerpoint/2010/main" val="246237058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qBLAS</a:t>
            </a:r>
            <a:r>
              <a:rPr lang="en-US" dirty="0" smtClean="0"/>
              <a:t/>
            </a:r>
            <a:br>
              <a:rPr lang="en-US" dirty="0" smtClean="0"/>
            </a:br>
            <a:r>
              <a:rPr lang="en-US" dirty="0" smtClean="0"/>
              <a:t>Caveats</a:t>
            </a:r>
            <a:endParaRPr lang="en-US" dirty="0"/>
          </a:p>
        </p:txBody>
      </p:sp>
      <p:sp>
        <p:nvSpPr>
          <p:cNvPr id="3" name="Content Placeholder 2"/>
          <p:cNvSpPr>
            <a:spLocks noGrp="1"/>
          </p:cNvSpPr>
          <p:nvPr>
            <p:ph idx="1"/>
          </p:nvPr>
        </p:nvSpPr>
        <p:spPr>
          <a:xfrm>
            <a:off x="609600" y="2192866"/>
            <a:ext cx="8229600" cy="3103563"/>
          </a:xfrm>
        </p:spPr>
        <p:txBody>
          <a:bodyPr/>
          <a:lstStyle/>
          <a:p>
            <a:pPr marL="457200" indent="-457200">
              <a:buFont typeface="+mj-lt"/>
              <a:buAutoNum type="arabicPeriod"/>
            </a:pPr>
            <a:r>
              <a:rPr lang="en-US" dirty="0"/>
              <a:t>The input </a:t>
            </a:r>
            <a:r>
              <a:rPr lang="en-US" dirty="0" smtClean="0"/>
              <a:t>problem: </a:t>
            </a:r>
            <a:r>
              <a:rPr lang="en-US" dirty="0"/>
              <a:t>Q</a:t>
            </a:r>
            <a:r>
              <a:rPr lang="en-US" dirty="0" smtClean="0"/>
              <a:t>uantum </a:t>
            </a:r>
            <a:r>
              <a:rPr lang="en-US" dirty="0"/>
              <a:t>algorithms </a:t>
            </a:r>
            <a:r>
              <a:rPr lang="en-US" dirty="0" smtClean="0"/>
              <a:t>provide dramatic </a:t>
            </a:r>
            <a:r>
              <a:rPr lang="en-US" dirty="0"/>
              <a:t>speedups for processing data, they seldom provide advantages </a:t>
            </a:r>
            <a:r>
              <a:rPr lang="en-US" dirty="0" smtClean="0"/>
              <a:t>in </a:t>
            </a:r>
            <a:r>
              <a:rPr lang="en-US" dirty="0"/>
              <a:t>reading data. T</a:t>
            </a:r>
            <a:r>
              <a:rPr lang="en-US" dirty="0" smtClean="0"/>
              <a:t>he </a:t>
            </a:r>
            <a:r>
              <a:rPr lang="en-US" dirty="0"/>
              <a:t>cost of reading in the input can </a:t>
            </a:r>
            <a:r>
              <a:rPr lang="en-US" dirty="0" smtClean="0"/>
              <a:t>dominate </a:t>
            </a:r>
            <a:r>
              <a:rPr lang="en-US" dirty="0"/>
              <a:t>the cost of quantum algorithms. </a:t>
            </a:r>
            <a:r>
              <a:rPr lang="en-US" dirty="0" smtClean="0"/>
              <a:t>This cost can be exponential!</a:t>
            </a:r>
            <a:endParaRPr lang="en-US" dirty="0"/>
          </a:p>
          <a:p>
            <a:pPr marL="0" indent="0">
              <a:buNone/>
            </a:pPr>
            <a:endParaRPr lang="en-US" dirty="0"/>
          </a:p>
          <a:p>
            <a:pPr marL="457200" indent="-457200">
              <a:buFont typeface="+mj-lt"/>
              <a:buAutoNum type="arabicPeriod"/>
            </a:pPr>
            <a:r>
              <a:rPr lang="en-US" dirty="0" smtClean="0"/>
              <a:t>The </a:t>
            </a:r>
            <a:r>
              <a:rPr lang="en-US" dirty="0"/>
              <a:t>output problem. Obtaining the full solution from some </a:t>
            </a:r>
            <a:r>
              <a:rPr lang="en-US" dirty="0" smtClean="0"/>
              <a:t>quantum </a:t>
            </a:r>
            <a:r>
              <a:rPr lang="en-US" dirty="0"/>
              <a:t>algorithms as a string of bits requires learning an exponential </a:t>
            </a:r>
            <a:r>
              <a:rPr lang="en-US" dirty="0" smtClean="0"/>
              <a:t>number </a:t>
            </a:r>
            <a:r>
              <a:rPr lang="en-US" dirty="0"/>
              <a:t>of </a:t>
            </a:r>
            <a:r>
              <a:rPr lang="en-US" dirty="0" smtClean="0"/>
              <a:t>bits.</a:t>
            </a: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38</a:t>
            </a:fld>
            <a:endParaRPr lang="en-US"/>
          </a:p>
        </p:txBody>
      </p:sp>
      <p:sp>
        <p:nvSpPr>
          <p:cNvPr id="5" name="Rectangle 4"/>
          <p:cNvSpPr/>
          <p:nvPr/>
        </p:nvSpPr>
        <p:spPr>
          <a:xfrm>
            <a:off x="457200" y="6341186"/>
            <a:ext cx="7958667" cy="369332"/>
          </a:xfrm>
          <a:prstGeom prst="rect">
            <a:avLst/>
          </a:prstGeom>
        </p:spPr>
        <p:txBody>
          <a:bodyPr wrap="square">
            <a:spAutoFit/>
          </a:bodyPr>
          <a:lstStyle/>
          <a:p>
            <a:r>
              <a:rPr lang="en-US" dirty="0" err="1"/>
              <a:t>Biamonte</a:t>
            </a:r>
            <a:r>
              <a:rPr lang="en-US" dirty="0"/>
              <a:t>, Jacob, et al. "Quantum machine learning." Nature 549.7671 (2017): 195.</a:t>
            </a:r>
          </a:p>
        </p:txBody>
      </p:sp>
    </p:spTree>
    <p:extLst>
      <p:ext uri="{BB962C8B-B14F-4D97-AF65-F5344CB8AC3E}">
        <p14:creationId xmlns:p14="http://schemas.microsoft.com/office/powerpoint/2010/main" val="3543834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3" y="900113"/>
            <a:ext cx="8906933" cy="1068387"/>
          </a:xfrm>
        </p:spPr>
        <p:txBody>
          <a:bodyPr/>
          <a:lstStyle/>
          <a:p>
            <a:r>
              <a:rPr lang="en-US" sz="3000" dirty="0" smtClean="0"/>
              <a:t>Machine Learning:</a:t>
            </a:r>
            <a:br>
              <a:rPr lang="en-US" sz="3000" dirty="0" smtClean="0"/>
            </a:br>
            <a:r>
              <a:rPr lang="en-US" sz="3000" dirty="0" smtClean="0"/>
              <a:t>Compute Power, or Data Storage &amp; Movement?</a:t>
            </a:r>
            <a:endParaRPr lang="en-US" sz="3000"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39</a:t>
            </a:fld>
            <a:endParaRPr lang="en-US"/>
          </a:p>
        </p:txBody>
      </p:sp>
    </p:spTree>
    <p:extLst>
      <p:ext uri="{BB962C8B-B14F-4D97-AF65-F5344CB8AC3E}">
        <p14:creationId xmlns:p14="http://schemas.microsoft.com/office/powerpoint/2010/main" val="263238768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Machine </a:t>
            </a:r>
            <a:r>
              <a:rPr lang="en-US" dirty="0" smtClean="0"/>
              <a:t>Learning</a:t>
            </a:r>
            <a:br>
              <a:rPr lang="en-US" dirty="0" smtClean="0"/>
            </a:br>
            <a:r>
              <a:rPr lang="en-US" sz="2500" dirty="0" smtClean="0"/>
              <a:t>Instance-Based Learning</a:t>
            </a:r>
            <a:endParaRPr lang="en-US" sz="2500"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4</a:t>
            </a:fld>
            <a:endParaRPr lang="en-US"/>
          </a:p>
        </p:txBody>
      </p:sp>
      <p:cxnSp>
        <p:nvCxnSpPr>
          <p:cNvPr id="6" name="Straight Arrow Connector 5"/>
          <p:cNvCxnSpPr/>
          <p:nvPr/>
        </p:nvCxnSpPr>
        <p:spPr>
          <a:xfrm>
            <a:off x="1016000" y="5960533"/>
            <a:ext cx="6959600" cy="0"/>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507066" y="2281767"/>
            <a:ext cx="0" cy="4144433"/>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4106333" y="2588337"/>
            <a:ext cx="448734" cy="396162"/>
          </a:xfrm>
          <a:prstGeom prst="rect">
            <a:avLst/>
          </a:prstGeom>
        </p:spPr>
      </p:pic>
      <p:pic>
        <p:nvPicPr>
          <p:cNvPr id="11" name="Picture 10"/>
          <p:cNvPicPr>
            <a:picLocks noChangeAspect="1"/>
          </p:cNvPicPr>
          <p:nvPr/>
        </p:nvPicPr>
        <p:blipFill>
          <a:blip r:embed="rId3"/>
          <a:stretch>
            <a:fillRect/>
          </a:stretch>
        </p:blipFill>
        <p:spPr>
          <a:xfrm>
            <a:off x="4851400" y="2984499"/>
            <a:ext cx="448734" cy="396162"/>
          </a:xfrm>
          <a:prstGeom prst="rect">
            <a:avLst/>
          </a:prstGeom>
        </p:spPr>
      </p:pic>
      <p:pic>
        <p:nvPicPr>
          <p:cNvPr id="12" name="Picture 11"/>
          <p:cNvPicPr>
            <a:picLocks noChangeAspect="1"/>
          </p:cNvPicPr>
          <p:nvPr/>
        </p:nvPicPr>
        <p:blipFill>
          <a:blip r:embed="rId3"/>
          <a:stretch>
            <a:fillRect/>
          </a:stretch>
        </p:blipFill>
        <p:spPr>
          <a:xfrm>
            <a:off x="5003800" y="2390256"/>
            <a:ext cx="448734" cy="396162"/>
          </a:xfrm>
          <a:prstGeom prst="rect">
            <a:avLst/>
          </a:prstGeom>
        </p:spPr>
      </p:pic>
      <p:pic>
        <p:nvPicPr>
          <p:cNvPr id="13" name="Picture 12"/>
          <p:cNvPicPr>
            <a:picLocks noChangeAspect="1"/>
          </p:cNvPicPr>
          <p:nvPr/>
        </p:nvPicPr>
        <p:blipFill>
          <a:blip r:embed="rId3"/>
          <a:stretch>
            <a:fillRect/>
          </a:stretch>
        </p:blipFill>
        <p:spPr>
          <a:xfrm>
            <a:off x="5613401" y="3519670"/>
            <a:ext cx="448734" cy="396162"/>
          </a:xfrm>
          <a:prstGeom prst="rect">
            <a:avLst/>
          </a:prstGeom>
        </p:spPr>
      </p:pic>
      <p:pic>
        <p:nvPicPr>
          <p:cNvPr id="14" name="Picture 13"/>
          <p:cNvPicPr>
            <a:picLocks noChangeAspect="1"/>
          </p:cNvPicPr>
          <p:nvPr/>
        </p:nvPicPr>
        <p:blipFill>
          <a:blip r:embed="rId3"/>
          <a:stretch>
            <a:fillRect/>
          </a:stretch>
        </p:blipFill>
        <p:spPr>
          <a:xfrm>
            <a:off x="6358468" y="3915832"/>
            <a:ext cx="448734" cy="396162"/>
          </a:xfrm>
          <a:prstGeom prst="rect">
            <a:avLst/>
          </a:prstGeom>
        </p:spPr>
      </p:pic>
      <p:pic>
        <p:nvPicPr>
          <p:cNvPr id="15" name="Picture 14"/>
          <p:cNvPicPr>
            <a:picLocks noChangeAspect="1"/>
          </p:cNvPicPr>
          <p:nvPr/>
        </p:nvPicPr>
        <p:blipFill>
          <a:blip r:embed="rId3"/>
          <a:stretch>
            <a:fillRect/>
          </a:stretch>
        </p:blipFill>
        <p:spPr>
          <a:xfrm>
            <a:off x="6510868" y="3321589"/>
            <a:ext cx="448734" cy="396162"/>
          </a:xfrm>
          <a:prstGeom prst="rect">
            <a:avLst/>
          </a:prstGeom>
        </p:spPr>
      </p:pic>
      <p:pic>
        <p:nvPicPr>
          <p:cNvPr id="16" name="Picture 15"/>
          <p:cNvPicPr>
            <a:picLocks noChangeAspect="1"/>
          </p:cNvPicPr>
          <p:nvPr/>
        </p:nvPicPr>
        <p:blipFill>
          <a:blip r:embed="rId3"/>
          <a:stretch>
            <a:fillRect/>
          </a:stretch>
        </p:blipFill>
        <p:spPr>
          <a:xfrm>
            <a:off x="5579535" y="2555355"/>
            <a:ext cx="448734" cy="396162"/>
          </a:xfrm>
          <a:prstGeom prst="rect">
            <a:avLst/>
          </a:prstGeom>
        </p:spPr>
      </p:pic>
      <p:pic>
        <p:nvPicPr>
          <p:cNvPr id="17" name="Picture 16"/>
          <p:cNvPicPr>
            <a:picLocks noChangeAspect="1"/>
          </p:cNvPicPr>
          <p:nvPr/>
        </p:nvPicPr>
        <p:blipFill>
          <a:blip r:embed="rId3"/>
          <a:stretch>
            <a:fillRect/>
          </a:stretch>
        </p:blipFill>
        <p:spPr>
          <a:xfrm>
            <a:off x="6324602" y="2951517"/>
            <a:ext cx="448734" cy="396162"/>
          </a:xfrm>
          <a:prstGeom prst="rect">
            <a:avLst/>
          </a:prstGeom>
        </p:spPr>
      </p:pic>
      <p:pic>
        <p:nvPicPr>
          <p:cNvPr id="18" name="Picture 17"/>
          <p:cNvPicPr>
            <a:picLocks noChangeAspect="1"/>
          </p:cNvPicPr>
          <p:nvPr/>
        </p:nvPicPr>
        <p:blipFill>
          <a:blip r:embed="rId3"/>
          <a:stretch>
            <a:fillRect/>
          </a:stretch>
        </p:blipFill>
        <p:spPr>
          <a:xfrm>
            <a:off x="6477002" y="2357274"/>
            <a:ext cx="448734" cy="396162"/>
          </a:xfrm>
          <a:prstGeom prst="rect">
            <a:avLst/>
          </a:prstGeom>
        </p:spPr>
      </p:pic>
      <p:pic>
        <p:nvPicPr>
          <p:cNvPr id="19" name="Picture 18"/>
          <p:cNvPicPr>
            <a:picLocks noChangeAspect="1"/>
          </p:cNvPicPr>
          <p:nvPr/>
        </p:nvPicPr>
        <p:blipFill>
          <a:blip r:embed="rId3"/>
          <a:stretch>
            <a:fillRect/>
          </a:stretch>
        </p:blipFill>
        <p:spPr>
          <a:xfrm>
            <a:off x="5964770" y="4413594"/>
            <a:ext cx="448734" cy="396162"/>
          </a:xfrm>
          <a:prstGeom prst="rect">
            <a:avLst/>
          </a:prstGeom>
        </p:spPr>
      </p:pic>
      <p:pic>
        <p:nvPicPr>
          <p:cNvPr id="20" name="Picture 19"/>
          <p:cNvPicPr>
            <a:picLocks noChangeAspect="1"/>
          </p:cNvPicPr>
          <p:nvPr/>
        </p:nvPicPr>
        <p:blipFill>
          <a:blip r:embed="rId3"/>
          <a:stretch>
            <a:fillRect/>
          </a:stretch>
        </p:blipFill>
        <p:spPr>
          <a:xfrm>
            <a:off x="6735235" y="4510075"/>
            <a:ext cx="448734" cy="396162"/>
          </a:xfrm>
          <a:prstGeom prst="rect">
            <a:avLst/>
          </a:prstGeom>
        </p:spPr>
      </p:pic>
      <p:pic>
        <p:nvPicPr>
          <p:cNvPr id="21" name="Picture 20"/>
          <p:cNvPicPr>
            <a:picLocks noChangeAspect="1"/>
          </p:cNvPicPr>
          <p:nvPr/>
        </p:nvPicPr>
        <p:blipFill>
          <a:blip r:embed="rId3"/>
          <a:stretch>
            <a:fillRect/>
          </a:stretch>
        </p:blipFill>
        <p:spPr>
          <a:xfrm>
            <a:off x="5740403" y="3076940"/>
            <a:ext cx="448734" cy="396162"/>
          </a:xfrm>
          <a:prstGeom prst="rect">
            <a:avLst/>
          </a:prstGeom>
        </p:spPr>
      </p:pic>
      <p:pic>
        <p:nvPicPr>
          <p:cNvPr id="22" name="Picture 21"/>
          <p:cNvPicPr>
            <a:picLocks noChangeAspect="1"/>
          </p:cNvPicPr>
          <p:nvPr/>
        </p:nvPicPr>
        <p:blipFill>
          <a:blip r:embed="rId3"/>
          <a:stretch>
            <a:fillRect/>
          </a:stretch>
        </p:blipFill>
        <p:spPr>
          <a:xfrm>
            <a:off x="2751665" y="2336799"/>
            <a:ext cx="448734" cy="396162"/>
          </a:xfrm>
          <a:prstGeom prst="rect">
            <a:avLst/>
          </a:prstGeom>
        </p:spPr>
      </p:pic>
      <p:pic>
        <p:nvPicPr>
          <p:cNvPr id="23" name="Picture 22"/>
          <p:cNvPicPr>
            <a:picLocks noChangeAspect="1"/>
          </p:cNvPicPr>
          <p:nvPr/>
        </p:nvPicPr>
        <p:blipFill>
          <a:blip r:embed="rId3"/>
          <a:stretch>
            <a:fillRect/>
          </a:stretch>
        </p:blipFill>
        <p:spPr>
          <a:xfrm>
            <a:off x="3496732" y="2732961"/>
            <a:ext cx="448734" cy="396162"/>
          </a:xfrm>
          <a:prstGeom prst="rect">
            <a:avLst/>
          </a:prstGeom>
        </p:spPr>
      </p:pic>
      <p:pic>
        <p:nvPicPr>
          <p:cNvPr id="24" name="Picture 23"/>
          <p:cNvPicPr>
            <a:picLocks noChangeAspect="1"/>
          </p:cNvPicPr>
          <p:nvPr/>
        </p:nvPicPr>
        <p:blipFill>
          <a:blip r:embed="rId3"/>
          <a:stretch>
            <a:fillRect/>
          </a:stretch>
        </p:blipFill>
        <p:spPr>
          <a:xfrm>
            <a:off x="3945466" y="3268132"/>
            <a:ext cx="448734" cy="396162"/>
          </a:xfrm>
          <a:prstGeom prst="rect">
            <a:avLst/>
          </a:prstGeom>
        </p:spPr>
      </p:pic>
      <p:pic>
        <p:nvPicPr>
          <p:cNvPr id="25" name="Picture 24"/>
          <p:cNvPicPr>
            <a:picLocks noChangeAspect="1"/>
          </p:cNvPicPr>
          <p:nvPr/>
        </p:nvPicPr>
        <p:blipFill>
          <a:blip r:embed="rId3"/>
          <a:stretch>
            <a:fillRect/>
          </a:stretch>
        </p:blipFill>
        <p:spPr>
          <a:xfrm>
            <a:off x="5283202" y="4282359"/>
            <a:ext cx="448734" cy="396162"/>
          </a:xfrm>
          <a:prstGeom prst="rect">
            <a:avLst/>
          </a:prstGeom>
        </p:spPr>
      </p:pic>
      <p:sp>
        <p:nvSpPr>
          <p:cNvPr id="27" name="TextBox 26"/>
          <p:cNvSpPr txBox="1"/>
          <p:nvPr/>
        </p:nvSpPr>
        <p:spPr>
          <a:xfrm>
            <a:off x="3632200" y="5503333"/>
            <a:ext cx="184666" cy="369332"/>
          </a:xfrm>
          <a:prstGeom prst="rect">
            <a:avLst/>
          </a:prstGeom>
          <a:noFill/>
        </p:spPr>
        <p:txBody>
          <a:bodyPr wrap="none" rtlCol="0">
            <a:spAutoFit/>
          </a:bodyPr>
          <a:lstStyle/>
          <a:p>
            <a:endParaRPr lang="en-US" dirty="0"/>
          </a:p>
        </p:txBody>
      </p:sp>
      <p:pic>
        <p:nvPicPr>
          <p:cNvPr id="28" name="Picture 27"/>
          <p:cNvPicPr>
            <a:picLocks noChangeAspect="1"/>
          </p:cNvPicPr>
          <p:nvPr/>
        </p:nvPicPr>
        <p:blipFill>
          <a:blip r:embed="rId4"/>
          <a:stretch>
            <a:fillRect/>
          </a:stretch>
        </p:blipFill>
        <p:spPr>
          <a:xfrm>
            <a:off x="1686983" y="3268132"/>
            <a:ext cx="410633" cy="527368"/>
          </a:xfrm>
          <a:prstGeom prst="rect">
            <a:avLst/>
          </a:prstGeom>
        </p:spPr>
      </p:pic>
      <p:pic>
        <p:nvPicPr>
          <p:cNvPr id="29" name="Picture 28"/>
          <p:cNvPicPr>
            <a:picLocks noChangeAspect="1"/>
          </p:cNvPicPr>
          <p:nvPr/>
        </p:nvPicPr>
        <p:blipFill>
          <a:blip r:embed="rId4"/>
          <a:stretch>
            <a:fillRect/>
          </a:stretch>
        </p:blipFill>
        <p:spPr>
          <a:xfrm>
            <a:off x="2423583" y="3420532"/>
            <a:ext cx="410633" cy="527368"/>
          </a:xfrm>
          <a:prstGeom prst="rect">
            <a:avLst/>
          </a:prstGeom>
        </p:spPr>
      </p:pic>
      <p:pic>
        <p:nvPicPr>
          <p:cNvPr id="30" name="Picture 29"/>
          <p:cNvPicPr>
            <a:picLocks noChangeAspect="1"/>
          </p:cNvPicPr>
          <p:nvPr/>
        </p:nvPicPr>
        <p:blipFill>
          <a:blip r:embed="rId4"/>
          <a:stretch>
            <a:fillRect/>
          </a:stretch>
        </p:blipFill>
        <p:spPr>
          <a:xfrm>
            <a:off x="1993899" y="4018675"/>
            <a:ext cx="410633" cy="527368"/>
          </a:xfrm>
          <a:prstGeom prst="rect">
            <a:avLst/>
          </a:prstGeom>
        </p:spPr>
      </p:pic>
      <p:pic>
        <p:nvPicPr>
          <p:cNvPr id="31" name="Picture 30"/>
          <p:cNvPicPr>
            <a:picLocks noChangeAspect="1"/>
          </p:cNvPicPr>
          <p:nvPr/>
        </p:nvPicPr>
        <p:blipFill>
          <a:blip r:embed="rId4"/>
          <a:stretch>
            <a:fillRect/>
          </a:stretch>
        </p:blipFill>
        <p:spPr>
          <a:xfrm>
            <a:off x="4394200" y="3393492"/>
            <a:ext cx="410633" cy="527368"/>
          </a:xfrm>
          <a:prstGeom prst="rect">
            <a:avLst/>
          </a:prstGeom>
        </p:spPr>
      </p:pic>
      <p:pic>
        <p:nvPicPr>
          <p:cNvPr id="32" name="Picture 31"/>
          <p:cNvPicPr>
            <a:picLocks noChangeAspect="1"/>
          </p:cNvPicPr>
          <p:nvPr/>
        </p:nvPicPr>
        <p:blipFill>
          <a:blip r:embed="rId4"/>
          <a:stretch>
            <a:fillRect/>
          </a:stretch>
        </p:blipFill>
        <p:spPr>
          <a:xfrm>
            <a:off x="2842682" y="4413594"/>
            <a:ext cx="410633" cy="527368"/>
          </a:xfrm>
          <a:prstGeom prst="rect">
            <a:avLst/>
          </a:prstGeom>
        </p:spPr>
      </p:pic>
      <p:pic>
        <p:nvPicPr>
          <p:cNvPr id="33" name="Picture 32"/>
          <p:cNvPicPr>
            <a:picLocks noChangeAspect="1"/>
          </p:cNvPicPr>
          <p:nvPr/>
        </p:nvPicPr>
        <p:blipFill>
          <a:blip r:embed="rId4"/>
          <a:stretch>
            <a:fillRect/>
          </a:stretch>
        </p:blipFill>
        <p:spPr>
          <a:xfrm>
            <a:off x="4188884" y="4208979"/>
            <a:ext cx="410633" cy="527368"/>
          </a:xfrm>
          <a:prstGeom prst="rect">
            <a:avLst/>
          </a:prstGeom>
        </p:spPr>
      </p:pic>
      <p:pic>
        <p:nvPicPr>
          <p:cNvPr id="34" name="Picture 33"/>
          <p:cNvPicPr>
            <a:picLocks noChangeAspect="1"/>
          </p:cNvPicPr>
          <p:nvPr/>
        </p:nvPicPr>
        <p:blipFill>
          <a:blip r:embed="rId4"/>
          <a:stretch>
            <a:fillRect/>
          </a:stretch>
        </p:blipFill>
        <p:spPr>
          <a:xfrm>
            <a:off x="3759200" y="4807122"/>
            <a:ext cx="410633" cy="527368"/>
          </a:xfrm>
          <a:prstGeom prst="rect">
            <a:avLst/>
          </a:prstGeom>
        </p:spPr>
      </p:pic>
      <p:pic>
        <p:nvPicPr>
          <p:cNvPr id="35" name="Picture 34"/>
          <p:cNvPicPr>
            <a:picLocks noChangeAspect="1"/>
          </p:cNvPicPr>
          <p:nvPr/>
        </p:nvPicPr>
        <p:blipFill>
          <a:blip r:embed="rId4"/>
          <a:stretch>
            <a:fillRect/>
          </a:stretch>
        </p:blipFill>
        <p:spPr>
          <a:xfrm>
            <a:off x="4760383" y="5316340"/>
            <a:ext cx="410633" cy="527368"/>
          </a:xfrm>
          <a:prstGeom prst="rect">
            <a:avLst/>
          </a:prstGeom>
        </p:spPr>
      </p:pic>
      <p:pic>
        <p:nvPicPr>
          <p:cNvPr id="36" name="Picture 35"/>
          <p:cNvPicPr>
            <a:picLocks noChangeAspect="1"/>
          </p:cNvPicPr>
          <p:nvPr/>
        </p:nvPicPr>
        <p:blipFill>
          <a:blip r:embed="rId4"/>
          <a:stretch>
            <a:fillRect/>
          </a:stretch>
        </p:blipFill>
        <p:spPr>
          <a:xfrm>
            <a:off x="1788583" y="4825272"/>
            <a:ext cx="410633" cy="527368"/>
          </a:xfrm>
          <a:prstGeom prst="rect">
            <a:avLst/>
          </a:prstGeom>
        </p:spPr>
      </p:pic>
      <p:pic>
        <p:nvPicPr>
          <p:cNvPr id="37" name="Picture 36"/>
          <p:cNvPicPr>
            <a:picLocks noChangeAspect="1"/>
          </p:cNvPicPr>
          <p:nvPr/>
        </p:nvPicPr>
        <p:blipFill>
          <a:blip r:embed="rId4"/>
          <a:stretch>
            <a:fillRect/>
          </a:stretch>
        </p:blipFill>
        <p:spPr>
          <a:xfrm>
            <a:off x="2271178" y="4642553"/>
            <a:ext cx="410633" cy="527368"/>
          </a:xfrm>
          <a:prstGeom prst="rect">
            <a:avLst/>
          </a:prstGeom>
        </p:spPr>
      </p:pic>
      <p:pic>
        <p:nvPicPr>
          <p:cNvPr id="38" name="Picture 37"/>
          <p:cNvPicPr>
            <a:picLocks noChangeAspect="1"/>
          </p:cNvPicPr>
          <p:nvPr/>
        </p:nvPicPr>
        <p:blipFill>
          <a:blip r:embed="rId3"/>
          <a:stretch>
            <a:fillRect/>
          </a:stretch>
        </p:blipFill>
        <p:spPr>
          <a:xfrm>
            <a:off x="5037667" y="3658976"/>
            <a:ext cx="448734" cy="396162"/>
          </a:xfrm>
          <a:prstGeom prst="rect">
            <a:avLst/>
          </a:prstGeom>
        </p:spPr>
      </p:pic>
      <p:pic>
        <p:nvPicPr>
          <p:cNvPr id="39" name="Picture 38"/>
          <p:cNvPicPr>
            <a:picLocks noChangeAspect="1"/>
          </p:cNvPicPr>
          <p:nvPr/>
        </p:nvPicPr>
        <p:blipFill>
          <a:blip r:embed="rId3"/>
          <a:stretch>
            <a:fillRect/>
          </a:stretch>
        </p:blipFill>
        <p:spPr>
          <a:xfrm>
            <a:off x="3014130" y="3265806"/>
            <a:ext cx="448734" cy="396162"/>
          </a:xfrm>
          <a:prstGeom prst="rect">
            <a:avLst/>
          </a:prstGeom>
        </p:spPr>
      </p:pic>
      <p:pic>
        <p:nvPicPr>
          <p:cNvPr id="40" name="Picture 39"/>
          <p:cNvPicPr>
            <a:picLocks noChangeAspect="1"/>
          </p:cNvPicPr>
          <p:nvPr/>
        </p:nvPicPr>
        <p:blipFill>
          <a:blip r:embed="rId4"/>
          <a:stretch>
            <a:fillRect/>
          </a:stretch>
        </p:blipFill>
        <p:spPr>
          <a:xfrm>
            <a:off x="3348567" y="4124061"/>
            <a:ext cx="410633" cy="527368"/>
          </a:xfrm>
          <a:prstGeom prst="rect">
            <a:avLst/>
          </a:prstGeom>
        </p:spPr>
      </p:pic>
      <p:pic>
        <p:nvPicPr>
          <p:cNvPr id="41" name="Picture 40"/>
          <p:cNvPicPr>
            <a:picLocks noChangeAspect="1"/>
          </p:cNvPicPr>
          <p:nvPr/>
        </p:nvPicPr>
        <p:blipFill>
          <a:blip r:embed="rId4"/>
          <a:stretch>
            <a:fillRect/>
          </a:stretch>
        </p:blipFill>
        <p:spPr>
          <a:xfrm>
            <a:off x="2194982" y="2555355"/>
            <a:ext cx="410633" cy="527368"/>
          </a:xfrm>
          <a:prstGeom prst="rect">
            <a:avLst/>
          </a:prstGeom>
        </p:spPr>
      </p:pic>
      <p:pic>
        <p:nvPicPr>
          <p:cNvPr id="44" name="Picture 43"/>
          <p:cNvPicPr>
            <a:picLocks noChangeAspect="1"/>
          </p:cNvPicPr>
          <p:nvPr/>
        </p:nvPicPr>
        <p:blipFill>
          <a:blip r:embed="rId4"/>
          <a:stretch>
            <a:fillRect/>
          </a:stretch>
        </p:blipFill>
        <p:spPr>
          <a:xfrm>
            <a:off x="4106333" y="5345297"/>
            <a:ext cx="410633" cy="527368"/>
          </a:xfrm>
          <a:prstGeom prst="rect">
            <a:avLst/>
          </a:prstGeom>
        </p:spPr>
      </p:pic>
      <p:pic>
        <p:nvPicPr>
          <p:cNvPr id="45" name="Picture 44"/>
          <p:cNvPicPr>
            <a:picLocks noChangeAspect="1"/>
          </p:cNvPicPr>
          <p:nvPr/>
        </p:nvPicPr>
        <p:blipFill>
          <a:blip r:embed="rId4"/>
          <a:stretch>
            <a:fillRect/>
          </a:stretch>
        </p:blipFill>
        <p:spPr>
          <a:xfrm>
            <a:off x="4707466" y="4642553"/>
            <a:ext cx="410633" cy="527368"/>
          </a:xfrm>
          <a:prstGeom prst="rect">
            <a:avLst/>
          </a:prstGeom>
        </p:spPr>
      </p:pic>
      <p:pic>
        <p:nvPicPr>
          <p:cNvPr id="46" name="Picture 45"/>
          <p:cNvPicPr>
            <a:picLocks noChangeAspect="1"/>
          </p:cNvPicPr>
          <p:nvPr/>
        </p:nvPicPr>
        <p:blipFill>
          <a:blip r:embed="rId4"/>
          <a:stretch>
            <a:fillRect/>
          </a:stretch>
        </p:blipFill>
        <p:spPr>
          <a:xfrm>
            <a:off x="2285997" y="5316340"/>
            <a:ext cx="410633" cy="527368"/>
          </a:xfrm>
          <a:prstGeom prst="rect">
            <a:avLst/>
          </a:prstGeom>
        </p:spPr>
      </p:pic>
      <p:pic>
        <p:nvPicPr>
          <p:cNvPr id="47" name="Picture 46"/>
          <p:cNvPicPr>
            <a:picLocks noChangeAspect="1"/>
          </p:cNvPicPr>
          <p:nvPr/>
        </p:nvPicPr>
        <p:blipFill>
          <a:blip r:embed="rId3"/>
          <a:stretch>
            <a:fillRect/>
          </a:stretch>
        </p:blipFill>
        <p:spPr>
          <a:xfrm>
            <a:off x="2285997" y="2083686"/>
            <a:ext cx="448734" cy="396162"/>
          </a:xfrm>
          <a:prstGeom prst="rect">
            <a:avLst/>
          </a:prstGeom>
        </p:spPr>
      </p:pic>
      <p:pic>
        <p:nvPicPr>
          <p:cNvPr id="48" name="Picture 47"/>
          <p:cNvPicPr>
            <a:picLocks noChangeAspect="1"/>
          </p:cNvPicPr>
          <p:nvPr/>
        </p:nvPicPr>
        <p:blipFill>
          <a:blip r:embed="rId3"/>
          <a:stretch>
            <a:fillRect/>
          </a:stretch>
        </p:blipFill>
        <p:spPr>
          <a:xfrm>
            <a:off x="6582835" y="5076231"/>
            <a:ext cx="448734" cy="396162"/>
          </a:xfrm>
          <a:prstGeom prst="rect">
            <a:avLst/>
          </a:prstGeom>
        </p:spPr>
      </p:pic>
      <p:pic>
        <p:nvPicPr>
          <p:cNvPr id="49" name="Picture 48"/>
          <p:cNvPicPr>
            <a:picLocks noChangeAspect="1"/>
          </p:cNvPicPr>
          <p:nvPr/>
        </p:nvPicPr>
        <p:blipFill>
          <a:blip r:embed="rId4"/>
          <a:stretch>
            <a:fillRect/>
          </a:stretch>
        </p:blipFill>
        <p:spPr>
          <a:xfrm>
            <a:off x="3086099" y="3596693"/>
            <a:ext cx="410633" cy="527368"/>
          </a:xfrm>
          <a:prstGeom prst="rect">
            <a:avLst/>
          </a:prstGeom>
        </p:spPr>
      </p:pic>
      <p:pic>
        <p:nvPicPr>
          <p:cNvPr id="50" name="Picture 49"/>
          <p:cNvPicPr>
            <a:picLocks noChangeAspect="1"/>
          </p:cNvPicPr>
          <p:nvPr/>
        </p:nvPicPr>
        <p:blipFill>
          <a:blip r:embed="rId4"/>
          <a:stretch>
            <a:fillRect/>
          </a:stretch>
        </p:blipFill>
        <p:spPr>
          <a:xfrm>
            <a:off x="2603497" y="2865439"/>
            <a:ext cx="410633" cy="527368"/>
          </a:xfrm>
          <a:prstGeom prst="rect">
            <a:avLst/>
          </a:prstGeom>
        </p:spPr>
      </p:pic>
      <p:pic>
        <p:nvPicPr>
          <p:cNvPr id="51" name="Picture 50"/>
          <p:cNvPicPr>
            <a:picLocks noChangeAspect="1"/>
          </p:cNvPicPr>
          <p:nvPr/>
        </p:nvPicPr>
        <p:blipFill>
          <a:blip r:embed="rId4"/>
          <a:stretch>
            <a:fillRect/>
          </a:stretch>
        </p:blipFill>
        <p:spPr>
          <a:xfrm>
            <a:off x="3740149" y="3860377"/>
            <a:ext cx="410633" cy="527368"/>
          </a:xfrm>
          <a:prstGeom prst="rect">
            <a:avLst/>
          </a:prstGeom>
        </p:spPr>
      </p:pic>
      <p:pic>
        <p:nvPicPr>
          <p:cNvPr id="52" name="Picture 51"/>
          <p:cNvPicPr>
            <a:picLocks noChangeAspect="1"/>
          </p:cNvPicPr>
          <p:nvPr/>
        </p:nvPicPr>
        <p:blipFill>
          <a:blip r:embed="rId3"/>
          <a:stretch>
            <a:fillRect/>
          </a:stretch>
        </p:blipFill>
        <p:spPr>
          <a:xfrm>
            <a:off x="4722282" y="3735479"/>
            <a:ext cx="448734" cy="396162"/>
          </a:xfrm>
          <a:prstGeom prst="rect">
            <a:avLst/>
          </a:prstGeom>
        </p:spPr>
      </p:pic>
      <p:pic>
        <p:nvPicPr>
          <p:cNvPr id="53" name="Picture 52"/>
          <p:cNvPicPr>
            <a:picLocks noChangeAspect="1"/>
          </p:cNvPicPr>
          <p:nvPr/>
        </p:nvPicPr>
        <p:blipFill>
          <a:blip r:embed="rId5"/>
          <a:stretch>
            <a:fillRect/>
          </a:stretch>
        </p:blipFill>
        <p:spPr>
          <a:xfrm>
            <a:off x="3555023" y="4906237"/>
            <a:ext cx="351366" cy="351366"/>
          </a:xfrm>
          <a:prstGeom prst="rect">
            <a:avLst/>
          </a:prstGeom>
        </p:spPr>
      </p:pic>
      <p:sp>
        <p:nvSpPr>
          <p:cNvPr id="54" name="TextBox 53"/>
          <p:cNvSpPr txBox="1"/>
          <p:nvPr/>
        </p:nvSpPr>
        <p:spPr>
          <a:xfrm>
            <a:off x="3563492" y="6110153"/>
            <a:ext cx="2146967" cy="369332"/>
          </a:xfrm>
          <a:prstGeom prst="rect">
            <a:avLst/>
          </a:prstGeom>
          <a:noFill/>
        </p:spPr>
        <p:txBody>
          <a:bodyPr wrap="none" rtlCol="0">
            <a:spAutoFit/>
          </a:bodyPr>
          <a:lstStyle/>
          <a:p>
            <a:r>
              <a:rPr lang="en-US" b="1" dirty="0" smtClean="0">
                <a:latin typeface="Arial"/>
                <a:cs typeface="Arial"/>
              </a:rPr>
              <a:t>Feature 1 (Height)</a:t>
            </a:r>
            <a:endParaRPr lang="en-US" b="1" dirty="0">
              <a:latin typeface="Arial"/>
              <a:cs typeface="Arial"/>
            </a:endParaRPr>
          </a:p>
        </p:txBody>
      </p:sp>
      <p:sp>
        <p:nvSpPr>
          <p:cNvPr id="55" name="TextBox 54"/>
          <p:cNvSpPr txBox="1"/>
          <p:nvPr/>
        </p:nvSpPr>
        <p:spPr>
          <a:xfrm>
            <a:off x="195151" y="3592666"/>
            <a:ext cx="1211014" cy="646331"/>
          </a:xfrm>
          <a:prstGeom prst="rect">
            <a:avLst/>
          </a:prstGeom>
          <a:noFill/>
        </p:spPr>
        <p:txBody>
          <a:bodyPr wrap="none" rtlCol="0">
            <a:spAutoFit/>
          </a:bodyPr>
          <a:lstStyle/>
          <a:p>
            <a:pPr algn="ctr"/>
            <a:r>
              <a:rPr lang="en-US" b="1" dirty="0">
                <a:latin typeface="Arial"/>
                <a:cs typeface="Arial"/>
              </a:rPr>
              <a:t>Feature </a:t>
            </a:r>
            <a:r>
              <a:rPr lang="en-US" b="1" dirty="0" smtClean="0">
                <a:latin typeface="Arial"/>
                <a:cs typeface="Arial"/>
              </a:rPr>
              <a:t>2 </a:t>
            </a:r>
          </a:p>
          <a:p>
            <a:r>
              <a:rPr lang="en-US" b="1" dirty="0" smtClean="0">
                <a:latin typeface="Arial"/>
                <a:cs typeface="Arial"/>
              </a:rPr>
              <a:t>(Weight)</a:t>
            </a:r>
            <a:endParaRPr lang="en-US" b="1" dirty="0">
              <a:latin typeface="Arial"/>
              <a:cs typeface="Arial"/>
            </a:endParaRPr>
          </a:p>
        </p:txBody>
      </p:sp>
    </p:spTree>
    <p:extLst>
      <p:ext uri="{BB962C8B-B14F-4D97-AF65-F5344CB8AC3E}">
        <p14:creationId xmlns:p14="http://schemas.microsoft.com/office/powerpoint/2010/main" val="23728896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40</a:t>
            </a:fld>
            <a:endParaRPr lang="en-US"/>
          </a:p>
        </p:txBody>
      </p:sp>
      <p:pic>
        <p:nvPicPr>
          <p:cNvPr id="5" name="Picture 4" descr="Screen Shot 2018-04-10 at 12.59.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92" y="1525396"/>
            <a:ext cx="7378878" cy="5332604"/>
          </a:xfrm>
          <a:prstGeom prst="rect">
            <a:avLst/>
          </a:prstGeom>
        </p:spPr>
      </p:pic>
      <p:sp>
        <p:nvSpPr>
          <p:cNvPr id="3" name="Title 2"/>
          <p:cNvSpPr>
            <a:spLocks noGrp="1"/>
          </p:cNvSpPr>
          <p:nvPr>
            <p:ph type="title"/>
          </p:nvPr>
        </p:nvSpPr>
        <p:spPr/>
        <p:txBody>
          <a:bodyPr/>
          <a:lstStyle/>
          <a:p>
            <a:endParaRPr lang="en-US"/>
          </a:p>
        </p:txBody>
      </p:sp>
      <p:sp>
        <p:nvSpPr>
          <p:cNvPr id="6" name="Title 1"/>
          <p:cNvSpPr txBox="1">
            <a:spLocks/>
          </p:cNvSpPr>
          <p:nvPr/>
        </p:nvSpPr>
        <p:spPr bwMode="auto">
          <a:xfrm>
            <a:off x="1" y="544520"/>
            <a:ext cx="91440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200" b="1" kern="1200">
                <a:solidFill>
                  <a:schemeClr val="tx1"/>
                </a:solidFill>
                <a:latin typeface="Arial"/>
                <a:ea typeface="ＭＳ Ｐゴシック" charset="0"/>
                <a:cs typeface="Arial"/>
              </a:defRPr>
            </a:lvl1pPr>
            <a:lvl2pPr algn="ctr" defTabSz="457200" rtl="0" eaLnBrk="1" fontAlgn="base" hangingPunct="1">
              <a:spcBef>
                <a:spcPct val="0"/>
              </a:spcBef>
              <a:spcAft>
                <a:spcPct val="0"/>
              </a:spcAft>
              <a:defRPr sz="3200" b="1">
                <a:solidFill>
                  <a:schemeClr val="tx1"/>
                </a:solidFill>
                <a:latin typeface="Arial" charset="0"/>
                <a:ea typeface="ＭＳ Ｐゴシック" charset="0"/>
              </a:defRPr>
            </a:lvl2pPr>
            <a:lvl3pPr algn="ctr" defTabSz="457200" rtl="0" eaLnBrk="1" fontAlgn="base" hangingPunct="1">
              <a:spcBef>
                <a:spcPct val="0"/>
              </a:spcBef>
              <a:spcAft>
                <a:spcPct val="0"/>
              </a:spcAft>
              <a:defRPr sz="3200" b="1">
                <a:solidFill>
                  <a:schemeClr val="tx1"/>
                </a:solidFill>
                <a:latin typeface="Arial" charset="0"/>
                <a:ea typeface="ＭＳ Ｐゴシック" charset="0"/>
              </a:defRPr>
            </a:lvl3pPr>
            <a:lvl4pPr algn="ctr" defTabSz="457200" rtl="0" eaLnBrk="1" fontAlgn="base" hangingPunct="1">
              <a:spcBef>
                <a:spcPct val="0"/>
              </a:spcBef>
              <a:spcAft>
                <a:spcPct val="0"/>
              </a:spcAft>
              <a:defRPr sz="3200" b="1">
                <a:solidFill>
                  <a:schemeClr val="tx1"/>
                </a:solidFill>
                <a:latin typeface="Arial" charset="0"/>
                <a:ea typeface="ＭＳ Ｐゴシック" charset="0"/>
              </a:defRPr>
            </a:lvl4pPr>
            <a:lvl5pPr algn="ctr" defTabSz="457200" rtl="0" eaLnBrk="1" fontAlgn="base" hangingPunct="1">
              <a:spcBef>
                <a:spcPct val="0"/>
              </a:spcBef>
              <a:spcAft>
                <a:spcPct val="0"/>
              </a:spcAft>
              <a:defRPr sz="3200" b="1">
                <a:solidFill>
                  <a:schemeClr val="tx1"/>
                </a:solidFill>
                <a:latin typeface="Arial" charset="0"/>
                <a:ea typeface="ＭＳ Ｐゴシック" charset="0"/>
              </a:defRPr>
            </a:lvl5pPr>
            <a:lvl6pPr marL="457200" algn="ctr" defTabSz="457200" rtl="0" eaLnBrk="1" fontAlgn="base" hangingPunct="1">
              <a:spcBef>
                <a:spcPct val="0"/>
              </a:spcBef>
              <a:spcAft>
                <a:spcPct val="0"/>
              </a:spcAft>
              <a:defRPr sz="3200" b="1">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3200" b="1">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3200" b="1">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3200" b="1">
                <a:solidFill>
                  <a:schemeClr val="tx1"/>
                </a:solidFill>
                <a:latin typeface="Arial" charset="0"/>
                <a:ea typeface="ＭＳ Ｐゴシック" charset="0"/>
              </a:defRPr>
            </a:lvl9pPr>
          </a:lstStyle>
          <a:p>
            <a:r>
              <a:rPr lang="en-US" sz="2900" smtClean="0"/>
              <a:t>Compute Power, or Data Storage &amp; Movement:</a:t>
            </a:r>
            <a:br>
              <a:rPr lang="en-US" sz="2900" smtClean="0"/>
            </a:br>
            <a:r>
              <a:rPr lang="en-US" sz="2900" smtClean="0"/>
              <a:t>Which one is more important in Machine Learning?</a:t>
            </a:r>
            <a:endParaRPr lang="en-US" sz="2900" dirty="0"/>
          </a:p>
        </p:txBody>
      </p:sp>
    </p:spTree>
    <p:extLst>
      <p:ext uri="{BB962C8B-B14F-4D97-AF65-F5344CB8AC3E}">
        <p14:creationId xmlns:p14="http://schemas.microsoft.com/office/powerpoint/2010/main" val="12235826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HP’s Dot-Product Engine for </a:t>
            </a:r>
            <a:r>
              <a:rPr lang="en-US" dirty="0" err="1"/>
              <a:t>Neuromorphic</a:t>
            </a:r>
            <a:r>
              <a:rPr lang="en-US" dirty="0"/>
              <a:t> Computing</a:t>
            </a:r>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41</a:t>
            </a:fld>
            <a:endParaRPr lang="en-US"/>
          </a:p>
        </p:txBody>
      </p:sp>
      <p:pic>
        <p:nvPicPr>
          <p:cNvPr id="6" name="Picture 5" descr="Screen Shot 2018-04-10 at 1.09.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950" y="1898650"/>
            <a:ext cx="4051300" cy="3721100"/>
          </a:xfrm>
          <a:prstGeom prst="rect">
            <a:avLst/>
          </a:prstGeom>
        </p:spPr>
      </p:pic>
      <p:sp>
        <p:nvSpPr>
          <p:cNvPr id="7" name="Rectangle 6"/>
          <p:cNvSpPr/>
          <p:nvPr/>
        </p:nvSpPr>
        <p:spPr>
          <a:xfrm>
            <a:off x="416986" y="5967256"/>
            <a:ext cx="8286750" cy="738664"/>
          </a:xfrm>
          <a:prstGeom prst="rect">
            <a:avLst/>
          </a:prstGeom>
        </p:spPr>
        <p:txBody>
          <a:bodyPr wrap="square">
            <a:spAutoFit/>
          </a:bodyPr>
          <a:lstStyle/>
          <a:p>
            <a:r>
              <a:rPr lang="en-US" sz="1400" dirty="0">
                <a:latin typeface="Arial"/>
                <a:cs typeface="Arial"/>
              </a:rPr>
              <a:t>Hu, M., Strachan, J. P., Li, Z., </a:t>
            </a:r>
            <a:r>
              <a:rPr lang="en-US" sz="1400" dirty="0" err="1">
                <a:latin typeface="Arial"/>
                <a:cs typeface="Arial"/>
              </a:rPr>
              <a:t>Grafals</a:t>
            </a:r>
            <a:r>
              <a:rPr lang="en-US" sz="1400" dirty="0">
                <a:latin typeface="Arial"/>
                <a:cs typeface="Arial"/>
              </a:rPr>
              <a:t>, E. M., Davila, N., Graves, C., ... &amp; Williams, R. S. (2016, June). Dot-product engine for </a:t>
            </a:r>
            <a:r>
              <a:rPr lang="en-US" sz="1400" dirty="0" err="1">
                <a:latin typeface="Arial"/>
                <a:cs typeface="Arial"/>
              </a:rPr>
              <a:t>neuromorphic</a:t>
            </a:r>
            <a:r>
              <a:rPr lang="en-US" sz="1400" dirty="0">
                <a:latin typeface="Arial"/>
                <a:cs typeface="Arial"/>
              </a:rPr>
              <a:t> computing: programming 1T1M crossbar to accelerate matrix-vector multiplication. In </a:t>
            </a:r>
            <a:r>
              <a:rPr lang="en-US" sz="1400" i="1" dirty="0">
                <a:latin typeface="Arial"/>
                <a:cs typeface="Arial"/>
              </a:rPr>
              <a:t>Proceedings of the 53rd annual design automation conference</a:t>
            </a:r>
            <a:r>
              <a:rPr lang="en-US" sz="1400" dirty="0">
                <a:latin typeface="Arial"/>
                <a:cs typeface="Arial"/>
              </a:rPr>
              <a:t> (p. 19). ACM.</a:t>
            </a:r>
          </a:p>
        </p:txBody>
      </p:sp>
    </p:spTree>
    <p:extLst>
      <p:ext uri="{BB962C8B-B14F-4D97-AF65-F5344CB8AC3E}">
        <p14:creationId xmlns:p14="http://schemas.microsoft.com/office/powerpoint/2010/main" val="372940919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42</a:t>
            </a:fld>
            <a:endParaRPr lang="en-US"/>
          </a:p>
        </p:txBody>
      </p:sp>
      <p:pic>
        <p:nvPicPr>
          <p:cNvPr id="3" name="Picture 2" descr="Screen Shot 2018-04-10 at 1.00.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528" y="1555149"/>
            <a:ext cx="7128939" cy="5288678"/>
          </a:xfrm>
          <a:prstGeom prst="rect">
            <a:avLst/>
          </a:prstGeom>
        </p:spPr>
      </p:pic>
      <p:sp>
        <p:nvSpPr>
          <p:cNvPr id="6" name="Title 5"/>
          <p:cNvSpPr>
            <a:spLocks noGrp="1"/>
          </p:cNvSpPr>
          <p:nvPr>
            <p:ph type="title"/>
          </p:nvPr>
        </p:nvSpPr>
        <p:spPr/>
        <p:txBody>
          <a:bodyPr/>
          <a:lstStyle/>
          <a:p>
            <a:endParaRPr lang="en-US"/>
          </a:p>
        </p:txBody>
      </p:sp>
      <p:sp>
        <p:nvSpPr>
          <p:cNvPr id="7" name="Title 1"/>
          <p:cNvSpPr txBox="1">
            <a:spLocks/>
          </p:cNvSpPr>
          <p:nvPr/>
        </p:nvSpPr>
        <p:spPr bwMode="auto">
          <a:xfrm>
            <a:off x="1" y="544520"/>
            <a:ext cx="91440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200" b="1" kern="1200">
                <a:solidFill>
                  <a:schemeClr val="tx1"/>
                </a:solidFill>
                <a:latin typeface="Arial"/>
                <a:ea typeface="ＭＳ Ｐゴシック" charset="0"/>
                <a:cs typeface="Arial"/>
              </a:defRPr>
            </a:lvl1pPr>
            <a:lvl2pPr algn="ctr" defTabSz="457200" rtl="0" eaLnBrk="1" fontAlgn="base" hangingPunct="1">
              <a:spcBef>
                <a:spcPct val="0"/>
              </a:spcBef>
              <a:spcAft>
                <a:spcPct val="0"/>
              </a:spcAft>
              <a:defRPr sz="3200" b="1">
                <a:solidFill>
                  <a:schemeClr val="tx1"/>
                </a:solidFill>
                <a:latin typeface="Arial" charset="0"/>
                <a:ea typeface="ＭＳ Ｐゴシック" charset="0"/>
              </a:defRPr>
            </a:lvl2pPr>
            <a:lvl3pPr algn="ctr" defTabSz="457200" rtl="0" eaLnBrk="1" fontAlgn="base" hangingPunct="1">
              <a:spcBef>
                <a:spcPct val="0"/>
              </a:spcBef>
              <a:spcAft>
                <a:spcPct val="0"/>
              </a:spcAft>
              <a:defRPr sz="3200" b="1">
                <a:solidFill>
                  <a:schemeClr val="tx1"/>
                </a:solidFill>
                <a:latin typeface="Arial" charset="0"/>
                <a:ea typeface="ＭＳ Ｐゴシック" charset="0"/>
              </a:defRPr>
            </a:lvl3pPr>
            <a:lvl4pPr algn="ctr" defTabSz="457200" rtl="0" eaLnBrk="1" fontAlgn="base" hangingPunct="1">
              <a:spcBef>
                <a:spcPct val="0"/>
              </a:spcBef>
              <a:spcAft>
                <a:spcPct val="0"/>
              </a:spcAft>
              <a:defRPr sz="3200" b="1">
                <a:solidFill>
                  <a:schemeClr val="tx1"/>
                </a:solidFill>
                <a:latin typeface="Arial" charset="0"/>
                <a:ea typeface="ＭＳ Ｐゴシック" charset="0"/>
              </a:defRPr>
            </a:lvl4pPr>
            <a:lvl5pPr algn="ctr" defTabSz="457200" rtl="0" eaLnBrk="1" fontAlgn="base" hangingPunct="1">
              <a:spcBef>
                <a:spcPct val="0"/>
              </a:spcBef>
              <a:spcAft>
                <a:spcPct val="0"/>
              </a:spcAft>
              <a:defRPr sz="3200" b="1">
                <a:solidFill>
                  <a:schemeClr val="tx1"/>
                </a:solidFill>
                <a:latin typeface="Arial" charset="0"/>
                <a:ea typeface="ＭＳ Ｐゴシック" charset="0"/>
              </a:defRPr>
            </a:lvl5pPr>
            <a:lvl6pPr marL="457200" algn="ctr" defTabSz="457200" rtl="0" eaLnBrk="1" fontAlgn="base" hangingPunct="1">
              <a:spcBef>
                <a:spcPct val="0"/>
              </a:spcBef>
              <a:spcAft>
                <a:spcPct val="0"/>
              </a:spcAft>
              <a:defRPr sz="3200" b="1">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3200" b="1">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3200" b="1">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3200" b="1">
                <a:solidFill>
                  <a:schemeClr val="tx1"/>
                </a:solidFill>
                <a:latin typeface="Arial" charset="0"/>
                <a:ea typeface="ＭＳ Ｐゴシック" charset="0"/>
              </a:defRPr>
            </a:lvl9pPr>
          </a:lstStyle>
          <a:p>
            <a:r>
              <a:rPr lang="en-US" sz="2900" smtClean="0"/>
              <a:t>Compute Power, or Data Storage &amp; Movement:</a:t>
            </a:r>
            <a:br>
              <a:rPr lang="en-US" sz="2900" smtClean="0"/>
            </a:br>
            <a:r>
              <a:rPr lang="en-US" sz="2900" smtClean="0"/>
              <a:t>Which one is more important in Machine Learning?</a:t>
            </a:r>
            <a:endParaRPr lang="en-US" sz="2900" dirty="0"/>
          </a:p>
        </p:txBody>
      </p:sp>
    </p:spTree>
    <p:extLst>
      <p:ext uri="{BB962C8B-B14F-4D97-AF65-F5344CB8AC3E}">
        <p14:creationId xmlns:p14="http://schemas.microsoft.com/office/powerpoint/2010/main" val="335443213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43</a:t>
            </a:fld>
            <a:endParaRPr lang="en-US"/>
          </a:p>
        </p:txBody>
      </p:sp>
      <p:pic>
        <p:nvPicPr>
          <p:cNvPr id="5" name="Picture 4" descr="Screen Shot 2018-04-10 at 1.1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1" y="1599728"/>
            <a:ext cx="6722534" cy="5228638"/>
          </a:xfrm>
          <a:prstGeom prst="rect">
            <a:avLst/>
          </a:prstGeom>
        </p:spPr>
      </p:pic>
      <p:sp>
        <p:nvSpPr>
          <p:cNvPr id="6" name="Title 5"/>
          <p:cNvSpPr>
            <a:spLocks noGrp="1"/>
          </p:cNvSpPr>
          <p:nvPr>
            <p:ph type="title"/>
          </p:nvPr>
        </p:nvSpPr>
        <p:spPr/>
        <p:txBody>
          <a:bodyPr/>
          <a:lstStyle/>
          <a:p>
            <a:endParaRPr lang="en-US"/>
          </a:p>
        </p:txBody>
      </p:sp>
      <p:sp>
        <p:nvSpPr>
          <p:cNvPr id="7" name="Title 1"/>
          <p:cNvSpPr txBox="1">
            <a:spLocks/>
          </p:cNvSpPr>
          <p:nvPr/>
        </p:nvSpPr>
        <p:spPr bwMode="auto">
          <a:xfrm>
            <a:off x="1" y="544520"/>
            <a:ext cx="91440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200" b="1" kern="1200">
                <a:solidFill>
                  <a:schemeClr val="tx1"/>
                </a:solidFill>
                <a:latin typeface="Arial"/>
                <a:ea typeface="ＭＳ Ｐゴシック" charset="0"/>
                <a:cs typeface="Arial"/>
              </a:defRPr>
            </a:lvl1pPr>
            <a:lvl2pPr algn="ctr" defTabSz="457200" rtl="0" eaLnBrk="1" fontAlgn="base" hangingPunct="1">
              <a:spcBef>
                <a:spcPct val="0"/>
              </a:spcBef>
              <a:spcAft>
                <a:spcPct val="0"/>
              </a:spcAft>
              <a:defRPr sz="3200" b="1">
                <a:solidFill>
                  <a:schemeClr val="tx1"/>
                </a:solidFill>
                <a:latin typeface="Arial" charset="0"/>
                <a:ea typeface="ＭＳ Ｐゴシック" charset="0"/>
              </a:defRPr>
            </a:lvl2pPr>
            <a:lvl3pPr algn="ctr" defTabSz="457200" rtl="0" eaLnBrk="1" fontAlgn="base" hangingPunct="1">
              <a:spcBef>
                <a:spcPct val="0"/>
              </a:spcBef>
              <a:spcAft>
                <a:spcPct val="0"/>
              </a:spcAft>
              <a:defRPr sz="3200" b="1">
                <a:solidFill>
                  <a:schemeClr val="tx1"/>
                </a:solidFill>
                <a:latin typeface="Arial" charset="0"/>
                <a:ea typeface="ＭＳ Ｐゴシック" charset="0"/>
              </a:defRPr>
            </a:lvl3pPr>
            <a:lvl4pPr algn="ctr" defTabSz="457200" rtl="0" eaLnBrk="1" fontAlgn="base" hangingPunct="1">
              <a:spcBef>
                <a:spcPct val="0"/>
              </a:spcBef>
              <a:spcAft>
                <a:spcPct val="0"/>
              </a:spcAft>
              <a:defRPr sz="3200" b="1">
                <a:solidFill>
                  <a:schemeClr val="tx1"/>
                </a:solidFill>
                <a:latin typeface="Arial" charset="0"/>
                <a:ea typeface="ＭＳ Ｐゴシック" charset="0"/>
              </a:defRPr>
            </a:lvl4pPr>
            <a:lvl5pPr algn="ctr" defTabSz="457200" rtl="0" eaLnBrk="1" fontAlgn="base" hangingPunct="1">
              <a:spcBef>
                <a:spcPct val="0"/>
              </a:spcBef>
              <a:spcAft>
                <a:spcPct val="0"/>
              </a:spcAft>
              <a:defRPr sz="3200" b="1">
                <a:solidFill>
                  <a:schemeClr val="tx1"/>
                </a:solidFill>
                <a:latin typeface="Arial" charset="0"/>
                <a:ea typeface="ＭＳ Ｐゴシック" charset="0"/>
              </a:defRPr>
            </a:lvl5pPr>
            <a:lvl6pPr marL="457200" algn="ctr" defTabSz="457200" rtl="0" eaLnBrk="1" fontAlgn="base" hangingPunct="1">
              <a:spcBef>
                <a:spcPct val="0"/>
              </a:spcBef>
              <a:spcAft>
                <a:spcPct val="0"/>
              </a:spcAft>
              <a:defRPr sz="3200" b="1">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3200" b="1">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3200" b="1">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3200" b="1">
                <a:solidFill>
                  <a:schemeClr val="tx1"/>
                </a:solidFill>
                <a:latin typeface="Arial" charset="0"/>
                <a:ea typeface="ＭＳ Ｐゴシック" charset="0"/>
              </a:defRPr>
            </a:lvl9pPr>
          </a:lstStyle>
          <a:p>
            <a:r>
              <a:rPr lang="en-US" sz="2900" smtClean="0"/>
              <a:t>Compute Power, or Data Storage &amp; Movement:</a:t>
            </a:r>
            <a:br>
              <a:rPr lang="en-US" sz="2900" smtClean="0"/>
            </a:br>
            <a:r>
              <a:rPr lang="en-US" sz="2900" smtClean="0"/>
              <a:t>Which one is more important in Machine Learning?</a:t>
            </a:r>
            <a:endParaRPr lang="en-US" sz="2900" dirty="0"/>
          </a:p>
        </p:txBody>
      </p:sp>
    </p:spTree>
    <p:extLst>
      <p:ext uri="{BB962C8B-B14F-4D97-AF65-F5344CB8AC3E}">
        <p14:creationId xmlns:p14="http://schemas.microsoft.com/office/powerpoint/2010/main" val="44904651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44</a:t>
            </a:fld>
            <a:endParaRPr lang="en-US"/>
          </a:p>
        </p:txBody>
      </p:sp>
      <p:pic>
        <p:nvPicPr>
          <p:cNvPr id="3" name="Picture 2" descr="Screen Shot 2018-04-10 at 1.19.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528" y="1608944"/>
            <a:ext cx="6756401" cy="5247995"/>
          </a:xfrm>
          <a:prstGeom prst="rect">
            <a:avLst/>
          </a:prstGeom>
        </p:spPr>
      </p:pic>
      <p:sp>
        <p:nvSpPr>
          <p:cNvPr id="6" name="Title 5"/>
          <p:cNvSpPr>
            <a:spLocks noGrp="1"/>
          </p:cNvSpPr>
          <p:nvPr>
            <p:ph type="title"/>
          </p:nvPr>
        </p:nvSpPr>
        <p:spPr/>
        <p:txBody>
          <a:bodyPr/>
          <a:lstStyle/>
          <a:p>
            <a:endParaRPr lang="en-US"/>
          </a:p>
        </p:txBody>
      </p:sp>
      <p:sp>
        <p:nvSpPr>
          <p:cNvPr id="7" name="Title 1"/>
          <p:cNvSpPr txBox="1">
            <a:spLocks/>
          </p:cNvSpPr>
          <p:nvPr/>
        </p:nvSpPr>
        <p:spPr bwMode="auto">
          <a:xfrm>
            <a:off x="1" y="544520"/>
            <a:ext cx="91440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200" b="1" kern="1200">
                <a:solidFill>
                  <a:schemeClr val="tx1"/>
                </a:solidFill>
                <a:latin typeface="Arial"/>
                <a:ea typeface="ＭＳ Ｐゴシック" charset="0"/>
                <a:cs typeface="Arial"/>
              </a:defRPr>
            </a:lvl1pPr>
            <a:lvl2pPr algn="ctr" defTabSz="457200" rtl="0" eaLnBrk="1" fontAlgn="base" hangingPunct="1">
              <a:spcBef>
                <a:spcPct val="0"/>
              </a:spcBef>
              <a:spcAft>
                <a:spcPct val="0"/>
              </a:spcAft>
              <a:defRPr sz="3200" b="1">
                <a:solidFill>
                  <a:schemeClr val="tx1"/>
                </a:solidFill>
                <a:latin typeface="Arial" charset="0"/>
                <a:ea typeface="ＭＳ Ｐゴシック" charset="0"/>
              </a:defRPr>
            </a:lvl2pPr>
            <a:lvl3pPr algn="ctr" defTabSz="457200" rtl="0" eaLnBrk="1" fontAlgn="base" hangingPunct="1">
              <a:spcBef>
                <a:spcPct val="0"/>
              </a:spcBef>
              <a:spcAft>
                <a:spcPct val="0"/>
              </a:spcAft>
              <a:defRPr sz="3200" b="1">
                <a:solidFill>
                  <a:schemeClr val="tx1"/>
                </a:solidFill>
                <a:latin typeface="Arial" charset="0"/>
                <a:ea typeface="ＭＳ Ｐゴシック" charset="0"/>
              </a:defRPr>
            </a:lvl3pPr>
            <a:lvl4pPr algn="ctr" defTabSz="457200" rtl="0" eaLnBrk="1" fontAlgn="base" hangingPunct="1">
              <a:spcBef>
                <a:spcPct val="0"/>
              </a:spcBef>
              <a:spcAft>
                <a:spcPct val="0"/>
              </a:spcAft>
              <a:defRPr sz="3200" b="1">
                <a:solidFill>
                  <a:schemeClr val="tx1"/>
                </a:solidFill>
                <a:latin typeface="Arial" charset="0"/>
                <a:ea typeface="ＭＳ Ｐゴシック" charset="0"/>
              </a:defRPr>
            </a:lvl4pPr>
            <a:lvl5pPr algn="ctr" defTabSz="457200" rtl="0" eaLnBrk="1" fontAlgn="base" hangingPunct="1">
              <a:spcBef>
                <a:spcPct val="0"/>
              </a:spcBef>
              <a:spcAft>
                <a:spcPct val="0"/>
              </a:spcAft>
              <a:defRPr sz="3200" b="1">
                <a:solidFill>
                  <a:schemeClr val="tx1"/>
                </a:solidFill>
                <a:latin typeface="Arial" charset="0"/>
                <a:ea typeface="ＭＳ Ｐゴシック" charset="0"/>
              </a:defRPr>
            </a:lvl5pPr>
            <a:lvl6pPr marL="457200" algn="ctr" defTabSz="457200" rtl="0" eaLnBrk="1" fontAlgn="base" hangingPunct="1">
              <a:spcBef>
                <a:spcPct val="0"/>
              </a:spcBef>
              <a:spcAft>
                <a:spcPct val="0"/>
              </a:spcAft>
              <a:defRPr sz="3200" b="1">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3200" b="1">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3200" b="1">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3200" b="1">
                <a:solidFill>
                  <a:schemeClr val="tx1"/>
                </a:solidFill>
                <a:latin typeface="Arial" charset="0"/>
                <a:ea typeface="ＭＳ Ｐゴシック" charset="0"/>
              </a:defRPr>
            </a:lvl9pPr>
          </a:lstStyle>
          <a:p>
            <a:r>
              <a:rPr lang="en-US" sz="2900" smtClean="0"/>
              <a:t>Compute Power, or Data Storage &amp; Movement:</a:t>
            </a:r>
            <a:br>
              <a:rPr lang="en-US" sz="2900" smtClean="0"/>
            </a:br>
            <a:r>
              <a:rPr lang="en-US" sz="2900" smtClean="0"/>
              <a:t>Which one is more important in Machine Learning?</a:t>
            </a:r>
            <a:endParaRPr lang="en-US" sz="2900" dirty="0"/>
          </a:p>
        </p:txBody>
      </p:sp>
    </p:spTree>
    <p:extLst>
      <p:ext uri="{BB962C8B-B14F-4D97-AF65-F5344CB8AC3E}">
        <p14:creationId xmlns:p14="http://schemas.microsoft.com/office/powerpoint/2010/main" val="13229547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44520"/>
            <a:ext cx="9144000" cy="1068387"/>
          </a:xfrm>
        </p:spPr>
        <p:txBody>
          <a:bodyPr/>
          <a:lstStyle/>
          <a:p>
            <a:r>
              <a:rPr lang="en-US" sz="2900" dirty="0"/>
              <a:t>Compute Power, or Data Storage &amp; </a:t>
            </a:r>
            <a:r>
              <a:rPr lang="en-US" sz="2900" dirty="0" smtClean="0"/>
              <a:t>Movement:</a:t>
            </a:r>
            <a:br>
              <a:rPr lang="en-US" sz="2900" dirty="0" smtClean="0"/>
            </a:br>
            <a:r>
              <a:rPr lang="en-US" sz="2900" dirty="0" smtClean="0"/>
              <a:t>Which one </a:t>
            </a:r>
            <a:r>
              <a:rPr lang="en-US" sz="2900" dirty="0"/>
              <a:t>is more </a:t>
            </a:r>
            <a:r>
              <a:rPr lang="en-US" sz="2900" dirty="0" smtClean="0"/>
              <a:t>important in Machine Learning?</a:t>
            </a:r>
            <a:endParaRPr lang="en-US" sz="2900"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45</a:t>
            </a:fld>
            <a:endParaRPr lang="en-US"/>
          </a:p>
        </p:txBody>
      </p:sp>
      <p:pic>
        <p:nvPicPr>
          <p:cNvPr id="5" name="Picture 4" descr="Screen Shot 2018-04-10 at 1.21.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859" y="1659761"/>
            <a:ext cx="6722533" cy="5198238"/>
          </a:xfrm>
          <a:prstGeom prst="rect">
            <a:avLst/>
          </a:prstGeom>
        </p:spPr>
      </p:pic>
    </p:spTree>
    <p:extLst>
      <p:ext uri="{BB962C8B-B14F-4D97-AF65-F5344CB8AC3E}">
        <p14:creationId xmlns:p14="http://schemas.microsoft.com/office/powerpoint/2010/main" val="22684260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46</a:t>
            </a:fld>
            <a:endParaRPr lang="en-US"/>
          </a:p>
        </p:txBody>
      </p:sp>
      <p:pic>
        <p:nvPicPr>
          <p:cNvPr id="5" name="Picture 4" descr="Screen Shot 2018-04-10 at 1.25.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467" y="1104313"/>
            <a:ext cx="5909733" cy="5252037"/>
          </a:xfrm>
          <a:prstGeom prst="rect">
            <a:avLst/>
          </a:prstGeom>
        </p:spPr>
      </p:pic>
    </p:spTree>
    <p:extLst>
      <p:ext uri="{BB962C8B-B14F-4D97-AF65-F5344CB8AC3E}">
        <p14:creationId xmlns:p14="http://schemas.microsoft.com/office/powerpoint/2010/main" val="133947875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47</a:t>
            </a:fld>
            <a:endParaRPr lang="en-US"/>
          </a:p>
        </p:txBody>
      </p:sp>
      <p:pic>
        <p:nvPicPr>
          <p:cNvPr id="5" name="Picture 4" descr="Screen Shot 2018-04-10 at 1.25.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467" y="1104313"/>
            <a:ext cx="5909733" cy="5252037"/>
          </a:xfrm>
          <a:prstGeom prst="rect">
            <a:avLst/>
          </a:prstGeom>
        </p:spPr>
      </p:pic>
      <p:sp>
        <p:nvSpPr>
          <p:cNvPr id="6" name="Oval 5"/>
          <p:cNvSpPr/>
          <p:nvPr/>
        </p:nvSpPr>
        <p:spPr>
          <a:xfrm>
            <a:off x="5503333" y="4182533"/>
            <a:ext cx="558800" cy="5588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38964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48</a:t>
            </a:fld>
            <a:endParaRPr lang="en-US"/>
          </a:p>
        </p:txBody>
      </p:sp>
      <p:pic>
        <p:nvPicPr>
          <p:cNvPr id="5" name="Picture 4" descr="Screen Shot 2018-04-10 at 1.25.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467" y="1104313"/>
            <a:ext cx="5909733" cy="5252037"/>
          </a:xfrm>
          <a:prstGeom prst="rect">
            <a:avLst/>
          </a:prstGeom>
        </p:spPr>
      </p:pic>
      <p:sp>
        <p:nvSpPr>
          <p:cNvPr id="6" name="Oval 5"/>
          <p:cNvSpPr/>
          <p:nvPr/>
        </p:nvSpPr>
        <p:spPr>
          <a:xfrm>
            <a:off x="1964266" y="1761067"/>
            <a:ext cx="5604933" cy="459528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8171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Adiabatic quantum </a:t>
            </a:r>
            <a:r>
              <a:rPr lang="en-US" dirty="0" smtClean="0"/>
              <a:t>computation (Quantum Annealing)</a:t>
            </a: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49</a:t>
            </a:fld>
            <a:endParaRPr lang="en-US"/>
          </a:p>
        </p:txBody>
      </p:sp>
    </p:spTree>
    <p:extLst>
      <p:ext uri="{BB962C8B-B14F-4D97-AF65-F5344CB8AC3E}">
        <p14:creationId xmlns:p14="http://schemas.microsoft.com/office/powerpoint/2010/main" val="38913128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Machine </a:t>
            </a:r>
            <a:r>
              <a:rPr lang="en-US" dirty="0" smtClean="0"/>
              <a:t>Learning</a:t>
            </a:r>
            <a:br>
              <a:rPr lang="en-US" dirty="0" smtClean="0"/>
            </a:br>
            <a:r>
              <a:rPr lang="en-US" sz="2500" dirty="0" smtClean="0"/>
              <a:t>Instance-Based Learning</a:t>
            </a:r>
            <a:endParaRPr lang="en-US" sz="2500"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5</a:t>
            </a:fld>
            <a:endParaRPr lang="en-US"/>
          </a:p>
        </p:txBody>
      </p:sp>
      <p:cxnSp>
        <p:nvCxnSpPr>
          <p:cNvPr id="6" name="Straight Arrow Connector 5"/>
          <p:cNvCxnSpPr/>
          <p:nvPr/>
        </p:nvCxnSpPr>
        <p:spPr>
          <a:xfrm>
            <a:off x="1016000" y="5960533"/>
            <a:ext cx="6959600" cy="0"/>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507066" y="2281767"/>
            <a:ext cx="0" cy="4144433"/>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4106333" y="2588337"/>
            <a:ext cx="448734" cy="396162"/>
          </a:xfrm>
          <a:prstGeom prst="rect">
            <a:avLst/>
          </a:prstGeom>
        </p:spPr>
      </p:pic>
      <p:pic>
        <p:nvPicPr>
          <p:cNvPr id="11" name="Picture 10"/>
          <p:cNvPicPr>
            <a:picLocks noChangeAspect="1"/>
          </p:cNvPicPr>
          <p:nvPr/>
        </p:nvPicPr>
        <p:blipFill>
          <a:blip r:embed="rId3"/>
          <a:stretch>
            <a:fillRect/>
          </a:stretch>
        </p:blipFill>
        <p:spPr>
          <a:xfrm>
            <a:off x="4851400" y="2984499"/>
            <a:ext cx="448734" cy="396162"/>
          </a:xfrm>
          <a:prstGeom prst="rect">
            <a:avLst/>
          </a:prstGeom>
        </p:spPr>
      </p:pic>
      <p:pic>
        <p:nvPicPr>
          <p:cNvPr id="12" name="Picture 11"/>
          <p:cNvPicPr>
            <a:picLocks noChangeAspect="1"/>
          </p:cNvPicPr>
          <p:nvPr/>
        </p:nvPicPr>
        <p:blipFill>
          <a:blip r:embed="rId3"/>
          <a:stretch>
            <a:fillRect/>
          </a:stretch>
        </p:blipFill>
        <p:spPr>
          <a:xfrm>
            <a:off x="5003800" y="2390256"/>
            <a:ext cx="448734" cy="396162"/>
          </a:xfrm>
          <a:prstGeom prst="rect">
            <a:avLst/>
          </a:prstGeom>
        </p:spPr>
      </p:pic>
      <p:pic>
        <p:nvPicPr>
          <p:cNvPr id="13" name="Picture 12"/>
          <p:cNvPicPr>
            <a:picLocks noChangeAspect="1"/>
          </p:cNvPicPr>
          <p:nvPr/>
        </p:nvPicPr>
        <p:blipFill>
          <a:blip r:embed="rId3"/>
          <a:stretch>
            <a:fillRect/>
          </a:stretch>
        </p:blipFill>
        <p:spPr>
          <a:xfrm>
            <a:off x="5613401" y="3519670"/>
            <a:ext cx="448734" cy="396162"/>
          </a:xfrm>
          <a:prstGeom prst="rect">
            <a:avLst/>
          </a:prstGeom>
        </p:spPr>
      </p:pic>
      <p:pic>
        <p:nvPicPr>
          <p:cNvPr id="14" name="Picture 13"/>
          <p:cNvPicPr>
            <a:picLocks noChangeAspect="1"/>
          </p:cNvPicPr>
          <p:nvPr/>
        </p:nvPicPr>
        <p:blipFill>
          <a:blip r:embed="rId3"/>
          <a:stretch>
            <a:fillRect/>
          </a:stretch>
        </p:blipFill>
        <p:spPr>
          <a:xfrm>
            <a:off x="6358468" y="3915832"/>
            <a:ext cx="448734" cy="396162"/>
          </a:xfrm>
          <a:prstGeom prst="rect">
            <a:avLst/>
          </a:prstGeom>
        </p:spPr>
      </p:pic>
      <p:pic>
        <p:nvPicPr>
          <p:cNvPr id="15" name="Picture 14"/>
          <p:cNvPicPr>
            <a:picLocks noChangeAspect="1"/>
          </p:cNvPicPr>
          <p:nvPr/>
        </p:nvPicPr>
        <p:blipFill>
          <a:blip r:embed="rId3"/>
          <a:stretch>
            <a:fillRect/>
          </a:stretch>
        </p:blipFill>
        <p:spPr>
          <a:xfrm>
            <a:off x="6510868" y="3321589"/>
            <a:ext cx="448734" cy="396162"/>
          </a:xfrm>
          <a:prstGeom prst="rect">
            <a:avLst/>
          </a:prstGeom>
        </p:spPr>
      </p:pic>
      <p:pic>
        <p:nvPicPr>
          <p:cNvPr id="16" name="Picture 15"/>
          <p:cNvPicPr>
            <a:picLocks noChangeAspect="1"/>
          </p:cNvPicPr>
          <p:nvPr/>
        </p:nvPicPr>
        <p:blipFill>
          <a:blip r:embed="rId3"/>
          <a:stretch>
            <a:fillRect/>
          </a:stretch>
        </p:blipFill>
        <p:spPr>
          <a:xfrm>
            <a:off x="5579535" y="2555355"/>
            <a:ext cx="448734" cy="396162"/>
          </a:xfrm>
          <a:prstGeom prst="rect">
            <a:avLst/>
          </a:prstGeom>
        </p:spPr>
      </p:pic>
      <p:pic>
        <p:nvPicPr>
          <p:cNvPr id="17" name="Picture 16"/>
          <p:cNvPicPr>
            <a:picLocks noChangeAspect="1"/>
          </p:cNvPicPr>
          <p:nvPr/>
        </p:nvPicPr>
        <p:blipFill>
          <a:blip r:embed="rId3"/>
          <a:stretch>
            <a:fillRect/>
          </a:stretch>
        </p:blipFill>
        <p:spPr>
          <a:xfrm>
            <a:off x="6324602" y="2951517"/>
            <a:ext cx="448734" cy="396162"/>
          </a:xfrm>
          <a:prstGeom prst="rect">
            <a:avLst/>
          </a:prstGeom>
        </p:spPr>
      </p:pic>
      <p:pic>
        <p:nvPicPr>
          <p:cNvPr id="18" name="Picture 17"/>
          <p:cNvPicPr>
            <a:picLocks noChangeAspect="1"/>
          </p:cNvPicPr>
          <p:nvPr/>
        </p:nvPicPr>
        <p:blipFill>
          <a:blip r:embed="rId3"/>
          <a:stretch>
            <a:fillRect/>
          </a:stretch>
        </p:blipFill>
        <p:spPr>
          <a:xfrm>
            <a:off x="6477002" y="2357274"/>
            <a:ext cx="448734" cy="396162"/>
          </a:xfrm>
          <a:prstGeom prst="rect">
            <a:avLst/>
          </a:prstGeom>
        </p:spPr>
      </p:pic>
      <p:pic>
        <p:nvPicPr>
          <p:cNvPr id="19" name="Picture 18"/>
          <p:cNvPicPr>
            <a:picLocks noChangeAspect="1"/>
          </p:cNvPicPr>
          <p:nvPr/>
        </p:nvPicPr>
        <p:blipFill>
          <a:blip r:embed="rId3"/>
          <a:stretch>
            <a:fillRect/>
          </a:stretch>
        </p:blipFill>
        <p:spPr>
          <a:xfrm>
            <a:off x="5964770" y="4413594"/>
            <a:ext cx="448734" cy="396162"/>
          </a:xfrm>
          <a:prstGeom prst="rect">
            <a:avLst/>
          </a:prstGeom>
        </p:spPr>
      </p:pic>
      <p:pic>
        <p:nvPicPr>
          <p:cNvPr id="20" name="Picture 19"/>
          <p:cNvPicPr>
            <a:picLocks noChangeAspect="1"/>
          </p:cNvPicPr>
          <p:nvPr/>
        </p:nvPicPr>
        <p:blipFill>
          <a:blip r:embed="rId3"/>
          <a:stretch>
            <a:fillRect/>
          </a:stretch>
        </p:blipFill>
        <p:spPr>
          <a:xfrm>
            <a:off x="6735235" y="4510075"/>
            <a:ext cx="448734" cy="396162"/>
          </a:xfrm>
          <a:prstGeom prst="rect">
            <a:avLst/>
          </a:prstGeom>
        </p:spPr>
      </p:pic>
      <p:pic>
        <p:nvPicPr>
          <p:cNvPr id="21" name="Picture 20"/>
          <p:cNvPicPr>
            <a:picLocks noChangeAspect="1"/>
          </p:cNvPicPr>
          <p:nvPr/>
        </p:nvPicPr>
        <p:blipFill>
          <a:blip r:embed="rId3"/>
          <a:stretch>
            <a:fillRect/>
          </a:stretch>
        </p:blipFill>
        <p:spPr>
          <a:xfrm>
            <a:off x="5740403" y="3076940"/>
            <a:ext cx="448734" cy="396162"/>
          </a:xfrm>
          <a:prstGeom prst="rect">
            <a:avLst/>
          </a:prstGeom>
        </p:spPr>
      </p:pic>
      <p:pic>
        <p:nvPicPr>
          <p:cNvPr id="22" name="Picture 21"/>
          <p:cNvPicPr>
            <a:picLocks noChangeAspect="1"/>
          </p:cNvPicPr>
          <p:nvPr/>
        </p:nvPicPr>
        <p:blipFill>
          <a:blip r:embed="rId3"/>
          <a:stretch>
            <a:fillRect/>
          </a:stretch>
        </p:blipFill>
        <p:spPr>
          <a:xfrm>
            <a:off x="2751665" y="2336799"/>
            <a:ext cx="448734" cy="396162"/>
          </a:xfrm>
          <a:prstGeom prst="rect">
            <a:avLst/>
          </a:prstGeom>
        </p:spPr>
      </p:pic>
      <p:pic>
        <p:nvPicPr>
          <p:cNvPr id="23" name="Picture 22"/>
          <p:cNvPicPr>
            <a:picLocks noChangeAspect="1"/>
          </p:cNvPicPr>
          <p:nvPr/>
        </p:nvPicPr>
        <p:blipFill>
          <a:blip r:embed="rId3"/>
          <a:stretch>
            <a:fillRect/>
          </a:stretch>
        </p:blipFill>
        <p:spPr>
          <a:xfrm>
            <a:off x="3496732" y="2732961"/>
            <a:ext cx="448734" cy="396162"/>
          </a:xfrm>
          <a:prstGeom prst="rect">
            <a:avLst/>
          </a:prstGeom>
        </p:spPr>
      </p:pic>
      <p:pic>
        <p:nvPicPr>
          <p:cNvPr id="24" name="Picture 23"/>
          <p:cNvPicPr>
            <a:picLocks noChangeAspect="1"/>
          </p:cNvPicPr>
          <p:nvPr/>
        </p:nvPicPr>
        <p:blipFill>
          <a:blip r:embed="rId3"/>
          <a:stretch>
            <a:fillRect/>
          </a:stretch>
        </p:blipFill>
        <p:spPr>
          <a:xfrm>
            <a:off x="3945466" y="3268132"/>
            <a:ext cx="448734" cy="396162"/>
          </a:xfrm>
          <a:prstGeom prst="rect">
            <a:avLst/>
          </a:prstGeom>
        </p:spPr>
      </p:pic>
      <p:pic>
        <p:nvPicPr>
          <p:cNvPr id="25" name="Picture 24"/>
          <p:cNvPicPr>
            <a:picLocks noChangeAspect="1"/>
          </p:cNvPicPr>
          <p:nvPr/>
        </p:nvPicPr>
        <p:blipFill>
          <a:blip r:embed="rId3"/>
          <a:stretch>
            <a:fillRect/>
          </a:stretch>
        </p:blipFill>
        <p:spPr>
          <a:xfrm>
            <a:off x="5283202" y="4282359"/>
            <a:ext cx="448734" cy="396162"/>
          </a:xfrm>
          <a:prstGeom prst="rect">
            <a:avLst/>
          </a:prstGeom>
        </p:spPr>
      </p:pic>
      <p:sp>
        <p:nvSpPr>
          <p:cNvPr id="27" name="TextBox 26"/>
          <p:cNvSpPr txBox="1"/>
          <p:nvPr/>
        </p:nvSpPr>
        <p:spPr>
          <a:xfrm>
            <a:off x="3632200" y="5503333"/>
            <a:ext cx="184666" cy="369332"/>
          </a:xfrm>
          <a:prstGeom prst="rect">
            <a:avLst/>
          </a:prstGeom>
          <a:noFill/>
        </p:spPr>
        <p:txBody>
          <a:bodyPr wrap="none" rtlCol="0">
            <a:spAutoFit/>
          </a:bodyPr>
          <a:lstStyle/>
          <a:p>
            <a:endParaRPr lang="en-US" dirty="0"/>
          </a:p>
        </p:txBody>
      </p:sp>
      <p:pic>
        <p:nvPicPr>
          <p:cNvPr id="28" name="Picture 27"/>
          <p:cNvPicPr>
            <a:picLocks noChangeAspect="1"/>
          </p:cNvPicPr>
          <p:nvPr/>
        </p:nvPicPr>
        <p:blipFill>
          <a:blip r:embed="rId4"/>
          <a:stretch>
            <a:fillRect/>
          </a:stretch>
        </p:blipFill>
        <p:spPr>
          <a:xfrm>
            <a:off x="1686983" y="3268132"/>
            <a:ext cx="410633" cy="527368"/>
          </a:xfrm>
          <a:prstGeom prst="rect">
            <a:avLst/>
          </a:prstGeom>
        </p:spPr>
      </p:pic>
      <p:pic>
        <p:nvPicPr>
          <p:cNvPr id="29" name="Picture 28"/>
          <p:cNvPicPr>
            <a:picLocks noChangeAspect="1"/>
          </p:cNvPicPr>
          <p:nvPr/>
        </p:nvPicPr>
        <p:blipFill>
          <a:blip r:embed="rId4"/>
          <a:stretch>
            <a:fillRect/>
          </a:stretch>
        </p:blipFill>
        <p:spPr>
          <a:xfrm>
            <a:off x="2423583" y="3420532"/>
            <a:ext cx="410633" cy="527368"/>
          </a:xfrm>
          <a:prstGeom prst="rect">
            <a:avLst/>
          </a:prstGeom>
        </p:spPr>
      </p:pic>
      <p:pic>
        <p:nvPicPr>
          <p:cNvPr id="30" name="Picture 29"/>
          <p:cNvPicPr>
            <a:picLocks noChangeAspect="1"/>
          </p:cNvPicPr>
          <p:nvPr/>
        </p:nvPicPr>
        <p:blipFill>
          <a:blip r:embed="rId4"/>
          <a:stretch>
            <a:fillRect/>
          </a:stretch>
        </p:blipFill>
        <p:spPr>
          <a:xfrm>
            <a:off x="1993899" y="4018675"/>
            <a:ext cx="410633" cy="527368"/>
          </a:xfrm>
          <a:prstGeom prst="rect">
            <a:avLst/>
          </a:prstGeom>
        </p:spPr>
      </p:pic>
      <p:pic>
        <p:nvPicPr>
          <p:cNvPr id="31" name="Picture 30"/>
          <p:cNvPicPr>
            <a:picLocks noChangeAspect="1"/>
          </p:cNvPicPr>
          <p:nvPr/>
        </p:nvPicPr>
        <p:blipFill>
          <a:blip r:embed="rId4"/>
          <a:stretch>
            <a:fillRect/>
          </a:stretch>
        </p:blipFill>
        <p:spPr>
          <a:xfrm>
            <a:off x="4394200" y="3393492"/>
            <a:ext cx="410633" cy="527368"/>
          </a:xfrm>
          <a:prstGeom prst="rect">
            <a:avLst/>
          </a:prstGeom>
        </p:spPr>
      </p:pic>
      <p:pic>
        <p:nvPicPr>
          <p:cNvPr id="32" name="Picture 31"/>
          <p:cNvPicPr>
            <a:picLocks noChangeAspect="1"/>
          </p:cNvPicPr>
          <p:nvPr/>
        </p:nvPicPr>
        <p:blipFill>
          <a:blip r:embed="rId4"/>
          <a:stretch>
            <a:fillRect/>
          </a:stretch>
        </p:blipFill>
        <p:spPr>
          <a:xfrm>
            <a:off x="2842682" y="4413594"/>
            <a:ext cx="410633" cy="527368"/>
          </a:xfrm>
          <a:prstGeom prst="rect">
            <a:avLst/>
          </a:prstGeom>
        </p:spPr>
      </p:pic>
      <p:pic>
        <p:nvPicPr>
          <p:cNvPr id="33" name="Picture 32"/>
          <p:cNvPicPr>
            <a:picLocks noChangeAspect="1"/>
          </p:cNvPicPr>
          <p:nvPr/>
        </p:nvPicPr>
        <p:blipFill>
          <a:blip r:embed="rId4"/>
          <a:stretch>
            <a:fillRect/>
          </a:stretch>
        </p:blipFill>
        <p:spPr>
          <a:xfrm>
            <a:off x="4188884" y="4208979"/>
            <a:ext cx="410633" cy="527368"/>
          </a:xfrm>
          <a:prstGeom prst="rect">
            <a:avLst/>
          </a:prstGeom>
        </p:spPr>
      </p:pic>
      <p:pic>
        <p:nvPicPr>
          <p:cNvPr id="34" name="Picture 33"/>
          <p:cNvPicPr>
            <a:picLocks noChangeAspect="1"/>
          </p:cNvPicPr>
          <p:nvPr/>
        </p:nvPicPr>
        <p:blipFill>
          <a:blip r:embed="rId4"/>
          <a:stretch>
            <a:fillRect/>
          </a:stretch>
        </p:blipFill>
        <p:spPr>
          <a:xfrm>
            <a:off x="3759200" y="4807122"/>
            <a:ext cx="410633" cy="527368"/>
          </a:xfrm>
          <a:prstGeom prst="rect">
            <a:avLst/>
          </a:prstGeom>
        </p:spPr>
      </p:pic>
      <p:pic>
        <p:nvPicPr>
          <p:cNvPr id="35" name="Picture 34"/>
          <p:cNvPicPr>
            <a:picLocks noChangeAspect="1"/>
          </p:cNvPicPr>
          <p:nvPr/>
        </p:nvPicPr>
        <p:blipFill>
          <a:blip r:embed="rId4"/>
          <a:stretch>
            <a:fillRect/>
          </a:stretch>
        </p:blipFill>
        <p:spPr>
          <a:xfrm>
            <a:off x="4760383" y="5316340"/>
            <a:ext cx="410633" cy="527368"/>
          </a:xfrm>
          <a:prstGeom prst="rect">
            <a:avLst/>
          </a:prstGeom>
        </p:spPr>
      </p:pic>
      <p:pic>
        <p:nvPicPr>
          <p:cNvPr id="36" name="Picture 35"/>
          <p:cNvPicPr>
            <a:picLocks noChangeAspect="1"/>
          </p:cNvPicPr>
          <p:nvPr/>
        </p:nvPicPr>
        <p:blipFill>
          <a:blip r:embed="rId4"/>
          <a:stretch>
            <a:fillRect/>
          </a:stretch>
        </p:blipFill>
        <p:spPr>
          <a:xfrm>
            <a:off x="1788583" y="4825272"/>
            <a:ext cx="410633" cy="527368"/>
          </a:xfrm>
          <a:prstGeom prst="rect">
            <a:avLst/>
          </a:prstGeom>
        </p:spPr>
      </p:pic>
      <p:pic>
        <p:nvPicPr>
          <p:cNvPr id="37" name="Picture 36"/>
          <p:cNvPicPr>
            <a:picLocks noChangeAspect="1"/>
          </p:cNvPicPr>
          <p:nvPr/>
        </p:nvPicPr>
        <p:blipFill>
          <a:blip r:embed="rId4"/>
          <a:stretch>
            <a:fillRect/>
          </a:stretch>
        </p:blipFill>
        <p:spPr>
          <a:xfrm>
            <a:off x="2271178" y="4642553"/>
            <a:ext cx="410633" cy="527368"/>
          </a:xfrm>
          <a:prstGeom prst="rect">
            <a:avLst/>
          </a:prstGeom>
        </p:spPr>
      </p:pic>
      <p:pic>
        <p:nvPicPr>
          <p:cNvPr id="38" name="Picture 37"/>
          <p:cNvPicPr>
            <a:picLocks noChangeAspect="1"/>
          </p:cNvPicPr>
          <p:nvPr/>
        </p:nvPicPr>
        <p:blipFill>
          <a:blip r:embed="rId3"/>
          <a:stretch>
            <a:fillRect/>
          </a:stretch>
        </p:blipFill>
        <p:spPr>
          <a:xfrm>
            <a:off x="5037667" y="3658976"/>
            <a:ext cx="448734" cy="396162"/>
          </a:xfrm>
          <a:prstGeom prst="rect">
            <a:avLst/>
          </a:prstGeom>
        </p:spPr>
      </p:pic>
      <p:pic>
        <p:nvPicPr>
          <p:cNvPr id="39" name="Picture 38"/>
          <p:cNvPicPr>
            <a:picLocks noChangeAspect="1"/>
          </p:cNvPicPr>
          <p:nvPr/>
        </p:nvPicPr>
        <p:blipFill>
          <a:blip r:embed="rId3"/>
          <a:stretch>
            <a:fillRect/>
          </a:stretch>
        </p:blipFill>
        <p:spPr>
          <a:xfrm>
            <a:off x="3014130" y="3265806"/>
            <a:ext cx="448734" cy="396162"/>
          </a:xfrm>
          <a:prstGeom prst="rect">
            <a:avLst/>
          </a:prstGeom>
        </p:spPr>
      </p:pic>
      <p:pic>
        <p:nvPicPr>
          <p:cNvPr id="40" name="Picture 39"/>
          <p:cNvPicPr>
            <a:picLocks noChangeAspect="1"/>
          </p:cNvPicPr>
          <p:nvPr/>
        </p:nvPicPr>
        <p:blipFill>
          <a:blip r:embed="rId4"/>
          <a:stretch>
            <a:fillRect/>
          </a:stretch>
        </p:blipFill>
        <p:spPr>
          <a:xfrm>
            <a:off x="3348567" y="4124061"/>
            <a:ext cx="410633" cy="527368"/>
          </a:xfrm>
          <a:prstGeom prst="rect">
            <a:avLst/>
          </a:prstGeom>
        </p:spPr>
      </p:pic>
      <p:pic>
        <p:nvPicPr>
          <p:cNvPr id="41" name="Picture 40"/>
          <p:cNvPicPr>
            <a:picLocks noChangeAspect="1"/>
          </p:cNvPicPr>
          <p:nvPr/>
        </p:nvPicPr>
        <p:blipFill>
          <a:blip r:embed="rId4"/>
          <a:stretch>
            <a:fillRect/>
          </a:stretch>
        </p:blipFill>
        <p:spPr>
          <a:xfrm>
            <a:off x="2194982" y="2555355"/>
            <a:ext cx="410633" cy="527368"/>
          </a:xfrm>
          <a:prstGeom prst="rect">
            <a:avLst/>
          </a:prstGeom>
        </p:spPr>
      </p:pic>
      <p:pic>
        <p:nvPicPr>
          <p:cNvPr id="44" name="Picture 43"/>
          <p:cNvPicPr>
            <a:picLocks noChangeAspect="1"/>
          </p:cNvPicPr>
          <p:nvPr/>
        </p:nvPicPr>
        <p:blipFill>
          <a:blip r:embed="rId4"/>
          <a:stretch>
            <a:fillRect/>
          </a:stretch>
        </p:blipFill>
        <p:spPr>
          <a:xfrm>
            <a:off x="4106333" y="5345297"/>
            <a:ext cx="410633" cy="527368"/>
          </a:xfrm>
          <a:prstGeom prst="rect">
            <a:avLst/>
          </a:prstGeom>
        </p:spPr>
      </p:pic>
      <p:pic>
        <p:nvPicPr>
          <p:cNvPr id="45" name="Picture 44"/>
          <p:cNvPicPr>
            <a:picLocks noChangeAspect="1"/>
          </p:cNvPicPr>
          <p:nvPr/>
        </p:nvPicPr>
        <p:blipFill>
          <a:blip r:embed="rId4"/>
          <a:stretch>
            <a:fillRect/>
          </a:stretch>
        </p:blipFill>
        <p:spPr>
          <a:xfrm>
            <a:off x="4707466" y="4642553"/>
            <a:ext cx="410633" cy="527368"/>
          </a:xfrm>
          <a:prstGeom prst="rect">
            <a:avLst/>
          </a:prstGeom>
        </p:spPr>
      </p:pic>
      <p:pic>
        <p:nvPicPr>
          <p:cNvPr id="46" name="Picture 45"/>
          <p:cNvPicPr>
            <a:picLocks noChangeAspect="1"/>
          </p:cNvPicPr>
          <p:nvPr/>
        </p:nvPicPr>
        <p:blipFill>
          <a:blip r:embed="rId4"/>
          <a:stretch>
            <a:fillRect/>
          </a:stretch>
        </p:blipFill>
        <p:spPr>
          <a:xfrm>
            <a:off x="2285997" y="5316340"/>
            <a:ext cx="410633" cy="527368"/>
          </a:xfrm>
          <a:prstGeom prst="rect">
            <a:avLst/>
          </a:prstGeom>
        </p:spPr>
      </p:pic>
      <p:pic>
        <p:nvPicPr>
          <p:cNvPr id="47" name="Picture 46"/>
          <p:cNvPicPr>
            <a:picLocks noChangeAspect="1"/>
          </p:cNvPicPr>
          <p:nvPr/>
        </p:nvPicPr>
        <p:blipFill>
          <a:blip r:embed="rId3"/>
          <a:stretch>
            <a:fillRect/>
          </a:stretch>
        </p:blipFill>
        <p:spPr>
          <a:xfrm>
            <a:off x="2285997" y="2083686"/>
            <a:ext cx="448734" cy="396162"/>
          </a:xfrm>
          <a:prstGeom prst="rect">
            <a:avLst/>
          </a:prstGeom>
        </p:spPr>
      </p:pic>
      <p:pic>
        <p:nvPicPr>
          <p:cNvPr id="48" name="Picture 47"/>
          <p:cNvPicPr>
            <a:picLocks noChangeAspect="1"/>
          </p:cNvPicPr>
          <p:nvPr/>
        </p:nvPicPr>
        <p:blipFill>
          <a:blip r:embed="rId3"/>
          <a:stretch>
            <a:fillRect/>
          </a:stretch>
        </p:blipFill>
        <p:spPr>
          <a:xfrm>
            <a:off x="6582835" y="5076231"/>
            <a:ext cx="448734" cy="396162"/>
          </a:xfrm>
          <a:prstGeom prst="rect">
            <a:avLst/>
          </a:prstGeom>
        </p:spPr>
      </p:pic>
      <p:pic>
        <p:nvPicPr>
          <p:cNvPr id="49" name="Picture 48"/>
          <p:cNvPicPr>
            <a:picLocks noChangeAspect="1"/>
          </p:cNvPicPr>
          <p:nvPr/>
        </p:nvPicPr>
        <p:blipFill>
          <a:blip r:embed="rId4"/>
          <a:stretch>
            <a:fillRect/>
          </a:stretch>
        </p:blipFill>
        <p:spPr>
          <a:xfrm>
            <a:off x="3086099" y="3596693"/>
            <a:ext cx="410633" cy="527368"/>
          </a:xfrm>
          <a:prstGeom prst="rect">
            <a:avLst/>
          </a:prstGeom>
        </p:spPr>
      </p:pic>
      <p:pic>
        <p:nvPicPr>
          <p:cNvPr id="50" name="Picture 49"/>
          <p:cNvPicPr>
            <a:picLocks noChangeAspect="1"/>
          </p:cNvPicPr>
          <p:nvPr/>
        </p:nvPicPr>
        <p:blipFill>
          <a:blip r:embed="rId4"/>
          <a:stretch>
            <a:fillRect/>
          </a:stretch>
        </p:blipFill>
        <p:spPr>
          <a:xfrm>
            <a:off x="2603497" y="2865439"/>
            <a:ext cx="410633" cy="527368"/>
          </a:xfrm>
          <a:prstGeom prst="rect">
            <a:avLst/>
          </a:prstGeom>
        </p:spPr>
      </p:pic>
      <p:pic>
        <p:nvPicPr>
          <p:cNvPr id="51" name="Picture 50"/>
          <p:cNvPicPr>
            <a:picLocks noChangeAspect="1"/>
          </p:cNvPicPr>
          <p:nvPr/>
        </p:nvPicPr>
        <p:blipFill>
          <a:blip r:embed="rId4"/>
          <a:stretch>
            <a:fillRect/>
          </a:stretch>
        </p:blipFill>
        <p:spPr>
          <a:xfrm>
            <a:off x="3740149" y="3860377"/>
            <a:ext cx="410633" cy="527368"/>
          </a:xfrm>
          <a:prstGeom prst="rect">
            <a:avLst/>
          </a:prstGeom>
        </p:spPr>
      </p:pic>
      <p:pic>
        <p:nvPicPr>
          <p:cNvPr id="52" name="Picture 51"/>
          <p:cNvPicPr>
            <a:picLocks noChangeAspect="1"/>
          </p:cNvPicPr>
          <p:nvPr/>
        </p:nvPicPr>
        <p:blipFill>
          <a:blip r:embed="rId3"/>
          <a:stretch>
            <a:fillRect/>
          </a:stretch>
        </p:blipFill>
        <p:spPr>
          <a:xfrm>
            <a:off x="4722282" y="3735479"/>
            <a:ext cx="448734" cy="396162"/>
          </a:xfrm>
          <a:prstGeom prst="rect">
            <a:avLst/>
          </a:prstGeom>
        </p:spPr>
      </p:pic>
      <p:pic>
        <p:nvPicPr>
          <p:cNvPr id="53" name="Picture 52"/>
          <p:cNvPicPr>
            <a:picLocks noChangeAspect="1"/>
          </p:cNvPicPr>
          <p:nvPr/>
        </p:nvPicPr>
        <p:blipFill>
          <a:blip r:embed="rId5"/>
          <a:stretch>
            <a:fillRect/>
          </a:stretch>
        </p:blipFill>
        <p:spPr>
          <a:xfrm>
            <a:off x="3515781" y="4900548"/>
            <a:ext cx="351366" cy="351366"/>
          </a:xfrm>
          <a:prstGeom prst="rect">
            <a:avLst/>
          </a:prstGeom>
        </p:spPr>
      </p:pic>
      <p:sp>
        <p:nvSpPr>
          <p:cNvPr id="54" name="Oval 53"/>
          <p:cNvSpPr>
            <a:spLocks noChangeAspect="1"/>
          </p:cNvSpPr>
          <p:nvPr/>
        </p:nvSpPr>
        <p:spPr>
          <a:xfrm>
            <a:off x="3246967" y="4594740"/>
            <a:ext cx="936811" cy="936811"/>
          </a:xfrm>
          <a:prstGeom prst="ellipse">
            <a:avLst/>
          </a:prstGeom>
          <a:noFill/>
          <a:ln w="38100" cmpd="sng">
            <a:solidFill>
              <a:srgbClr val="0D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3563492" y="6110153"/>
            <a:ext cx="2146967" cy="369332"/>
          </a:xfrm>
          <a:prstGeom prst="rect">
            <a:avLst/>
          </a:prstGeom>
          <a:noFill/>
        </p:spPr>
        <p:txBody>
          <a:bodyPr wrap="none" rtlCol="0">
            <a:spAutoFit/>
          </a:bodyPr>
          <a:lstStyle/>
          <a:p>
            <a:r>
              <a:rPr lang="en-US" b="1" dirty="0" smtClean="0">
                <a:latin typeface="Arial"/>
                <a:cs typeface="Arial"/>
              </a:rPr>
              <a:t>Feature 1 (Height)</a:t>
            </a:r>
            <a:endParaRPr lang="en-US" b="1" dirty="0">
              <a:latin typeface="Arial"/>
              <a:cs typeface="Arial"/>
            </a:endParaRPr>
          </a:p>
        </p:txBody>
      </p:sp>
      <p:sp>
        <p:nvSpPr>
          <p:cNvPr id="56" name="TextBox 55"/>
          <p:cNvSpPr txBox="1"/>
          <p:nvPr/>
        </p:nvSpPr>
        <p:spPr>
          <a:xfrm>
            <a:off x="195151" y="3592666"/>
            <a:ext cx="1211014" cy="646331"/>
          </a:xfrm>
          <a:prstGeom prst="rect">
            <a:avLst/>
          </a:prstGeom>
          <a:noFill/>
        </p:spPr>
        <p:txBody>
          <a:bodyPr wrap="none" rtlCol="0">
            <a:spAutoFit/>
          </a:bodyPr>
          <a:lstStyle/>
          <a:p>
            <a:pPr algn="ctr"/>
            <a:r>
              <a:rPr lang="en-US" b="1" dirty="0">
                <a:latin typeface="Arial"/>
                <a:cs typeface="Arial"/>
              </a:rPr>
              <a:t>Feature </a:t>
            </a:r>
            <a:r>
              <a:rPr lang="en-US" b="1" dirty="0" smtClean="0">
                <a:latin typeface="Arial"/>
                <a:cs typeface="Arial"/>
              </a:rPr>
              <a:t>2 </a:t>
            </a:r>
          </a:p>
          <a:p>
            <a:r>
              <a:rPr lang="en-US" b="1" dirty="0" smtClean="0">
                <a:latin typeface="Arial"/>
                <a:cs typeface="Arial"/>
              </a:rPr>
              <a:t>(Weight)</a:t>
            </a:r>
            <a:endParaRPr lang="en-US" b="1" dirty="0">
              <a:latin typeface="Arial"/>
              <a:cs typeface="Arial"/>
            </a:endParaRPr>
          </a:p>
        </p:txBody>
      </p:sp>
    </p:spTree>
    <p:extLst>
      <p:ext uri="{BB962C8B-B14F-4D97-AF65-F5344CB8AC3E}">
        <p14:creationId xmlns:p14="http://schemas.microsoft.com/office/powerpoint/2010/main" val="204152141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Adiabatic quantum </a:t>
            </a:r>
            <a:r>
              <a:rPr lang="en-US" dirty="0" smtClean="0"/>
              <a:t>computation (Quantum Annealing)</a:t>
            </a: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50</a:t>
            </a:fld>
            <a:endParaRPr lang="en-US"/>
          </a:p>
        </p:txBody>
      </p:sp>
      <p:pic>
        <p:nvPicPr>
          <p:cNvPr id="5" name="Picture 4" descr="Screen Shot 2018-04-10 at 9.42.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550" y="2082800"/>
            <a:ext cx="5372100" cy="812800"/>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953412968"/>
              </p:ext>
            </p:extLst>
          </p:nvPr>
        </p:nvGraphicFramePr>
        <p:xfrm>
          <a:off x="3663837" y="2895600"/>
          <a:ext cx="1551630" cy="558800"/>
        </p:xfrm>
        <a:graphic>
          <a:graphicData uri="http://schemas.openxmlformats.org/presentationml/2006/ole">
            <mc:AlternateContent xmlns:mc="http://schemas.openxmlformats.org/markup-compatibility/2006">
              <mc:Choice xmlns:v="urn:schemas-microsoft-com:vml" Requires="v">
                <p:oleObj spid="_x0000_s11273" name="Equation" r:id="rId4" imgW="558800" imgH="177800" progId="Equation.3">
                  <p:embed/>
                </p:oleObj>
              </mc:Choice>
              <mc:Fallback>
                <p:oleObj name="Equation" r:id="rId4" imgW="558800" imgH="177800" progId="Equation.3">
                  <p:embed/>
                  <p:pic>
                    <p:nvPicPr>
                      <p:cNvPr id="0" name=""/>
                      <p:cNvPicPr/>
                      <p:nvPr/>
                    </p:nvPicPr>
                    <p:blipFill>
                      <a:blip r:embed="rId5"/>
                      <a:stretch>
                        <a:fillRect/>
                      </a:stretch>
                    </p:blipFill>
                    <p:spPr>
                      <a:xfrm>
                        <a:off x="3663837" y="2895600"/>
                        <a:ext cx="1551630" cy="558800"/>
                      </a:xfrm>
                      <a:prstGeom prst="rect">
                        <a:avLst/>
                      </a:prstGeom>
                    </p:spPr>
                  </p:pic>
                </p:oleObj>
              </mc:Fallback>
            </mc:AlternateContent>
          </a:graphicData>
        </a:graphic>
      </p:graphicFrame>
      <p:pic>
        <p:nvPicPr>
          <p:cNvPr id="7" name="Picture 6" descr="Screen Shot 2018-04-10 at 9.43.4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0350" y="3454400"/>
            <a:ext cx="5890002" cy="2648562"/>
          </a:xfrm>
          <a:prstGeom prst="rect">
            <a:avLst/>
          </a:prstGeom>
        </p:spPr>
      </p:pic>
      <p:sp>
        <p:nvSpPr>
          <p:cNvPr id="8" name="Rectangle 7"/>
          <p:cNvSpPr/>
          <p:nvPr/>
        </p:nvSpPr>
        <p:spPr>
          <a:xfrm>
            <a:off x="135464" y="6150880"/>
            <a:ext cx="8297333" cy="646331"/>
          </a:xfrm>
          <a:prstGeom prst="rect">
            <a:avLst/>
          </a:prstGeom>
        </p:spPr>
        <p:txBody>
          <a:bodyPr wrap="square">
            <a:spAutoFit/>
          </a:bodyPr>
          <a:lstStyle/>
          <a:p>
            <a:r>
              <a:rPr lang="en-US" dirty="0" smtClean="0">
                <a:latin typeface="Arial"/>
                <a:cs typeface="Arial"/>
              </a:rPr>
              <a:t>Picture is from: </a:t>
            </a:r>
            <a:r>
              <a:rPr lang="en-US" i="1" dirty="0" smtClean="0">
                <a:latin typeface="Arial"/>
                <a:cs typeface="Arial"/>
              </a:rPr>
              <a:t>Quantum </a:t>
            </a:r>
            <a:r>
              <a:rPr lang="en-US" i="1" dirty="0">
                <a:latin typeface="Arial"/>
                <a:cs typeface="Arial"/>
              </a:rPr>
              <a:t>Machine Learning : What Quantum Computing Means to Data Mining</a:t>
            </a:r>
            <a:r>
              <a:rPr lang="en-US" dirty="0">
                <a:latin typeface="Arial"/>
                <a:cs typeface="Arial"/>
              </a:rPr>
              <a:t>, Wittek, </a:t>
            </a:r>
            <a:r>
              <a:rPr lang="en-US" dirty="0" smtClean="0">
                <a:latin typeface="Arial"/>
                <a:cs typeface="Arial"/>
              </a:rPr>
              <a:t>Peter, Elsevier </a:t>
            </a:r>
            <a:r>
              <a:rPr lang="en-US" dirty="0">
                <a:latin typeface="Arial"/>
                <a:cs typeface="Arial"/>
              </a:rPr>
              <a:t>Science &amp; Technology, 2014. </a:t>
            </a:r>
          </a:p>
        </p:txBody>
      </p:sp>
    </p:spTree>
    <p:extLst>
      <p:ext uri="{BB962C8B-B14F-4D97-AF65-F5344CB8AC3E}">
        <p14:creationId xmlns:p14="http://schemas.microsoft.com/office/powerpoint/2010/main" val="128615790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Adiabatic quantum </a:t>
            </a:r>
            <a:r>
              <a:rPr lang="en-US" dirty="0" smtClean="0"/>
              <a:t>computation (Quantum Annealing)</a:t>
            </a: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51</a:t>
            </a:fld>
            <a:endParaRPr lang="en-US"/>
          </a:p>
        </p:txBody>
      </p:sp>
      <p:pic>
        <p:nvPicPr>
          <p:cNvPr id="3" name="Picture 2" descr="Screen Shot 2018-04-10 at 9.50.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666" y="2099733"/>
            <a:ext cx="4868334" cy="4138084"/>
          </a:xfrm>
          <a:prstGeom prst="rect">
            <a:avLst/>
          </a:prstGeom>
        </p:spPr>
      </p:pic>
    </p:spTree>
    <p:extLst>
      <p:ext uri="{BB962C8B-B14F-4D97-AF65-F5344CB8AC3E}">
        <p14:creationId xmlns:p14="http://schemas.microsoft.com/office/powerpoint/2010/main" val="415951059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0096"/>
            <a:ext cx="8229600" cy="1068387"/>
          </a:xfrm>
        </p:spPr>
        <p:txBody>
          <a:bodyPr/>
          <a:lstStyle/>
          <a:p>
            <a:r>
              <a:rPr lang="en-US" dirty="0" smtClean="0"/>
              <a:t>Optimization, an important ingredient of Machine Learning</a:t>
            </a: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52</a:t>
            </a:fld>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1427160768"/>
              </p:ext>
            </p:extLst>
          </p:nvPr>
        </p:nvGraphicFramePr>
        <p:xfrm>
          <a:off x="2519223" y="5537547"/>
          <a:ext cx="4094682" cy="1023012"/>
        </p:xfrm>
        <a:graphic>
          <a:graphicData uri="http://schemas.openxmlformats.org/presentationml/2006/ole">
            <mc:AlternateContent xmlns:mc="http://schemas.openxmlformats.org/markup-compatibility/2006">
              <mc:Choice xmlns:v="urn:schemas-microsoft-com:vml" Requires="v">
                <p:oleObj spid="_x0000_s10272" name="Equation" r:id="rId4" imgW="1574800" imgH="393700" progId="Equation.3">
                  <p:embed/>
                </p:oleObj>
              </mc:Choice>
              <mc:Fallback>
                <p:oleObj name="Equation" r:id="rId4" imgW="1574800" imgH="393700" progId="Equation.3">
                  <p:embed/>
                  <p:pic>
                    <p:nvPicPr>
                      <p:cNvPr id="0" name=""/>
                      <p:cNvPicPr/>
                      <p:nvPr/>
                    </p:nvPicPr>
                    <p:blipFill>
                      <a:blip r:embed="rId5"/>
                      <a:stretch>
                        <a:fillRect/>
                      </a:stretch>
                    </p:blipFill>
                    <p:spPr>
                      <a:xfrm>
                        <a:off x="2519223" y="5537547"/>
                        <a:ext cx="4094682" cy="1023012"/>
                      </a:xfrm>
                      <a:prstGeom prst="rect">
                        <a:avLst/>
                      </a:prstGeom>
                    </p:spPr>
                  </p:pic>
                </p:oleObj>
              </mc:Fallback>
            </mc:AlternateContent>
          </a:graphicData>
        </a:graphic>
      </p:graphicFrame>
      <p:sp>
        <p:nvSpPr>
          <p:cNvPr id="20" name="TextBox 19"/>
          <p:cNvSpPr txBox="1"/>
          <p:nvPr/>
        </p:nvSpPr>
        <p:spPr>
          <a:xfrm>
            <a:off x="197770" y="4891011"/>
            <a:ext cx="8700505" cy="646331"/>
          </a:xfrm>
          <a:prstGeom prst="rect">
            <a:avLst/>
          </a:prstGeom>
          <a:noFill/>
        </p:spPr>
        <p:txBody>
          <a:bodyPr wrap="square" rtlCol="0">
            <a:spAutoFit/>
          </a:bodyPr>
          <a:lstStyle/>
          <a:p>
            <a:r>
              <a:rPr lang="en-US" dirty="0" smtClean="0">
                <a:latin typeface="Arial"/>
                <a:cs typeface="Arial"/>
              </a:rPr>
              <a:t>The goal is to find a set of parameters of the model, </a:t>
            </a:r>
            <a:r>
              <a:rPr lang="en-US" b="1" dirty="0" smtClean="0">
                <a:latin typeface="Arial"/>
                <a:cs typeface="Arial"/>
              </a:rPr>
              <a:t>W</a:t>
            </a:r>
            <a:r>
              <a:rPr lang="en-US" dirty="0" smtClean="0">
                <a:latin typeface="Arial"/>
                <a:cs typeface="Arial"/>
              </a:rPr>
              <a:t>, of which the error Error(</a:t>
            </a:r>
            <a:r>
              <a:rPr lang="en-US" b="1" dirty="0" smtClean="0">
                <a:latin typeface="Arial"/>
                <a:cs typeface="Arial"/>
              </a:rPr>
              <a:t>X</a:t>
            </a:r>
            <a:r>
              <a:rPr lang="en-US" dirty="0" smtClean="0">
                <a:latin typeface="Arial"/>
                <a:cs typeface="Arial"/>
              </a:rPr>
              <a:t>)  is minimized over the training data.</a:t>
            </a:r>
            <a:endParaRPr lang="en-US" dirty="0">
              <a:latin typeface="Arial"/>
              <a:cs typeface="Arial"/>
            </a:endParaRPr>
          </a:p>
        </p:txBody>
      </p:sp>
      <p:sp>
        <p:nvSpPr>
          <p:cNvPr id="21" name="TextBox 20"/>
          <p:cNvSpPr txBox="1"/>
          <p:nvPr/>
        </p:nvSpPr>
        <p:spPr>
          <a:xfrm>
            <a:off x="3776404" y="5168215"/>
            <a:ext cx="6255287" cy="369332"/>
          </a:xfrm>
          <a:prstGeom prst="rect">
            <a:avLst/>
          </a:prstGeom>
          <a:noFill/>
        </p:spPr>
        <p:txBody>
          <a:bodyPr wrap="square" rtlCol="0">
            <a:spAutoFit/>
          </a:bodyPr>
          <a:lstStyle/>
          <a:p>
            <a:r>
              <a:rPr lang="en-US" dirty="0" smtClean="0">
                <a:latin typeface="Arial"/>
                <a:cs typeface="Arial"/>
              </a:rPr>
              <a:t>Error(</a:t>
            </a:r>
            <a:r>
              <a:rPr lang="en-US" b="1" dirty="0" smtClean="0">
                <a:latin typeface="Arial"/>
                <a:cs typeface="Arial"/>
              </a:rPr>
              <a:t>X</a:t>
            </a:r>
            <a:r>
              <a:rPr lang="en-US" i="1" dirty="0" smtClean="0">
                <a:latin typeface="Arial"/>
                <a:cs typeface="Arial"/>
              </a:rPr>
              <a:t>) </a:t>
            </a:r>
            <a:r>
              <a:rPr lang="en-US" dirty="0" smtClean="0">
                <a:latin typeface="Arial"/>
                <a:cs typeface="Arial"/>
              </a:rPr>
              <a:t>is the amount of misclassification.</a:t>
            </a:r>
            <a:endParaRPr lang="en-US" dirty="0">
              <a:latin typeface="Arial"/>
              <a:cs typeface="Arial"/>
            </a:endParaRPr>
          </a:p>
        </p:txBody>
      </p:sp>
      <p:grpSp>
        <p:nvGrpSpPr>
          <p:cNvPr id="38" name="Group 37"/>
          <p:cNvGrpSpPr/>
          <p:nvPr/>
        </p:nvGrpSpPr>
        <p:grpSpPr>
          <a:xfrm>
            <a:off x="409747" y="2693469"/>
            <a:ext cx="2895051" cy="1913442"/>
            <a:chOff x="-7756" y="3823199"/>
            <a:chExt cx="2895051" cy="1913442"/>
          </a:xfrm>
        </p:grpSpPr>
        <p:cxnSp>
          <p:nvCxnSpPr>
            <p:cNvPr id="11" name="Straight Arrow Connector 10"/>
            <p:cNvCxnSpPr/>
            <p:nvPr/>
          </p:nvCxnSpPr>
          <p:spPr>
            <a:xfrm>
              <a:off x="655123" y="5005937"/>
              <a:ext cx="2232172" cy="0"/>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209457" y="3823199"/>
              <a:ext cx="0" cy="1579736"/>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2" name="Object 21"/>
            <p:cNvGraphicFramePr>
              <a:graphicFrameLocks noChangeAspect="1"/>
            </p:cNvGraphicFramePr>
            <p:nvPr>
              <p:extLst>
                <p:ext uri="{D42A27DB-BD31-4B8C-83A1-F6EECF244321}">
                  <p14:modId xmlns:p14="http://schemas.microsoft.com/office/powerpoint/2010/main" val="2152769659"/>
                </p:ext>
              </p:extLst>
            </p:nvPr>
          </p:nvGraphicFramePr>
          <p:xfrm>
            <a:off x="-7756" y="3918954"/>
            <a:ext cx="1171575" cy="666750"/>
          </p:xfrm>
          <a:graphic>
            <a:graphicData uri="http://schemas.openxmlformats.org/presentationml/2006/ole">
              <mc:AlternateContent xmlns:mc="http://schemas.openxmlformats.org/markup-compatibility/2006">
                <mc:Choice xmlns:v="urn:schemas-microsoft-com:vml" Requires="v">
                  <p:oleObj spid="_x0000_s10273" name="Equation" r:id="rId6" imgW="762000" imgH="431800" progId="Equation.3">
                    <p:embed/>
                  </p:oleObj>
                </mc:Choice>
                <mc:Fallback>
                  <p:oleObj name="Equation" r:id="rId6" imgW="762000" imgH="431800" progId="Equation.3">
                    <p:embed/>
                    <p:pic>
                      <p:nvPicPr>
                        <p:cNvPr id="0" name=""/>
                        <p:cNvPicPr/>
                        <p:nvPr/>
                      </p:nvPicPr>
                      <p:blipFill>
                        <a:blip r:embed="rId7"/>
                        <a:stretch>
                          <a:fillRect/>
                        </a:stretch>
                      </p:blipFill>
                      <p:spPr>
                        <a:xfrm>
                          <a:off x="-7756" y="3918954"/>
                          <a:ext cx="1171575" cy="66675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929974228"/>
                </p:ext>
              </p:extLst>
            </p:nvPr>
          </p:nvGraphicFramePr>
          <p:xfrm>
            <a:off x="2114332" y="5069891"/>
            <a:ext cx="506413" cy="666750"/>
          </p:xfrm>
          <a:graphic>
            <a:graphicData uri="http://schemas.openxmlformats.org/presentationml/2006/ole">
              <mc:AlternateContent xmlns:mc="http://schemas.openxmlformats.org/markup-compatibility/2006">
                <mc:Choice xmlns:v="urn:schemas-microsoft-com:vml" Requires="v">
                  <p:oleObj spid="_x0000_s10274" name="Equation" r:id="rId8" imgW="330200" imgH="431800" progId="Equation.3">
                    <p:embed/>
                  </p:oleObj>
                </mc:Choice>
                <mc:Fallback>
                  <p:oleObj name="Equation" r:id="rId8" imgW="330200" imgH="431800" progId="Equation.3">
                    <p:embed/>
                    <p:pic>
                      <p:nvPicPr>
                        <p:cNvPr id="0" name=""/>
                        <p:cNvPicPr/>
                        <p:nvPr/>
                      </p:nvPicPr>
                      <p:blipFill>
                        <a:blip r:embed="rId9"/>
                        <a:stretch>
                          <a:fillRect/>
                        </a:stretch>
                      </p:blipFill>
                      <p:spPr>
                        <a:xfrm>
                          <a:off x="2114332" y="5069891"/>
                          <a:ext cx="506413" cy="666750"/>
                        </a:xfrm>
                        <a:prstGeom prst="rect">
                          <a:avLst/>
                        </a:prstGeom>
                      </p:spPr>
                    </p:pic>
                  </p:oleObj>
                </mc:Fallback>
              </mc:AlternateContent>
            </a:graphicData>
          </a:graphic>
        </p:graphicFrame>
        <p:cxnSp>
          <p:nvCxnSpPr>
            <p:cNvPr id="28" name="Straight Connector 27"/>
            <p:cNvCxnSpPr/>
            <p:nvPr/>
          </p:nvCxnSpPr>
          <p:spPr>
            <a:xfrm>
              <a:off x="1209457" y="4425004"/>
              <a:ext cx="148158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41314" y="5005937"/>
              <a:ext cx="76814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209456" y="4425004"/>
              <a:ext cx="1" cy="58093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10"/>
            <a:stretch>
              <a:fillRect/>
            </a:stretch>
          </p:blipFill>
          <p:spPr>
            <a:xfrm>
              <a:off x="538163" y="4454181"/>
              <a:ext cx="410633" cy="527368"/>
            </a:xfrm>
            <a:prstGeom prst="rect">
              <a:avLst/>
            </a:prstGeom>
          </p:spPr>
        </p:pic>
        <p:pic>
          <p:nvPicPr>
            <p:cNvPr id="36" name="Picture 35"/>
            <p:cNvPicPr>
              <a:picLocks noChangeAspect="1"/>
            </p:cNvPicPr>
            <p:nvPr/>
          </p:nvPicPr>
          <p:blipFill>
            <a:blip r:embed="rId11"/>
            <a:stretch>
              <a:fillRect/>
            </a:stretch>
          </p:blipFill>
          <p:spPr>
            <a:xfrm>
              <a:off x="1937808" y="3998602"/>
              <a:ext cx="448734" cy="396162"/>
            </a:xfrm>
            <a:prstGeom prst="rect">
              <a:avLst/>
            </a:prstGeom>
          </p:spPr>
        </p:pic>
      </p:grpSp>
      <p:sp>
        <p:nvSpPr>
          <p:cNvPr id="39" name="TextBox 38"/>
          <p:cNvSpPr txBox="1"/>
          <p:nvPr/>
        </p:nvSpPr>
        <p:spPr>
          <a:xfrm>
            <a:off x="457200" y="1485743"/>
            <a:ext cx="8317720" cy="646331"/>
          </a:xfrm>
          <a:prstGeom prst="rect">
            <a:avLst/>
          </a:prstGeom>
          <a:noFill/>
        </p:spPr>
        <p:txBody>
          <a:bodyPr wrap="square" rtlCol="0">
            <a:spAutoFit/>
          </a:bodyPr>
          <a:lstStyle/>
          <a:p>
            <a:r>
              <a:rPr lang="en-US" dirty="0" smtClean="0">
                <a:latin typeface="Arial"/>
                <a:cs typeface="Arial"/>
              </a:rPr>
              <a:t>Imagine </a:t>
            </a:r>
            <a:r>
              <a:rPr lang="en-US" b="1" dirty="0" smtClean="0">
                <a:latin typeface="Arial"/>
                <a:cs typeface="Arial"/>
              </a:rPr>
              <a:t>W</a:t>
            </a:r>
            <a:r>
              <a:rPr lang="en-US" dirty="0">
                <a:latin typeface="Arial"/>
                <a:cs typeface="Arial"/>
              </a:rPr>
              <a:t> </a:t>
            </a:r>
            <a:r>
              <a:rPr lang="en-US" dirty="0" smtClean="0">
                <a:latin typeface="Arial"/>
                <a:cs typeface="Arial"/>
              </a:rPr>
              <a:t>is the set of parameters of the model, and </a:t>
            </a:r>
            <a:r>
              <a:rPr lang="en-US" b="1" dirty="0" smtClean="0">
                <a:latin typeface="Arial"/>
                <a:cs typeface="Arial"/>
              </a:rPr>
              <a:t>X </a:t>
            </a:r>
            <a:r>
              <a:rPr lang="en-US" dirty="0" smtClean="0">
                <a:latin typeface="Arial"/>
                <a:cs typeface="Arial"/>
              </a:rPr>
              <a:t>is the features’ values, here weight and height.</a:t>
            </a:r>
            <a:endParaRPr lang="en-US" dirty="0">
              <a:latin typeface="Arial"/>
              <a:cs typeface="Arial"/>
            </a:endParaRPr>
          </a:p>
        </p:txBody>
      </p:sp>
      <p:sp>
        <p:nvSpPr>
          <p:cNvPr id="41" name="TextBox 40"/>
          <p:cNvSpPr txBox="1"/>
          <p:nvPr/>
        </p:nvSpPr>
        <p:spPr>
          <a:xfrm>
            <a:off x="7934597" y="3280858"/>
            <a:ext cx="913682" cy="369332"/>
          </a:xfrm>
          <a:prstGeom prst="rect">
            <a:avLst/>
          </a:prstGeom>
          <a:noFill/>
        </p:spPr>
        <p:txBody>
          <a:bodyPr wrap="none" rtlCol="0">
            <a:spAutoFit/>
          </a:bodyPr>
          <a:lstStyle/>
          <a:p>
            <a:r>
              <a:rPr lang="en-US" b="1" dirty="0" smtClean="0">
                <a:latin typeface="Arial"/>
                <a:cs typeface="Arial"/>
              </a:rPr>
              <a:t>WX</a:t>
            </a:r>
            <a:r>
              <a:rPr lang="en-US" b="1" baseline="30000" dirty="0" smtClean="0">
                <a:latin typeface="Arial"/>
                <a:cs typeface="Arial"/>
              </a:rPr>
              <a:t>T</a:t>
            </a:r>
            <a:r>
              <a:rPr lang="en-US" dirty="0" smtClean="0">
                <a:latin typeface="Arial"/>
                <a:cs typeface="Arial"/>
              </a:rPr>
              <a:t>=0</a:t>
            </a:r>
          </a:p>
        </p:txBody>
      </p:sp>
      <p:sp>
        <p:nvSpPr>
          <p:cNvPr id="44" name="TextBox 43"/>
          <p:cNvSpPr txBox="1"/>
          <p:nvPr/>
        </p:nvSpPr>
        <p:spPr>
          <a:xfrm>
            <a:off x="7908503" y="2924828"/>
            <a:ext cx="1095121" cy="369332"/>
          </a:xfrm>
          <a:prstGeom prst="rect">
            <a:avLst/>
          </a:prstGeom>
          <a:noFill/>
          <a:ln>
            <a:noFill/>
          </a:ln>
        </p:spPr>
        <p:txBody>
          <a:bodyPr wrap="none" rtlCol="0">
            <a:spAutoFit/>
          </a:bodyPr>
          <a:lstStyle/>
          <a:p>
            <a:r>
              <a:rPr lang="en-US" b="1" dirty="0" smtClean="0">
                <a:solidFill>
                  <a:srgbClr val="FF0000"/>
                </a:solidFill>
                <a:latin typeface="Arial"/>
                <a:cs typeface="Arial"/>
              </a:rPr>
              <a:t>A Model</a:t>
            </a:r>
            <a:endParaRPr lang="en-US" b="1" dirty="0">
              <a:solidFill>
                <a:srgbClr val="FF0000"/>
              </a:solidFill>
              <a:latin typeface="Arial"/>
              <a:cs typeface="Arial"/>
            </a:endParaRPr>
          </a:p>
        </p:txBody>
      </p:sp>
      <p:pic>
        <p:nvPicPr>
          <p:cNvPr id="3" name="Picture 2" descr="fig 7.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03168" y="2257250"/>
            <a:ext cx="4727702" cy="2603344"/>
          </a:xfrm>
          <a:prstGeom prst="rect">
            <a:avLst/>
          </a:prstGeom>
        </p:spPr>
      </p:pic>
      <p:cxnSp>
        <p:nvCxnSpPr>
          <p:cNvPr id="30" name="Straight Connector 29"/>
          <p:cNvCxnSpPr/>
          <p:nvPr/>
        </p:nvCxnSpPr>
        <p:spPr>
          <a:xfrm flipH="1" flipV="1">
            <a:off x="4566564" y="2257250"/>
            <a:ext cx="3028359" cy="218195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1353" y="6499173"/>
            <a:ext cx="9339709" cy="307777"/>
          </a:xfrm>
          <a:prstGeom prst="rect">
            <a:avLst/>
          </a:prstGeom>
          <a:noFill/>
        </p:spPr>
        <p:txBody>
          <a:bodyPr wrap="square" rtlCol="0">
            <a:spAutoFit/>
          </a:bodyPr>
          <a:lstStyle/>
          <a:p>
            <a:r>
              <a:rPr lang="en-US" sz="1400" dirty="0" smtClean="0">
                <a:latin typeface="Arial"/>
                <a:cs typeface="Arial"/>
              </a:rPr>
              <a:t>Note that learning is not just optimizing a model to a training set. </a:t>
            </a:r>
            <a:r>
              <a:rPr lang="en-US" sz="1400" dirty="0" err="1" smtClean="0">
                <a:latin typeface="Arial"/>
                <a:cs typeface="Arial"/>
              </a:rPr>
              <a:t>Overfitting</a:t>
            </a:r>
            <a:r>
              <a:rPr lang="en-US" sz="1400" dirty="0" smtClean="0">
                <a:latin typeface="Arial"/>
                <a:cs typeface="Arial"/>
              </a:rPr>
              <a:t> does not result in generalization.</a:t>
            </a:r>
            <a:endParaRPr lang="en-US" sz="1400" dirty="0">
              <a:latin typeface="Arial"/>
              <a:cs typeface="Arial"/>
            </a:endParaRPr>
          </a:p>
        </p:txBody>
      </p:sp>
    </p:spTree>
    <p:extLst>
      <p:ext uri="{BB962C8B-B14F-4D97-AF65-F5344CB8AC3E}">
        <p14:creationId xmlns:p14="http://schemas.microsoft.com/office/powerpoint/2010/main" val="272114150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0096"/>
            <a:ext cx="8229600" cy="1068387"/>
          </a:xfrm>
        </p:spPr>
        <p:txBody>
          <a:bodyPr/>
          <a:lstStyle/>
          <a:p>
            <a:r>
              <a:rPr lang="en-US" dirty="0" smtClean="0"/>
              <a:t>Optimization, an important ingredient of Machine Learning</a:t>
            </a: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53</a:t>
            </a:fld>
            <a:endParaRPr lang="en-US"/>
          </a:p>
        </p:txBody>
      </p:sp>
      <p:sp>
        <p:nvSpPr>
          <p:cNvPr id="6" name="TextBox 5"/>
          <p:cNvSpPr txBox="1"/>
          <p:nvPr/>
        </p:nvSpPr>
        <p:spPr>
          <a:xfrm>
            <a:off x="220133" y="1525417"/>
            <a:ext cx="8466667" cy="2785378"/>
          </a:xfrm>
          <a:prstGeom prst="rect">
            <a:avLst/>
          </a:prstGeom>
          <a:noFill/>
        </p:spPr>
        <p:txBody>
          <a:bodyPr wrap="square" rtlCol="0">
            <a:spAutoFit/>
          </a:bodyPr>
          <a:lstStyle/>
          <a:p>
            <a:r>
              <a:rPr lang="en-US" sz="2500" dirty="0" smtClean="0">
                <a:latin typeface="Arial"/>
                <a:cs typeface="Arial"/>
              </a:rPr>
              <a:t>We usually don’t have error function or the energy function in a closed form.</a:t>
            </a:r>
          </a:p>
          <a:p>
            <a:endParaRPr lang="en-US" sz="2500" dirty="0" smtClean="0">
              <a:latin typeface="Arial"/>
              <a:cs typeface="Arial"/>
            </a:endParaRPr>
          </a:p>
          <a:p>
            <a:r>
              <a:rPr lang="en-US" sz="2500" dirty="0" smtClean="0">
                <a:latin typeface="Arial"/>
                <a:cs typeface="Arial"/>
              </a:rPr>
              <a:t>But there are exceptions:</a:t>
            </a:r>
          </a:p>
          <a:p>
            <a:endParaRPr lang="en-US" sz="2500" dirty="0">
              <a:latin typeface="Arial"/>
              <a:cs typeface="Arial"/>
            </a:endParaRPr>
          </a:p>
          <a:p>
            <a:r>
              <a:rPr lang="en-US" sz="2500" dirty="0" smtClean="0">
                <a:latin typeface="Arial"/>
                <a:cs typeface="Arial"/>
              </a:rPr>
              <a:t>Example: Training Deep belief networks (</a:t>
            </a:r>
            <a:r>
              <a:rPr lang="en-US" sz="2500" dirty="0">
                <a:latin typeface="Arial"/>
                <a:cs typeface="Arial"/>
              </a:rPr>
              <a:t>Restricted </a:t>
            </a:r>
            <a:r>
              <a:rPr lang="en-US" sz="2500" dirty="0" smtClean="0">
                <a:latin typeface="Arial"/>
                <a:cs typeface="Arial"/>
              </a:rPr>
              <a:t>Boltzmann Machines)</a:t>
            </a:r>
            <a:endParaRPr lang="en-US" sz="2500" dirty="0">
              <a:latin typeface="Arial"/>
              <a:cs typeface="Arial"/>
            </a:endParaRPr>
          </a:p>
        </p:txBody>
      </p:sp>
      <p:pic>
        <p:nvPicPr>
          <p:cNvPr id="7" name="Picture 6" descr="Screen Shot 2018-04-10 at 10.06.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96320"/>
            <a:ext cx="4318000" cy="1556830"/>
          </a:xfrm>
          <a:prstGeom prst="rect">
            <a:avLst/>
          </a:prstGeom>
        </p:spPr>
      </p:pic>
      <p:pic>
        <p:nvPicPr>
          <p:cNvPr id="8" name="Picture 7" descr="Screen Shot 2018-04-10 at 10.07.3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7755" y="4714854"/>
            <a:ext cx="5070889" cy="1004379"/>
          </a:xfrm>
          <a:prstGeom prst="rect">
            <a:avLst/>
          </a:prstGeom>
        </p:spPr>
      </p:pic>
      <p:sp>
        <p:nvSpPr>
          <p:cNvPr id="9" name="Rectangle 8"/>
          <p:cNvSpPr/>
          <p:nvPr/>
        </p:nvSpPr>
        <p:spPr>
          <a:xfrm>
            <a:off x="457199" y="6121310"/>
            <a:ext cx="7907867" cy="646331"/>
          </a:xfrm>
          <a:prstGeom prst="rect">
            <a:avLst/>
          </a:prstGeom>
        </p:spPr>
        <p:txBody>
          <a:bodyPr wrap="square">
            <a:spAutoFit/>
          </a:bodyPr>
          <a:lstStyle/>
          <a:p>
            <a:r>
              <a:rPr lang="en-US" dirty="0"/>
              <a:t>Adachi, Steven H., and Maxwell P. Henderson. "Application of quantum annealing to training of deep neural networks." </a:t>
            </a:r>
            <a:r>
              <a:rPr lang="en-US" dirty="0" err="1"/>
              <a:t>arXiv</a:t>
            </a:r>
            <a:r>
              <a:rPr lang="en-US" dirty="0"/>
              <a:t> preprint arXiv:1510.06356 (2015).</a:t>
            </a:r>
          </a:p>
        </p:txBody>
      </p:sp>
    </p:spTree>
    <p:extLst>
      <p:ext uri="{BB962C8B-B14F-4D97-AF65-F5344CB8AC3E}">
        <p14:creationId xmlns:p14="http://schemas.microsoft.com/office/powerpoint/2010/main" val="428294642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notes</a:t>
            </a:r>
            <a:endParaRPr lang="en-US" dirty="0"/>
          </a:p>
        </p:txBody>
      </p:sp>
      <p:sp>
        <p:nvSpPr>
          <p:cNvPr id="3" name="Content Placeholder 2"/>
          <p:cNvSpPr>
            <a:spLocks noGrp="1"/>
          </p:cNvSpPr>
          <p:nvPr>
            <p:ph idx="1"/>
          </p:nvPr>
        </p:nvSpPr>
        <p:spPr>
          <a:xfrm>
            <a:off x="457200" y="2277534"/>
            <a:ext cx="8229600" cy="3103563"/>
          </a:xfrm>
        </p:spPr>
        <p:txBody>
          <a:bodyPr/>
          <a:lstStyle/>
          <a:p>
            <a:r>
              <a:rPr lang="en-US" dirty="0" smtClean="0"/>
              <a:t>A quantum learner is not more powerful than a classical learner. But quantum computing can be considered as an accelerator to speed up learning.</a:t>
            </a:r>
          </a:p>
          <a:p>
            <a:endParaRPr lang="en-US" dirty="0"/>
          </a:p>
          <a:p>
            <a:r>
              <a:rPr lang="en-US" dirty="0" smtClean="0"/>
              <a:t>Quantum computers cannot solve machine learning’s NP-hard problems in polynomial time.</a:t>
            </a:r>
            <a:endParaRPr lang="en-US" dirty="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54</a:t>
            </a:fld>
            <a:endParaRPr lang="en-US"/>
          </a:p>
        </p:txBody>
      </p:sp>
      <p:sp>
        <p:nvSpPr>
          <p:cNvPr id="5" name="Rectangle 4"/>
          <p:cNvSpPr/>
          <p:nvPr/>
        </p:nvSpPr>
        <p:spPr>
          <a:xfrm>
            <a:off x="457200" y="5381097"/>
            <a:ext cx="8026401" cy="1461939"/>
          </a:xfrm>
          <a:prstGeom prst="rect">
            <a:avLst/>
          </a:prstGeom>
        </p:spPr>
        <p:txBody>
          <a:bodyPr wrap="square">
            <a:spAutoFit/>
          </a:bodyPr>
          <a:lstStyle/>
          <a:p>
            <a:r>
              <a:rPr lang="en-US" sz="1500" dirty="0" err="1" smtClean="0">
                <a:latin typeface="Arial"/>
                <a:cs typeface="Arial"/>
              </a:rPr>
              <a:t>Servedio</a:t>
            </a:r>
            <a:r>
              <a:rPr lang="en-US" sz="1500" dirty="0">
                <a:latin typeface="Arial"/>
                <a:cs typeface="Arial"/>
              </a:rPr>
              <a:t>, Rocco A., and Steven J. </a:t>
            </a:r>
            <a:r>
              <a:rPr lang="en-US" sz="1500" dirty="0" err="1">
                <a:latin typeface="Arial"/>
                <a:cs typeface="Arial"/>
              </a:rPr>
              <a:t>Gortler</a:t>
            </a:r>
            <a:r>
              <a:rPr lang="en-US" sz="1500" dirty="0">
                <a:latin typeface="Arial"/>
                <a:cs typeface="Arial"/>
              </a:rPr>
              <a:t>. "Equivalences and separations between quantum and classical learnability." </a:t>
            </a:r>
            <a:r>
              <a:rPr lang="en-US" sz="1500" i="1" dirty="0">
                <a:latin typeface="Arial"/>
                <a:cs typeface="Arial"/>
              </a:rPr>
              <a:t>SIAM Journal on Computing</a:t>
            </a:r>
            <a:r>
              <a:rPr lang="en-US" sz="1500" dirty="0">
                <a:latin typeface="Arial"/>
                <a:cs typeface="Arial"/>
              </a:rPr>
              <a:t> 33.5 (2004): 1067-1092</a:t>
            </a:r>
            <a:r>
              <a:rPr lang="en-US" sz="1500" dirty="0" smtClean="0">
                <a:latin typeface="Arial"/>
                <a:cs typeface="Arial"/>
              </a:rPr>
              <a:t>.</a:t>
            </a:r>
          </a:p>
          <a:p>
            <a:endParaRPr lang="en-US" sz="1500" dirty="0" smtClean="0">
              <a:latin typeface="Arial"/>
              <a:cs typeface="Arial"/>
            </a:endParaRPr>
          </a:p>
          <a:p>
            <a:r>
              <a:rPr lang="en-US" sz="1500" dirty="0"/>
              <a:t>Bennett, Charles H., et al. "Strengths and weaknesses of quantum computing." </a:t>
            </a:r>
            <a:r>
              <a:rPr lang="en-US" sz="1500" i="1" dirty="0"/>
              <a:t>SIAM journal on Computing</a:t>
            </a:r>
            <a:r>
              <a:rPr lang="en-US" sz="1500" dirty="0"/>
              <a:t> 26.5 (1997): 1510-1523.</a:t>
            </a:r>
          </a:p>
          <a:p>
            <a:endParaRPr lang="en-US" sz="1400" dirty="0">
              <a:latin typeface="Arial"/>
              <a:cs typeface="Arial"/>
            </a:endParaRPr>
          </a:p>
        </p:txBody>
      </p:sp>
    </p:spTree>
    <p:extLst>
      <p:ext uri="{BB962C8B-B14F-4D97-AF65-F5344CB8AC3E}">
        <p14:creationId xmlns:p14="http://schemas.microsoft.com/office/powerpoint/2010/main" val="153783407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Notes</a:t>
            </a:r>
            <a:endParaRPr lang="en-US" dirty="0"/>
          </a:p>
        </p:txBody>
      </p:sp>
      <p:sp>
        <p:nvSpPr>
          <p:cNvPr id="3" name="Content Placeholder 2"/>
          <p:cNvSpPr>
            <a:spLocks noGrp="1"/>
          </p:cNvSpPr>
          <p:nvPr>
            <p:ph idx="1"/>
          </p:nvPr>
        </p:nvSpPr>
        <p:spPr>
          <a:xfrm>
            <a:off x="457200" y="1803401"/>
            <a:ext cx="8229600" cy="3103563"/>
          </a:xfrm>
        </p:spPr>
        <p:txBody>
          <a:bodyPr/>
          <a:lstStyle/>
          <a:p>
            <a:pPr>
              <a:spcAft>
                <a:spcPts val="1200"/>
              </a:spcAft>
            </a:pPr>
            <a:r>
              <a:rPr lang="en-US" dirty="0" smtClean="0"/>
              <a:t>Quantum machine learning is not going to solve all problems of machine learning. </a:t>
            </a:r>
            <a:endParaRPr lang="en-US" dirty="0"/>
          </a:p>
          <a:p>
            <a:pPr>
              <a:spcAft>
                <a:spcPts val="1200"/>
              </a:spcAft>
            </a:pPr>
            <a:r>
              <a:rPr lang="en-US" dirty="0" smtClean="0"/>
              <a:t>There are specific limitations that come with quantum machine learning. However, it can be useful in specific tasks.</a:t>
            </a:r>
            <a:endParaRPr lang="en-US" dirty="0"/>
          </a:p>
          <a:p>
            <a:pPr>
              <a:spcAft>
                <a:spcPts val="1200"/>
              </a:spcAft>
            </a:pPr>
            <a:r>
              <a:rPr lang="en-US" dirty="0" smtClean="0"/>
              <a:t>There are multiple technical and theoretical challenges in front of quantum machine learning. </a:t>
            </a:r>
          </a:p>
          <a:p>
            <a:pPr>
              <a:spcAft>
                <a:spcPts val="1200"/>
              </a:spcAft>
            </a:pPr>
            <a:r>
              <a:rPr lang="en-US" dirty="0" smtClean="0"/>
              <a:t>We need multiple breakthrough innovations in order to achieve quantum machine learning. </a:t>
            </a:r>
            <a:r>
              <a:rPr lang="en-US" dirty="0" err="1" smtClean="0"/>
              <a:t>qRAM</a:t>
            </a:r>
            <a:r>
              <a:rPr lang="en-US" dirty="0" smtClean="0"/>
              <a:t> seems to be the main one.</a:t>
            </a:r>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55</a:t>
            </a:fld>
            <a:endParaRPr lang="en-US"/>
          </a:p>
        </p:txBody>
      </p:sp>
    </p:spTree>
    <p:extLst>
      <p:ext uri="{BB962C8B-B14F-4D97-AF65-F5344CB8AC3E}">
        <p14:creationId xmlns:p14="http://schemas.microsoft.com/office/powerpoint/2010/main" val="169228637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Notes</a:t>
            </a:r>
            <a:endParaRPr lang="en-US" dirty="0"/>
          </a:p>
        </p:txBody>
      </p:sp>
      <p:sp>
        <p:nvSpPr>
          <p:cNvPr id="3" name="Content Placeholder 2"/>
          <p:cNvSpPr>
            <a:spLocks noGrp="1"/>
          </p:cNvSpPr>
          <p:nvPr>
            <p:ph idx="1"/>
          </p:nvPr>
        </p:nvSpPr>
        <p:spPr/>
        <p:txBody>
          <a:bodyPr/>
          <a:lstStyle/>
          <a:p>
            <a:r>
              <a:rPr lang="en-US" dirty="0"/>
              <a:t>We have to consider and investigate the performance of the entirety of the learning system instead of arbitrary portions that fit our solution better. </a:t>
            </a:r>
          </a:p>
          <a:p>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56</a:t>
            </a:fld>
            <a:endParaRPr lang="en-US"/>
          </a:p>
        </p:txBody>
      </p:sp>
    </p:spTree>
    <p:extLst>
      <p:ext uri="{BB962C8B-B14F-4D97-AF65-F5344CB8AC3E}">
        <p14:creationId xmlns:p14="http://schemas.microsoft.com/office/powerpoint/2010/main" val="224467452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57</a:t>
            </a:fld>
            <a:endParaRPr lang="en-US"/>
          </a:p>
        </p:txBody>
      </p:sp>
      <p:pic>
        <p:nvPicPr>
          <p:cNvPr id="5" name="Picture 4" descr="Screen Shot 2018-04-10 at 1.39.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066" y="1523999"/>
            <a:ext cx="7918734" cy="5088393"/>
          </a:xfrm>
          <a:prstGeom prst="rect">
            <a:avLst/>
          </a:prstGeom>
        </p:spPr>
      </p:pic>
    </p:spTree>
    <p:extLst>
      <p:ext uri="{BB962C8B-B14F-4D97-AF65-F5344CB8AC3E}">
        <p14:creationId xmlns:p14="http://schemas.microsoft.com/office/powerpoint/2010/main" val="351198805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58</a:t>
            </a:fld>
            <a:endParaRPr lang="en-US"/>
          </a:p>
        </p:txBody>
      </p:sp>
      <p:pic>
        <p:nvPicPr>
          <p:cNvPr id="5" name="Picture 4" descr="Screen Shot 2018-04-10 at 1.40.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67" y="1258309"/>
            <a:ext cx="8195733" cy="5131907"/>
          </a:xfrm>
          <a:prstGeom prst="rect">
            <a:avLst/>
          </a:prstGeom>
        </p:spPr>
      </p:pic>
    </p:spTree>
    <p:extLst>
      <p:ext uri="{BB962C8B-B14F-4D97-AF65-F5344CB8AC3E}">
        <p14:creationId xmlns:p14="http://schemas.microsoft.com/office/powerpoint/2010/main" val="274922651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good resource</a:t>
            </a:r>
            <a:endParaRPr lang="en-US"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59</a:t>
            </a:fld>
            <a:endParaRPr lang="en-US"/>
          </a:p>
        </p:txBody>
      </p:sp>
      <p:pic>
        <p:nvPicPr>
          <p:cNvPr id="5" name="Picture 4" descr="Screen Shot 2018-04-10 at 10.29.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2260" y="1968500"/>
            <a:ext cx="2812034" cy="3961342"/>
          </a:xfrm>
          <a:prstGeom prst="rect">
            <a:avLst/>
          </a:prstGeom>
        </p:spPr>
      </p:pic>
      <p:sp>
        <p:nvSpPr>
          <p:cNvPr id="6" name="TextBox 5"/>
          <p:cNvSpPr txBox="1"/>
          <p:nvPr/>
        </p:nvSpPr>
        <p:spPr>
          <a:xfrm>
            <a:off x="2065866" y="6352143"/>
            <a:ext cx="4929555" cy="369332"/>
          </a:xfrm>
          <a:prstGeom prst="rect">
            <a:avLst/>
          </a:prstGeom>
          <a:noFill/>
        </p:spPr>
        <p:txBody>
          <a:bodyPr wrap="none" rtlCol="0">
            <a:spAutoFit/>
          </a:bodyPr>
          <a:lstStyle/>
          <a:p>
            <a:r>
              <a:rPr lang="en-US" dirty="0" smtClean="0">
                <a:latin typeface="Arial"/>
                <a:cs typeface="Arial"/>
              </a:rPr>
              <a:t>Available as an EBook through NCSU’s </a:t>
            </a:r>
            <a:r>
              <a:rPr lang="en-US" dirty="0" err="1" smtClean="0">
                <a:latin typeface="Arial"/>
                <a:cs typeface="Arial"/>
              </a:rPr>
              <a:t>ligrary</a:t>
            </a:r>
            <a:endParaRPr lang="en-US" dirty="0">
              <a:latin typeface="Arial"/>
              <a:cs typeface="Arial"/>
            </a:endParaRPr>
          </a:p>
        </p:txBody>
      </p:sp>
    </p:spTree>
    <p:extLst>
      <p:ext uri="{BB962C8B-B14F-4D97-AF65-F5344CB8AC3E}">
        <p14:creationId xmlns:p14="http://schemas.microsoft.com/office/powerpoint/2010/main" val="2504354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Machine </a:t>
            </a:r>
            <a:r>
              <a:rPr lang="en-US" dirty="0" smtClean="0"/>
              <a:t>Learning</a:t>
            </a:r>
            <a:br>
              <a:rPr lang="en-US" dirty="0" smtClean="0"/>
            </a:br>
            <a:r>
              <a:rPr lang="en-US" sz="2500" dirty="0" smtClean="0"/>
              <a:t>Instance-Based Learning</a:t>
            </a:r>
            <a:endParaRPr lang="en-US" sz="2500"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6</a:t>
            </a:fld>
            <a:endParaRPr lang="en-US"/>
          </a:p>
        </p:txBody>
      </p:sp>
      <p:cxnSp>
        <p:nvCxnSpPr>
          <p:cNvPr id="6" name="Straight Arrow Connector 5"/>
          <p:cNvCxnSpPr/>
          <p:nvPr/>
        </p:nvCxnSpPr>
        <p:spPr>
          <a:xfrm>
            <a:off x="1016000" y="5960533"/>
            <a:ext cx="6959600" cy="0"/>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507066" y="2281767"/>
            <a:ext cx="0" cy="4144433"/>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4106333" y="2588337"/>
            <a:ext cx="448734" cy="396162"/>
          </a:xfrm>
          <a:prstGeom prst="rect">
            <a:avLst/>
          </a:prstGeom>
        </p:spPr>
      </p:pic>
      <p:pic>
        <p:nvPicPr>
          <p:cNvPr id="11" name="Picture 10"/>
          <p:cNvPicPr>
            <a:picLocks noChangeAspect="1"/>
          </p:cNvPicPr>
          <p:nvPr/>
        </p:nvPicPr>
        <p:blipFill>
          <a:blip r:embed="rId3"/>
          <a:stretch>
            <a:fillRect/>
          </a:stretch>
        </p:blipFill>
        <p:spPr>
          <a:xfrm>
            <a:off x="4851400" y="2984499"/>
            <a:ext cx="448734" cy="396162"/>
          </a:xfrm>
          <a:prstGeom prst="rect">
            <a:avLst/>
          </a:prstGeom>
        </p:spPr>
      </p:pic>
      <p:pic>
        <p:nvPicPr>
          <p:cNvPr id="12" name="Picture 11"/>
          <p:cNvPicPr>
            <a:picLocks noChangeAspect="1"/>
          </p:cNvPicPr>
          <p:nvPr/>
        </p:nvPicPr>
        <p:blipFill>
          <a:blip r:embed="rId3"/>
          <a:stretch>
            <a:fillRect/>
          </a:stretch>
        </p:blipFill>
        <p:spPr>
          <a:xfrm>
            <a:off x="5003800" y="2390256"/>
            <a:ext cx="448734" cy="396162"/>
          </a:xfrm>
          <a:prstGeom prst="rect">
            <a:avLst/>
          </a:prstGeom>
        </p:spPr>
      </p:pic>
      <p:pic>
        <p:nvPicPr>
          <p:cNvPr id="13" name="Picture 12"/>
          <p:cNvPicPr>
            <a:picLocks noChangeAspect="1"/>
          </p:cNvPicPr>
          <p:nvPr/>
        </p:nvPicPr>
        <p:blipFill>
          <a:blip r:embed="rId3"/>
          <a:stretch>
            <a:fillRect/>
          </a:stretch>
        </p:blipFill>
        <p:spPr>
          <a:xfrm>
            <a:off x="5613401" y="3519670"/>
            <a:ext cx="448734" cy="396162"/>
          </a:xfrm>
          <a:prstGeom prst="rect">
            <a:avLst/>
          </a:prstGeom>
        </p:spPr>
      </p:pic>
      <p:pic>
        <p:nvPicPr>
          <p:cNvPr id="14" name="Picture 13"/>
          <p:cNvPicPr>
            <a:picLocks noChangeAspect="1"/>
          </p:cNvPicPr>
          <p:nvPr/>
        </p:nvPicPr>
        <p:blipFill>
          <a:blip r:embed="rId3"/>
          <a:stretch>
            <a:fillRect/>
          </a:stretch>
        </p:blipFill>
        <p:spPr>
          <a:xfrm>
            <a:off x="6358468" y="3915832"/>
            <a:ext cx="448734" cy="396162"/>
          </a:xfrm>
          <a:prstGeom prst="rect">
            <a:avLst/>
          </a:prstGeom>
        </p:spPr>
      </p:pic>
      <p:pic>
        <p:nvPicPr>
          <p:cNvPr id="15" name="Picture 14"/>
          <p:cNvPicPr>
            <a:picLocks noChangeAspect="1"/>
          </p:cNvPicPr>
          <p:nvPr/>
        </p:nvPicPr>
        <p:blipFill>
          <a:blip r:embed="rId3"/>
          <a:stretch>
            <a:fillRect/>
          </a:stretch>
        </p:blipFill>
        <p:spPr>
          <a:xfrm>
            <a:off x="6510868" y="3321589"/>
            <a:ext cx="448734" cy="396162"/>
          </a:xfrm>
          <a:prstGeom prst="rect">
            <a:avLst/>
          </a:prstGeom>
        </p:spPr>
      </p:pic>
      <p:pic>
        <p:nvPicPr>
          <p:cNvPr id="16" name="Picture 15"/>
          <p:cNvPicPr>
            <a:picLocks noChangeAspect="1"/>
          </p:cNvPicPr>
          <p:nvPr/>
        </p:nvPicPr>
        <p:blipFill>
          <a:blip r:embed="rId3"/>
          <a:stretch>
            <a:fillRect/>
          </a:stretch>
        </p:blipFill>
        <p:spPr>
          <a:xfrm>
            <a:off x="5579535" y="2555355"/>
            <a:ext cx="448734" cy="396162"/>
          </a:xfrm>
          <a:prstGeom prst="rect">
            <a:avLst/>
          </a:prstGeom>
        </p:spPr>
      </p:pic>
      <p:pic>
        <p:nvPicPr>
          <p:cNvPr id="17" name="Picture 16"/>
          <p:cNvPicPr>
            <a:picLocks noChangeAspect="1"/>
          </p:cNvPicPr>
          <p:nvPr/>
        </p:nvPicPr>
        <p:blipFill>
          <a:blip r:embed="rId3"/>
          <a:stretch>
            <a:fillRect/>
          </a:stretch>
        </p:blipFill>
        <p:spPr>
          <a:xfrm>
            <a:off x="6324602" y="2951517"/>
            <a:ext cx="448734" cy="396162"/>
          </a:xfrm>
          <a:prstGeom prst="rect">
            <a:avLst/>
          </a:prstGeom>
        </p:spPr>
      </p:pic>
      <p:pic>
        <p:nvPicPr>
          <p:cNvPr id="18" name="Picture 17"/>
          <p:cNvPicPr>
            <a:picLocks noChangeAspect="1"/>
          </p:cNvPicPr>
          <p:nvPr/>
        </p:nvPicPr>
        <p:blipFill>
          <a:blip r:embed="rId3"/>
          <a:stretch>
            <a:fillRect/>
          </a:stretch>
        </p:blipFill>
        <p:spPr>
          <a:xfrm>
            <a:off x="6477002" y="2357274"/>
            <a:ext cx="448734" cy="396162"/>
          </a:xfrm>
          <a:prstGeom prst="rect">
            <a:avLst/>
          </a:prstGeom>
        </p:spPr>
      </p:pic>
      <p:pic>
        <p:nvPicPr>
          <p:cNvPr id="19" name="Picture 18"/>
          <p:cNvPicPr>
            <a:picLocks noChangeAspect="1"/>
          </p:cNvPicPr>
          <p:nvPr/>
        </p:nvPicPr>
        <p:blipFill>
          <a:blip r:embed="rId3"/>
          <a:stretch>
            <a:fillRect/>
          </a:stretch>
        </p:blipFill>
        <p:spPr>
          <a:xfrm>
            <a:off x="5964770" y="4413594"/>
            <a:ext cx="448734" cy="396162"/>
          </a:xfrm>
          <a:prstGeom prst="rect">
            <a:avLst/>
          </a:prstGeom>
        </p:spPr>
      </p:pic>
      <p:pic>
        <p:nvPicPr>
          <p:cNvPr id="20" name="Picture 19"/>
          <p:cNvPicPr>
            <a:picLocks noChangeAspect="1"/>
          </p:cNvPicPr>
          <p:nvPr/>
        </p:nvPicPr>
        <p:blipFill>
          <a:blip r:embed="rId3"/>
          <a:stretch>
            <a:fillRect/>
          </a:stretch>
        </p:blipFill>
        <p:spPr>
          <a:xfrm>
            <a:off x="6735235" y="4510075"/>
            <a:ext cx="448734" cy="396162"/>
          </a:xfrm>
          <a:prstGeom prst="rect">
            <a:avLst/>
          </a:prstGeom>
        </p:spPr>
      </p:pic>
      <p:pic>
        <p:nvPicPr>
          <p:cNvPr id="21" name="Picture 20"/>
          <p:cNvPicPr>
            <a:picLocks noChangeAspect="1"/>
          </p:cNvPicPr>
          <p:nvPr/>
        </p:nvPicPr>
        <p:blipFill>
          <a:blip r:embed="rId3"/>
          <a:stretch>
            <a:fillRect/>
          </a:stretch>
        </p:blipFill>
        <p:spPr>
          <a:xfrm>
            <a:off x="5740403" y="3076940"/>
            <a:ext cx="448734" cy="396162"/>
          </a:xfrm>
          <a:prstGeom prst="rect">
            <a:avLst/>
          </a:prstGeom>
        </p:spPr>
      </p:pic>
      <p:pic>
        <p:nvPicPr>
          <p:cNvPr id="22" name="Picture 21"/>
          <p:cNvPicPr>
            <a:picLocks noChangeAspect="1"/>
          </p:cNvPicPr>
          <p:nvPr/>
        </p:nvPicPr>
        <p:blipFill>
          <a:blip r:embed="rId3"/>
          <a:stretch>
            <a:fillRect/>
          </a:stretch>
        </p:blipFill>
        <p:spPr>
          <a:xfrm>
            <a:off x="2751665" y="2336799"/>
            <a:ext cx="448734" cy="396162"/>
          </a:xfrm>
          <a:prstGeom prst="rect">
            <a:avLst/>
          </a:prstGeom>
        </p:spPr>
      </p:pic>
      <p:pic>
        <p:nvPicPr>
          <p:cNvPr id="23" name="Picture 22"/>
          <p:cNvPicPr>
            <a:picLocks noChangeAspect="1"/>
          </p:cNvPicPr>
          <p:nvPr/>
        </p:nvPicPr>
        <p:blipFill>
          <a:blip r:embed="rId3"/>
          <a:stretch>
            <a:fillRect/>
          </a:stretch>
        </p:blipFill>
        <p:spPr>
          <a:xfrm>
            <a:off x="3496732" y="2732961"/>
            <a:ext cx="448734" cy="396162"/>
          </a:xfrm>
          <a:prstGeom prst="rect">
            <a:avLst/>
          </a:prstGeom>
        </p:spPr>
      </p:pic>
      <p:pic>
        <p:nvPicPr>
          <p:cNvPr id="24" name="Picture 23"/>
          <p:cNvPicPr>
            <a:picLocks noChangeAspect="1"/>
          </p:cNvPicPr>
          <p:nvPr/>
        </p:nvPicPr>
        <p:blipFill>
          <a:blip r:embed="rId3"/>
          <a:stretch>
            <a:fillRect/>
          </a:stretch>
        </p:blipFill>
        <p:spPr>
          <a:xfrm>
            <a:off x="3945466" y="3268132"/>
            <a:ext cx="448734" cy="396162"/>
          </a:xfrm>
          <a:prstGeom prst="rect">
            <a:avLst/>
          </a:prstGeom>
        </p:spPr>
      </p:pic>
      <p:pic>
        <p:nvPicPr>
          <p:cNvPr id="25" name="Picture 24"/>
          <p:cNvPicPr>
            <a:picLocks noChangeAspect="1"/>
          </p:cNvPicPr>
          <p:nvPr/>
        </p:nvPicPr>
        <p:blipFill>
          <a:blip r:embed="rId3"/>
          <a:stretch>
            <a:fillRect/>
          </a:stretch>
        </p:blipFill>
        <p:spPr>
          <a:xfrm>
            <a:off x="5283202" y="4282359"/>
            <a:ext cx="448734" cy="396162"/>
          </a:xfrm>
          <a:prstGeom prst="rect">
            <a:avLst/>
          </a:prstGeom>
        </p:spPr>
      </p:pic>
      <p:sp>
        <p:nvSpPr>
          <p:cNvPr id="27" name="TextBox 26"/>
          <p:cNvSpPr txBox="1"/>
          <p:nvPr/>
        </p:nvSpPr>
        <p:spPr>
          <a:xfrm>
            <a:off x="3632200" y="5503333"/>
            <a:ext cx="184666" cy="369332"/>
          </a:xfrm>
          <a:prstGeom prst="rect">
            <a:avLst/>
          </a:prstGeom>
          <a:noFill/>
        </p:spPr>
        <p:txBody>
          <a:bodyPr wrap="none" rtlCol="0">
            <a:spAutoFit/>
          </a:bodyPr>
          <a:lstStyle/>
          <a:p>
            <a:endParaRPr lang="en-US" dirty="0"/>
          </a:p>
        </p:txBody>
      </p:sp>
      <p:pic>
        <p:nvPicPr>
          <p:cNvPr id="28" name="Picture 27"/>
          <p:cNvPicPr>
            <a:picLocks noChangeAspect="1"/>
          </p:cNvPicPr>
          <p:nvPr/>
        </p:nvPicPr>
        <p:blipFill>
          <a:blip r:embed="rId4"/>
          <a:stretch>
            <a:fillRect/>
          </a:stretch>
        </p:blipFill>
        <p:spPr>
          <a:xfrm>
            <a:off x="1686983" y="3268132"/>
            <a:ext cx="410633" cy="527368"/>
          </a:xfrm>
          <a:prstGeom prst="rect">
            <a:avLst/>
          </a:prstGeom>
        </p:spPr>
      </p:pic>
      <p:pic>
        <p:nvPicPr>
          <p:cNvPr id="29" name="Picture 28"/>
          <p:cNvPicPr>
            <a:picLocks noChangeAspect="1"/>
          </p:cNvPicPr>
          <p:nvPr/>
        </p:nvPicPr>
        <p:blipFill>
          <a:blip r:embed="rId4"/>
          <a:stretch>
            <a:fillRect/>
          </a:stretch>
        </p:blipFill>
        <p:spPr>
          <a:xfrm>
            <a:off x="2423583" y="3420532"/>
            <a:ext cx="410633" cy="527368"/>
          </a:xfrm>
          <a:prstGeom prst="rect">
            <a:avLst/>
          </a:prstGeom>
        </p:spPr>
      </p:pic>
      <p:pic>
        <p:nvPicPr>
          <p:cNvPr id="30" name="Picture 29"/>
          <p:cNvPicPr>
            <a:picLocks noChangeAspect="1"/>
          </p:cNvPicPr>
          <p:nvPr/>
        </p:nvPicPr>
        <p:blipFill>
          <a:blip r:embed="rId4"/>
          <a:stretch>
            <a:fillRect/>
          </a:stretch>
        </p:blipFill>
        <p:spPr>
          <a:xfrm>
            <a:off x="1993899" y="4018675"/>
            <a:ext cx="410633" cy="527368"/>
          </a:xfrm>
          <a:prstGeom prst="rect">
            <a:avLst/>
          </a:prstGeom>
        </p:spPr>
      </p:pic>
      <p:pic>
        <p:nvPicPr>
          <p:cNvPr id="31" name="Picture 30"/>
          <p:cNvPicPr>
            <a:picLocks noChangeAspect="1"/>
          </p:cNvPicPr>
          <p:nvPr/>
        </p:nvPicPr>
        <p:blipFill>
          <a:blip r:embed="rId4"/>
          <a:stretch>
            <a:fillRect/>
          </a:stretch>
        </p:blipFill>
        <p:spPr>
          <a:xfrm>
            <a:off x="4394200" y="3393492"/>
            <a:ext cx="410633" cy="527368"/>
          </a:xfrm>
          <a:prstGeom prst="rect">
            <a:avLst/>
          </a:prstGeom>
        </p:spPr>
      </p:pic>
      <p:pic>
        <p:nvPicPr>
          <p:cNvPr id="32" name="Picture 31"/>
          <p:cNvPicPr>
            <a:picLocks noChangeAspect="1"/>
          </p:cNvPicPr>
          <p:nvPr/>
        </p:nvPicPr>
        <p:blipFill>
          <a:blip r:embed="rId4"/>
          <a:stretch>
            <a:fillRect/>
          </a:stretch>
        </p:blipFill>
        <p:spPr>
          <a:xfrm>
            <a:off x="2842682" y="4413594"/>
            <a:ext cx="410633" cy="527368"/>
          </a:xfrm>
          <a:prstGeom prst="rect">
            <a:avLst/>
          </a:prstGeom>
        </p:spPr>
      </p:pic>
      <p:pic>
        <p:nvPicPr>
          <p:cNvPr id="33" name="Picture 32"/>
          <p:cNvPicPr>
            <a:picLocks noChangeAspect="1"/>
          </p:cNvPicPr>
          <p:nvPr/>
        </p:nvPicPr>
        <p:blipFill>
          <a:blip r:embed="rId4"/>
          <a:stretch>
            <a:fillRect/>
          </a:stretch>
        </p:blipFill>
        <p:spPr>
          <a:xfrm>
            <a:off x="4188884" y="4208979"/>
            <a:ext cx="410633" cy="527368"/>
          </a:xfrm>
          <a:prstGeom prst="rect">
            <a:avLst/>
          </a:prstGeom>
        </p:spPr>
      </p:pic>
      <p:pic>
        <p:nvPicPr>
          <p:cNvPr id="34" name="Picture 33"/>
          <p:cNvPicPr>
            <a:picLocks noChangeAspect="1"/>
          </p:cNvPicPr>
          <p:nvPr/>
        </p:nvPicPr>
        <p:blipFill>
          <a:blip r:embed="rId4"/>
          <a:stretch>
            <a:fillRect/>
          </a:stretch>
        </p:blipFill>
        <p:spPr>
          <a:xfrm>
            <a:off x="3759200" y="4807122"/>
            <a:ext cx="410633" cy="527368"/>
          </a:xfrm>
          <a:prstGeom prst="rect">
            <a:avLst/>
          </a:prstGeom>
        </p:spPr>
      </p:pic>
      <p:pic>
        <p:nvPicPr>
          <p:cNvPr id="35" name="Picture 34"/>
          <p:cNvPicPr>
            <a:picLocks noChangeAspect="1"/>
          </p:cNvPicPr>
          <p:nvPr/>
        </p:nvPicPr>
        <p:blipFill>
          <a:blip r:embed="rId4"/>
          <a:stretch>
            <a:fillRect/>
          </a:stretch>
        </p:blipFill>
        <p:spPr>
          <a:xfrm>
            <a:off x="4760383" y="5316340"/>
            <a:ext cx="410633" cy="527368"/>
          </a:xfrm>
          <a:prstGeom prst="rect">
            <a:avLst/>
          </a:prstGeom>
        </p:spPr>
      </p:pic>
      <p:pic>
        <p:nvPicPr>
          <p:cNvPr id="36" name="Picture 35"/>
          <p:cNvPicPr>
            <a:picLocks noChangeAspect="1"/>
          </p:cNvPicPr>
          <p:nvPr/>
        </p:nvPicPr>
        <p:blipFill>
          <a:blip r:embed="rId4"/>
          <a:stretch>
            <a:fillRect/>
          </a:stretch>
        </p:blipFill>
        <p:spPr>
          <a:xfrm>
            <a:off x="1788583" y="4825272"/>
            <a:ext cx="410633" cy="527368"/>
          </a:xfrm>
          <a:prstGeom prst="rect">
            <a:avLst/>
          </a:prstGeom>
        </p:spPr>
      </p:pic>
      <p:pic>
        <p:nvPicPr>
          <p:cNvPr id="37" name="Picture 36"/>
          <p:cNvPicPr>
            <a:picLocks noChangeAspect="1"/>
          </p:cNvPicPr>
          <p:nvPr/>
        </p:nvPicPr>
        <p:blipFill>
          <a:blip r:embed="rId4"/>
          <a:stretch>
            <a:fillRect/>
          </a:stretch>
        </p:blipFill>
        <p:spPr>
          <a:xfrm>
            <a:off x="2271178" y="4642553"/>
            <a:ext cx="410633" cy="527368"/>
          </a:xfrm>
          <a:prstGeom prst="rect">
            <a:avLst/>
          </a:prstGeom>
        </p:spPr>
      </p:pic>
      <p:pic>
        <p:nvPicPr>
          <p:cNvPr id="38" name="Picture 37"/>
          <p:cNvPicPr>
            <a:picLocks noChangeAspect="1"/>
          </p:cNvPicPr>
          <p:nvPr/>
        </p:nvPicPr>
        <p:blipFill>
          <a:blip r:embed="rId3"/>
          <a:stretch>
            <a:fillRect/>
          </a:stretch>
        </p:blipFill>
        <p:spPr>
          <a:xfrm>
            <a:off x="5037667" y="3658976"/>
            <a:ext cx="448734" cy="396162"/>
          </a:xfrm>
          <a:prstGeom prst="rect">
            <a:avLst/>
          </a:prstGeom>
        </p:spPr>
      </p:pic>
      <p:pic>
        <p:nvPicPr>
          <p:cNvPr id="39" name="Picture 38"/>
          <p:cNvPicPr>
            <a:picLocks noChangeAspect="1"/>
          </p:cNvPicPr>
          <p:nvPr/>
        </p:nvPicPr>
        <p:blipFill>
          <a:blip r:embed="rId3"/>
          <a:stretch>
            <a:fillRect/>
          </a:stretch>
        </p:blipFill>
        <p:spPr>
          <a:xfrm>
            <a:off x="3014130" y="3265806"/>
            <a:ext cx="448734" cy="396162"/>
          </a:xfrm>
          <a:prstGeom prst="rect">
            <a:avLst/>
          </a:prstGeom>
        </p:spPr>
      </p:pic>
      <p:pic>
        <p:nvPicPr>
          <p:cNvPr id="40" name="Picture 39"/>
          <p:cNvPicPr>
            <a:picLocks noChangeAspect="1"/>
          </p:cNvPicPr>
          <p:nvPr/>
        </p:nvPicPr>
        <p:blipFill>
          <a:blip r:embed="rId4"/>
          <a:stretch>
            <a:fillRect/>
          </a:stretch>
        </p:blipFill>
        <p:spPr>
          <a:xfrm>
            <a:off x="3348567" y="4124061"/>
            <a:ext cx="410633" cy="527368"/>
          </a:xfrm>
          <a:prstGeom prst="rect">
            <a:avLst/>
          </a:prstGeom>
        </p:spPr>
      </p:pic>
      <p:pic>
        <p:nvPicPr>
          <p:cNvPr id="41" name="Picture 40"/>
          <p:cNvPicPr>
            <a:picLocks noChangeAspect="1"/>
          </p:cNvPicPr>
          <p:nvPr/>
        </p:nvPicPr>
        <p:blipFill>
          <a:blip r:embed="rId4"/>
          <a:stretch>
            <a:fillRect/>
          </a:stretch>
        </p:blipFill>
        <p:spPr>
          <a:xfrm>
            <a:off x="2194982" y="2555355"/>
            <a:ext cx="410633" cy="527368"/>
          </a:xfrm>
          <a:prstGeom prst="rect">
            <a:avLst/>
          </a:prstGeom>
        </p:spPr>
      </p:pic>
      <p:pic>
        <p:nvPicPr>
          <p:cNvPr id="44" name="Picture 43"/>
          <p:cNvPicPr>
            <a:picLocks noChangeAspect="1"/>
          </p:cNvPicPr>
          <p:nvPr/>
        </p:nvPicPr>
        <p:blipFill>
          <a:blip r:embed="rId4"/>
          <a:stretch>
            <a:fillRect/>
          </a:stretch>
        </p:blipFill>
        <p:spPr>
          <a:xfrm>
            <a:off x="4106333" y="5345297"/>
            <a:ext cx="410633" cy="527368"/>
          </a:xfrm>
          <a:prstGeom prst="rect">
            <a:avLst/>
          </a:prstGeom>
        </p:spPr>
      </p:pic>
      <p:pic>
        <p:nvPicPr>
          <p:cNvPr id="45" name="Picture 44"/>
          <p:cNvPicPr>
            <a:picLocks noChangeAspect="1"/>
          </p:cNvPicPr>
          <p:nvPr/>
        </p:nvPicPr>
        <p:blipFill>
          <a:blip r:embed="rId4"/>
          <a:stretch>
            <a:fillRect/>
          </a:stretch>
        </p:blipFill>
        <p:spPr>
          <a:xfrm>
            <a:off x="4707466" y="4642553"/>
            <a:ext cx="410633" cy="527368"/>
          </a:xfrm>
          <a:prstGeom prst="rect">
            <a:avLst/>
          </a:prstGeom>
        </p:spPr>
      </p:pic>
      <p:pic>
        <p:nvPicPr>
          <p:cNvPr id="46" name="Picture 45"/>
          <p:cNvPicPr>
            <a:picLocks noChangeAspect="1"/>
          </p:cNvPicPr>
          <p:nvPr/>
        </p:nvPicPr>
        <p:blipFill>
          <a:blip r:embed="rId4"/>
          <a:stretch>
            <a:fillRect/>
          </a:stretch>
        </p:blipFill>
        <p:spPr>
          <a:xfrm>
            <a:off x="2285997" y="5316340"/>
            <a:ext cx="410633" cy="527368"/>
          </a:xfrm>
          <a:prstGeom prst="rect">
            <a:avLst/>
          </a:prstGeom>
        </p:spPr>
      </p:pic>
      <p:pic>
        <p:nvPicPr>
          <p:cNvPr id="47" name="Picture 46"/>
          <p:cNvPicPr>
            <a:picLocks noChangeAspect="1"/>
          </p:cNvPicPr>
          <p:nvPr/>
        </p:nvPicPr>
        <p:blipFill>
          <a:blip r:embed="rId3"/>
          <a:stretch>
            <a:fillRect/>
          </a:stretch>
        </p:blipFill>
        <p:spPr>
          <a:xfrm>
            <a:off x="2285997" y="2083686"/>
            <a:ext cx="448734" cy="396162"/>
          </a:xfrm>
          <a:prstGeom prst="rect">
            <a:avLst/>
          </a:prstGeom>
        </p:spPr>
      </p:pic>
      <p:pic>
        <p:nvPicPr>
          <p:cNvPr id="48" name="Picture 47"/>
          <p:cNvPicPr>
            <a:picLocks noChangeAspect="1"/>
          </p:cNvPicPr>
          <p:nvPr/>
        </p:nvPicPr>
        <p:blipFill>
          <a:blip r:embed="rId3"/>
          <a:stretch>
            <a:fillRect/>
          </a:stretch>
        </p:blipFill>
        <p:spPr>
          <a:xfrm>
            <a:off x="6582835" y="5076231"/>
            <a:ext cx="448734" cy="396162"/>
          </a:xfrm>
          <a:prstGeom prst="rect">
            <a:avLst/>
          </a:prstGeom>
        </p:spPr>
      </p:pic>
      <p:pic>
        <p:nvPicPr>
          <p:cNvPr id="49" name="Picture 48"/>
          <p:cNvPicPr>
            <a:picLocks noChangeAspect="1"/>
          </p:cNvPicPr>
          <p:nvPr/>
        </p:nvPicPr>
        <p:blipFill>
          <a:blip r:embed="rId4"/>
          <a:stretch>
            <a:fillRect/>
          </a:stretch>
        </p:blipFill>
        <p:spPr>
          <a:xfrm>
            <a:off x="3086099" y="3596693"/>
            <a:ext cx="410633" cy="527368"/>
          </a:xfrm>
          <a:prstGeom prst="rect">
            <a:avLst/>
          </a:prstGeom>
        </p:spPr>
      </p:pic>
      <p:pic>
        <p:nvPicPr>
          <p:cNvPr id="50" name="Picture 49"/>
          <p:cNvPicPr>
            <a:picLocks noChangeAspect="1"/>
          </p:cNvPicPr>
          <p:nvPr/>
        </p:nvPicPr>
        <p:blipFill>
          <a:blip r:embed="rId4"/>
          <a:stretch>
            <a:fillRect/>
          </a:stretch>
        </p:blipFill>
        <p:spPr>
          <a:xfrm>
            <a:off x="2603497" y="2865439"/>
            <a:ext cx="410633" cy="527368"/>
          </a:xfrm>
          <a:prstGeom prst="rect">
            <a:avLst/>
          </a:prstGeom>
        </p:spPr>
      </p:pic>
      <p:pic>
        <p:nvPicPr>
          <p:cNvPr id="51" name="Picture 50"/>
          <p:cNvPicPr>
            <a:picLocks noChangeAspect="1"/>
          </p:cNvPicPr>
          <p:nvPr/>
        </p:nvPicPr>
        <p:blipFill>
          <a:blip r:embed="rId4"/>
          <a:stretch>
            <a:fillRect/>
          </a:stretch>
        </p:blipFill>
        <p:spPr>
          <a:xfrm>
            <a:off x="3740149" y="3860377"/>
            <a:ext cx="410633" cy="527368"/>
          </a:xfrm>
          <a:prstGeom prst="rect">
            <a:avLst/>
          </a:prstGeom>
        </p:spPr>
      </p:pic>
      <p:pic>
        <p:nvPicPr>
          <p:cNvPr id="52" name="Picture 51"/>
          <p:cNvPicPr>
            <a:picLocks noChangeAspect="1"/>
          </p:cNvPicPr>
          <p:nvPr/>
        </p:nvPicPr>
        <p:blipFill>
          <a:blip r:embed="rId3"/>
          <a:stretch>
            <a:fillRect/>
          </a:stretch>
        </p:blipFill>
        <p:spPr>
          <a:xfrm>
            <a:off x="4722282" y="3735479"/>
            <a:ext cx="448734" cy="396162"/>
          </a:xfrm>
          <a:prstGeom prst="rect">
            <a:avLst/>
          </a:prstGeom>
        </p:spPr>
      </p:pic>
      <p:pic>
        <p:nvPicPr>
          <p:cNvPr id="53" name="Picture 52"/>
          <p:cNvPicPr>
            <a:picLocks noChangeAspect="1"/>
          </p:cNvPicPr>
          <p:nvPr/>
        </p:nvPicPr>
        <p:blipFill>
          <a:blip r:embed="rId5"/>
          <a:stretch>
            <a:fillRect/>
          </a:stretch>
        </p:blipFill>
        <p:spPr>
          <a:xfrm>
            <a:off x="3515781" y="4900548"/>
            <a:ext cx="351366" cy="351366"/>
          </a:xfrm>
          <a:prstGeom prst="rect">
            <a:avLst/>
          </a:prstGeom>
        </p:spPr>
      </p:pic>
      <p:sp>
        <p:nvSpPr>
          <p:cNvPr id="55" name="TextBox 54"/>
          <p:cNvSpPr txBox="1"/>
          <p:nvPr/>
        </p:nvSpPr>
        <p:spPr>
          <a:xfrm>
            <a:off x="3563492" y="6110153"/>
            <a:ext cx="2146967" cy="369332"/>
          </a:xfrm>
          <a:prstGeom prst="rect">
            <a:avLst/>
          </a:prstGeom>
          <a:noFill/>
        </p:spPr>
        <p:txBody>
          <a:bodyPr wrap="none" rtlCol="0">
            <a:spAutoFit/>
          </a:bodyPr>
          <a:lstStyle/>
          <a:p>
            <a:r>
              <a:rPr lang="en-US" b="1" dirty="0" smtClean="0">
                <a:latin typeface="Arial"/>
                <a:cs typeface="Arial"/>
              </a:rPr>
              <a:t>Feature 1 (Height)</a:t>
            </a:r>
            <a:endParaRPr lang="en-US" b="1" dirty="0">
              <a:latin typeface="Arial"/>
              <a:cs typeface="Arial"/>
            </a:endParaRPr>
          </a:p>
        </p:txBody>
      </p:sp>
      <p:sp>
        <p:nvSpPr>
          <p:cNvPr id="56" name="TextBox 55"/>
          <p:cNvSpPr txBox="1"/>
          <p:nvPr/>
        </p:nvSpPr>
        <p:spPr>
          <a:xfrm>
            <a:off x="195151" y="3592666"/>
            <a:ext cx="1211014" cy="646331"/>
          </a:xfrm>
          <a:prstGeom prst="rect">
            <a:avLst/>
          </a:prstGeom>
          <a:noFill/>
        </p:spPr>
        <p:txBody>
          <a:bodyPr wrap="none" rtlCol="0">
            <a:spAutoFit/>
          </a:bodyPr>
          <a:lstStyle/>
          <a:p>
            <a:pPr algn="ctr"/>
            <a:r>
              <a:rPr lang="en-US" b="1" dirty="0">
                <a:latin typeface="Arial"/>
                <a:cs typeface="Arial"/>
              </a:rPr>
              <a:t>Feature </a:t>
            </a:r>
            <a:r>
              <a:rPr lang="en-US" b="1" dirty="0" smtClean="0">
                <a:latin typeface="Arial"/>
                <a:cs typeface="Arial"/>
              </a:rPr>
              <a:t>2 </a:t>
            </a:r>
          </a:p>
          <a:p>
            <a:r>
              <a:rPr lang="en-US" b="1" dirty="0" smtClean="0">
                <a:latin typeface="Arial"/>
                <a:cs typeface="Arial"/>
              </a:rPr>
              <a:t>(Weight)</a:t>
            </a:r>
            <a:endParaRPr lang="en-US" b="1" dirty="0">
              <a:latin typeface="Arial"/>
              <a:cs typeface="Arial"/>
            </a:endParaRPr>
          </a:p>
        </p:txBody>
      </p:sp>
      <p:pic>
        <p:nvPicPr>
          <p:cNvPr id="57" name="Picture 56"/>
          <p:cNvPicPr>
            <a:picLocks noChangeAspect="1"/>
          </p:cNvPicPr>
          <p:nvPr/>
        </p:nvPicPr>
        <p:blipFill>
          <a:blip r:embed="rId4"/>
          <a:stretch>
            <a:fillRect/>
          </a:stretch>
        </p:blipFill>
        <p:spPr>
          <a:xfrm>
            <a:off x="3488275" y="4807125"/>
            <a:ext cx="410633" cy="527368"/>
          </a:xfrm>
          <a:prstGeom prst="rect">
            <a:avLst/>
          </a:prstGeom>
        </p:spPr>
      </p:pic>
    </p:spTree>
    <p:extLst>
      <p:ext uri="{BB962C8B-B14F-4D97-AF65-F5344CB8AC3E}">
        <p14:creationId xmlns:p14="http://schemas.microsoft.com/office/powerpoint/2010/main" val="28942174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Machine </a:t>
            </a:r>
            <a:r>
              <a:rPr lang="en-US" dirty="0" smtClean="0"/>
              <a:t>Learning</a:t>
            </a:r>
            <a:br>
              <a:rPr lang="en-US" dirty="0" smtClean="0"/>
            </a:br>
            <a:endParaRPr lang="en-US" sz="2500"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7</a:t>
            </a:fld>
            <a:endParaRPr lang="en-US"/>
          </a:p>
        </p:txBody>
      </p:sp>
      <p:grpSp>
        <p:nvGrpSpPr>
          <p:cNvPr id="3" name="Group 2"/>
          <p:cNvGrpSpPr/>
          <p:nvPr/>
        </p:nvGrpSpPr>
        <p:grpSpPr>
          <a:xfrm>
            <a:off x="1016000" y="1968500"/>
            <a:ext cx="6959600" cy="4457700"/>
            <a:chOff x="1016000" y="1968500"/>
            <a:chExt cx="6959600" cy="4457700"/>
          </a:xfrm>
        </p:grpSpPr>
        <p:cxnSp>
          <p:nvCxnSpPr>
            <p:cNvPr id="6" name="Straight Arrow Connector 5"/>
            <p:cNvCxnSpPr/>
            <p:nvPr/>
          </p:nvCxnSpPr>
          <p:spPr>
            <a:xfrm>
              <a:off x="1016000" y="5960533"/>
              <a:ext cx="6959600" cy="0"/>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507066" y="2281767"/>
              <a:ext cx="0" cy="4144433"/>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4106333" y="2588337"/>
              <a:ext cx="448734" cy="396162"/>
            </a:xfrm>
            <a:prstGeom prst="rect">
              <a:avLst/>
            </a:prstGeom>
          </p:spPr>
        </p:pic>
        <p:pic>
          <p:nvPicPr>
            <p:cNvPr id="11" name="Picture 10"/>
            <p:cNvPicPr>
              <a:picLocks noChangeAspect="1"/>
            </p:cNvPicPr>
            <p:nvPr/>
          </p:nvPicPr>
          <p:blipFill>
            <a:blip r:embed="rId3"/>
            <a:stretch>
              <a:fillRect/>
            </a:stretch>
          </p:blipFill>
          <p:spPr>
            <a:xfrm>
              <a:off x="4851400" y="2984499"/>
              <a:ext cx="448734" cy="396162"/>
            </a:xfrm>
            <a:prstGeom prst="rect">
              <a:avLst/>
            </a:prstGeom>
          </p:spPr>
        </p:pic>
        <p:pic>
          <p:nvPicPr>
            <p:cNvPr id="12" name="Picture 11"/>
            <p:cNvPicPr>
              <a:picLocks noChangeAspect="1"/>
            </p:cNvPicPr>
            <p:nvPr/>
          </p:nvPicPr>
          <p:blipFill>
            <a:blip r:embed="rId3"/>
            <a:stretch>
              <a:fillRect/>
            </a:stretch>
          </p:blipFill>
          <p:spPr>
            <a:xfrm>
              <a:off x="5003800" y="2390256"/>
              <a:ext cx="448734" cy="396162"/>
            </a:xfrm>
            <a:prstGeom prst="rect">
              <a:avLst/>
            </a:prstGeom>
          </p:spPr>
        </p:pic>
        <p:pic>
          <p:nvPicPr>
            <p:cNvPr id="13" name="Picture 12"/>
            <p:cNvPicPr>
              <a:picLocks noChangeAspect="1"/>
            </p:cNvPicPr>
            <p:nvPr/>
          </p:nvPicPr>
          <p:blipFill>
            <a:blip r:embed="rId3"/>
            <a:stretch>
              <a:fillRect/>
            </a:stretch>
          </p:blipFill>
          <p:spPr>
            <a:xfrm>
              <a:off x="5613401" y="3519670"/>
              <a:ext cx="448734" cy="396162"/>
            </a:xfrm>
            <a:prstGeom prst="rect">
              <a:avLst/>
            </a:prstGeom>
          </p:spPr>
        </p:pic>
        <p:pic>
          <p:nvPicPr>
            <p:cNvPr id="14" name="Picture 13"/>
            <p:cNvPicPr>
              <a:picLocks noChangeAspect="1"/>
            </p:cNvPicPr>
            <p:nvPr/>
          </p:nvPicPr>
          <p:blipFill>
            <a:blip r:embed="rId3"/>
            <a:stretch>
              <a:fillRect/>
            </a:stretch>
          </p:blipFill>
          <p:spPr>
            <a:xfrm>
              <a:off x="6358468" y="3915832"/>
              <a:ext cx="448734" cy="396162"/>
            </a:xfrm>
            <a:prstGeom prst="rect">
              <a:avLst/>
            </a:prstGeom>
          </p:spPr>
        </p:pic>
        <p:pic>
          <p:nvPicPr>
            <p:cNvPr id="15" name="Picture 14"/>
            <p:cNvPicPr>
              <a:picLocks noChangeAspect="1"/>
            </p:cNvPicPr>
            <p:nvPr/>
          </p:nvPicPr>
          <p:blipFill>
            <a:blip r:embed="rId3"/>
            <a:stretch>
              <a:fillRect/>
            </a:stretch>
          </p:blipFill>
          <p:spPr>
            <a:xfrm>
              <a:off x="6510868" y="3321589"/>
              <a:ext cx="448734" cy="396162"/>
            </a:xfrm>
            <a:prstGeom prst="rect">
              <a:avLst/>
            </a:prstGeom>
          </p:spPr>
        </p:pic>
        <p:pic>
          <p:nvPicPr>
            <p:cNvPr id="16" name="Picture 15"/>
            <p:cNvPicPr>
              <a:picLocks noChangeAspect="1"/>
            </p:cNvPicPr>
            <p:nvPr/>
          </p:nvPicPr>
          <p:blipFill>
            <a:blip r:embed="rId3"/>
            <a:stretch>
              <a:fillRect/>
            </a:stretch>
          </p:blipFill>
          <p:spPr>
            <a:xfrm>
              <a:off x="5579535" y="2555355"/>
              <a:ext cx="448734" cy="396162"/>
            </a:xfrm>
            <a:prstGeom prst="rect">
              <a:avLst/>
            </a:prstGeom>
          </p:spPr>
        </p:pic>
        <p:pic>
          <p:nvPicPr>
            <p:cNvPr id="17" name="Picture 16"/>
            <p:cNvPicPr>
              <a:picLocks noChangeAspect="1"/>
            </p:cNvPicPr>
            <p:nvPr/>
          </p:nvPicPr>
          <p:blipFill>
            <a:blip r:embed="rId3"/>
            <a:stretch>
              <a:fillRect/>
            </a:stretch>
          </p:blipFill>
          <p:spPr>
            <a:xfrm>
              <a:off x="6324602" y="2951517"/>
              <a:ext cx="448734" cy="396162"/>
            </a:xfrm>
            <a:prstGeom prst="rect">
              <a:avLst/>
            </a:prstGeom>
          </p:spPr>
        </p:pic>
        <p:pic>
          <p:nvPicPr>
            <p:cNvPr id="18" name="Picture 17"/>
            <p:cNvPicPr>
              <a:picLocks noChangeAspect="1"/>
            </p:cNvPicPr>
            <p:nvPr/>
          </p:nvPicPr>
          <p:blipFill>
            <a:blip r:embed="rId3"/>
            <a:stretch>
              <a:fillRect/>
            </a:stretch>
          </p:blipFill>
          <p:spPr>
            <a:xfrm>
              <a:off x="6477002" y="2357274"/>
              <a:ext cx="448734" cy="396162"/>
            </a:xfrm>
            <a:prstGeom prst="rect">
              <a:avLst/>
            </a:prstGeom>
          </p:spPr>
        </p:pic>
        <p:pic>
          <p:nvPicPr>
            <p:cNvPr id="19" name="Picture 18"/>
            <p:cNvPicPr>
              <a:picLocks noChangeAspect="1"/>
            </p:cNvPicPr>
            <p:nvPr/>
          </p:nvPicPr>
          <p:blipFill>
            <a:blip r:embed="rId3"/>
            <a:stretch>
              <a:fillRect/>
            </a:stretch>
          </p:blipFill>
          <p:spPr>
            <a:xfrm>
              <a:off x="5964770" y="4413594"/>
              <a:ext cx="448734" cy="396162"/>
            </a:xfrm>
            <a:prstGeom prst="rect">
              <a:avLst/>
            </a:prstGeom>
          </p:spPr>
        </p:pic>
        <p:pic>
          <p:nvPicPr>
            <p:cNvPr id="20" name="Picture 19"/>
            <p:cNvPicPr>
              <a:picLocks noChangeAspect="1"/>
            </p:cNvPicPr>
            <p:nvPr/>
          </p:nvPicPr>
          <p:blipFill>
            <a:blip r:embed="rId3"/>
            <a:stretch>
              <a:fillRect/>
            </a:stretch>
          </p:blipFill>
          <p:spPr>
            <a:xfrm>
              <a:off x="6735235" y="4510075"/>
              <a:ext cx="448734" cy="396162"/>
            </a:xfrm>
            <a:prstGeom prst="rect">
              <a:avLst/>
            </a:prstGeom>
          </p:spPr>
        </p:pic>
        <p:pic>
          <p:nvPicPr>
            <p:cNvPr id="21" name="Picture 20"/>
            <p:cNvPicPr>
              <a:picLocks noChangeAspect="1"/>
            </p:cNvPicPr>
            <p:nvPr/>
          </p:nvPicPr>
          <p:blipFill>
            <a:blip r:embed="rId3"/>
            <a:stretch>
              <a:fillRect/>
            </a:stretch>
          </p:blipFill>
          <p:spPr>
            <a:xfrm>
              <a:off x="5740403" y="3076940"/>
              <a:ext cx="448734" cy="396162"/>
            </a:xfrm>
            <a:prstGeom prst="rect">
              <a:avLst/>
            </a:prstGeom>
          </p:spPr>
        </p:pic>
        <p:pic>
          <p:nvPicPr>
            <p:cNvPr id="22" name="Picture 21"/>
            <p:cNvPicPr>
              <a:picLocks noChangeAspect="1"/>
            </p:cNvPicPr>
            <p:nvPr/>
          </p:nvPicPr>
          <p:blipFill>
            <a:blip r:embed="rId3"/>
            <a:stretch>
              <a:fillRect/>
            </a:stretch>
          </p:blipFill>
          <p:spPr>
            <a:xfrm>
              <a:off x="2751665" y="2336799"/>
              <a:ext cx="448734" cy="396162"/>
            </a:xfrm>
            <a:prstGeom prst="rect">
              <a:avLst/>
            </a:prstGeom>
          </p:spPr>
        </p:pic>
        <p:pic>
          <p:nvPicPr>
            <p:cNvPr id="23" name="Picture 22"/>
            <p:cNvPicPr>
              <a:picLocks noChangeAspect="1"/>
            </p:cNvPicPr>
            <p:nvPr/>
          </p:nvPicPr>
          <p:blipFill>
            <a:blip r:embed="rId3"/>
            <a:stretch>
              <a:fillRect/>
            </a:stretch>
          </p:blipFill>
          <p:spPr>
            <a:xfrm>
              <a:off x="3496732" y="2732961"/>
              <a:ext cx="448734" cy="396162"/>
            </a:xfrm>
            <a:prstGeom prst="rect">
              <a:avLst/>
            </a:prstGeom>
          </p:spPr>
        </p:pic>
        <p:pic>
          <p:nvPicPr>
            <p:cNvPr id="24" name="Picture 23"/>
            <p:cNvPicPr>
              <a:picLocks noChangeAspect="1"/>
            </p:cNvPicPr>
            <p:nvPr/>
          </p:nvPicPr>
          <p:blipFill>
            <a:blip r:embed="rId3"/>
            <a:stretch>
              <a:fillRect/>
            </a:stretch>
          </p:blipFill>
          <p:spPr>
            <a:xfrm>
              <a:off x="3945466" y="3268132"/>
              <a:ext cx="448734" cy="396162"/>
            </a:xfrm>
            <a:prstGeom prst="rect">
              <a:avLst/>
            </a:prstGeom>
          </p:spPr>
        </p:pic>
        <p:pic>
          <p:nvPicPr>
            <p:cNvPr id="25" name="Picture 24"/>
            <p:cNvPicPr>
              <a:picLocks noChangeAspect="1"/>
            </p:cNvPicPr>
            <p:nvPr/>
          </p:nvPicPr>
          <p:blipFill>
            <a:blip r:embed="rId3"/>
            <a:stretch>
              <a:fillRect/>
            </a:stretch>
          </p:blipFill>
          <p:spPr>
            <a:xfrm>
              <a:off x="5283202" y="4282359"/>
              <a:ext cx="448734" cy="396162"/>
            </a:xfrm>
            <a:prstGeom prst="rect">
              <a:avLst/>
            </a:prstGeom>
          </p:spPr>
        </p:pic>
        <p:sp>
          <p:nvSpPr>
            <p:cNvPr id="27" name="TextBox 26"/>
            <p:cNvSpPr txBox="1"/>
            <p:nvPr/>
          </p:nvSpPr>
          <p:spPr>
            <a:xfrm>
              <a:off x="3632200" y="5503333"/>
              <a:ext cx="184666" cy="369332"/>
            </a:xfrm>
            <a:prstGeom prst="rect">
              <a:avLst/>
            </a:prstGeom>
            <a:noFill/>
          </p:spPr>
          <p:txBody>
            <a:bodyPr wrap="none" rtlCol="0">
              <a:spAutoFit/>
            </a:bodyPr>
            <a:lstStyle/>
            <a:p>
              <a:endParaRPr lang="en-US" dirty="0"/>
            </a:p>
          </p:txBody>
        </p:sp>
        <p:pic>
          <p:nvPicPr>
            <p:cNvPr id="28" name="Picture 27"/>
            <p:cNvPicPr>
              <a:picLocks noChangeAspect="1"/>
            </p:cNvPicPr>
            <p:nvPr/>
          </p:nvPicPr>
          <p:blipFill>
            <a:blip r:embed="rId4"/>
            <a:stretch>
              <a:fillRect/>
            </a:stretch>
          </p:blipFill>
          <p:spPr>
            <a:xfrm>
              <a:off x="1686983" y="3268132"/>
              <a:ext cx="410633" cy="527368"/>
            </a:xfrm>
            <a:prstGeom prst="rect">
              <a:avLst/>
            </a:prstGeom>
          </p:spPr>
        </p:pic>
        <p:pic>
          <p:nvPicPr>
            <p:cNvPr id="29" name="Picture 28"/>
            <p:cNvPicPr>
              <a:picLocks noChangeAspect="1"/>
            </p:cNvPicPr>
            <p:nvPr/>
          </p:nvPicPr>
          <p:blipFill>
            <a:blip r:embed="rId4"/>
            <a:stretch>
              <a:fillRect/>
            </a:stretch>
          </p:blipFill>
          <p:spPr>
            <a:xfrm>
              <a:off x="2423583" y="3420532"/>
              <a:ext cx="410633" cy="527368"/>
            </a:xfrm>
            <a:prstGeom prst="rect">
              <a:avLst/>
            </a:prstGeom>
          </p:spPr>
        </p:pic>
        <p:pic>
          <p:nvPicPr>
            <p:cNvPr id="30" name="Picture 29"/>
            <p:cNvPicPr>
              <a:picLocks noChangeAspect="1"/>
            </p:cNvPicPr>
            <p:nvPr/>
          </p:nvPicPr>
          <p:blipFill>
            <a:blip r:embed="rId4"/>
            <a:stretch>
              <a:fillRect/>
            </a:stretch>
          </p:blipFill>
          <p:spPr>
            <a:xfrm>
              <a:off x="1993899" y="4018675"/>
              <a:ext cx="410633" cy="527368"/>
            </a:xfrm>
            <a:prstGeom prst="rect">
              <a:avLst/>
            </a:prstGeom>
          </p:spPr>
        </p:pic>
        <p:pic>
          <p:nvPicPr>
            <p:cNvPr id="31" name="Picture 30"/>
            <p:cNvPicPr>
              <a:picLocks noChangeAspect="1"/>
            </p:cNvPicPr>
            <p:nvPr/>
          </p:nvPicPr>
          <p:blipFill>
            <a:blip r:embed="rId4"/>
            <a:stretch>
              <a:fillRect/>
            </a:stretch>
          </p:blipFill>
          <p:spPr>
            <a:xfrm>
              <a:off x="4394200" y="3393492"/>
              <a:ext cx="410633" cy="527368"/>
            </a:xfrm>
            <a:prstGeom prst="rect">
              <a:avLst/>
            </a:prstGeom>
          </p:spPr>
        </p:pic>
        <p:pic>
          <p:nvPicPr>
            <p:cNvPr id="32" name="Picture 31"/>
            <p:cNvPicPr>
              <a:picLocks noChangeAspect="1"/>
            </p:cNvPicPr>
            <p:nvPr/>
          </p:nvPicPr>
          <p:blipFill>
            <a:blip r:embed="rId4"/>
            <a:stretch>
              <a:fillRect/>
            </a:stretch>
          </p:blipFill>
          <p:spPr>
            <a:xfrm>
              <a:off x="2842682" y="4413594"/>
              <a:ext cx="410633" cy="527368"/>
            </a:xfrm>
            <a:prstGeom prst="rect">
              <a:avLst/>
            </a:prstGeom>
          </p:spPr>
        </p:pic>
        <p:pic>
          <p:nvPicPr>
            <p:cNvPr id="33" name="Picture 32"/>
            <p:cNvPicPr>
              <a:picLocks noChangeAspect="1"/>
            </p:cNvPicPr>
            <p:nvPr/>
          </p:nvPicPr>
          <p:blipFill>
            <a:blip r:embed="rId4"/>
            <a:stretch>
              <a:fillRect/>
            </a:stretch>
          </p:blipFill>
          <p:spPr>
            <a:xfrm>
              <a:off x="4188884" y="4208979"/>
              <a:ext cx="410633" cy="527368"/>
            </a:xfrm>
            <a:prstGeom prst="rect">
              <a:avLst/>
            </a:prstGeom>
          </p:spPr>
        </p:pic>
        <p:pic>
          <p:nvPicPr>
            <p:cNvPr id="34" name="Picture 33"/>
            <p:cNvPicPr>
              <a:picLocks noChangeAspect="1"/>
            </p:cNvPicPr>
            <p:nvPr/>
          </p:nvPicPr>
          <p:blipFill>
            <a:blip r:embed="rId4"/>
            <a:stretch>
              <a:fillRect/>
            </a:stretch>
          </p:blipFill>
          <p:spPr>
            <a:xfrm>
              <a:off x="3759200" y="4807122"/>
              <a:ext cx="410633" cy="527368"/>
            </a:xfrm>
            <a:prstGeom prst="rect">
              <a:avLst/>
            </a:prstGeom>
          </p:spPr>
        </p:pic>
        <p:pic>
          <p:nvPicPr>
            <p:cNvPr id="35" name="Picture 34"/>
            <p:cNvPicPr>
              <a:picLocks noChangeAspect="1"/>
            </p:cNvPicPr>
            <p:nvPr/>
          </p:nvPicPr>
          <p:blipFill>
            <a:blip r:embed="rId4"/>
            <a:stretch>
              <a:fillRect/>
            </a:stretch>
          </p:blipFill>
          <p:spPr>
            <a:xfrm>
              <a:off x="4760383" y="5316340"/>
              <a:ext cx="410633" cy="527368"/>
            </a:xfrm>
            <a:prstGeom prst="rect">
              <a:avLst/>
            </a:prstGeom>
          </p:spPr>
        </p:pic>
        <p:pic>
          <p:nvPicPr>
            <p:cNvPr id="36" name="Picture 35"/>
            <p:cNvPicPr>
              <a:picLocks noChangeAspect="1"/>
            </p:cNvPicPr>
            <p:nvPr/>
          </p:nvPicPr>
          <p:blipFill>
            <a:blip r:embed="rId4"/>
            <a:stretch>
              <a:fillRect/>
            </a:stretch>
          </p:blipFill>
          <p:spPr>
            <a:xfrm>
              <a:off x="1788583" y="4825272"/>
              <a:ext cx="410633" cy="527368"/>
            </a:xfrm>
            <a:prstGeom prst="rect">
              <a:avLst/>
            </a:prstGeom>
          </p:spPr>
        </p:pic>
        <p:pic>
          <p:nvPicPr>
            <p:cNvPr id="37" name="Picture 36"/>
            <p:cNvPicPr>
              <a:picLocks noChangeAspect="1"/>
            </p:cNvPicPr>
            <p:nvPr/>
          </p:nvPicPr>
          <p:blipFill>
            <a:blip r:embed="rId4"/>
            <a:stretch>
              <a:fillRect/>
            </a:stretch>
          </p:blipFill>
          <p:spPr>
            <a:xfrm>
              <a:off x="2271178" y="4642553"/>
              <a:ext cx="410633" cy="527368"/>
            </a:xfrm>
            <a:prstGeom prst="rect">
              <a:avLst/>
            </a:prstGeom>
          </p:spPr>
        </p:pic>
        <p:pic>
          <p:nvPicPr>
            <p:cNvPr id="38" name="Picture 37"/>
            <p:cNvPicPr>
              <a:picLocks noChangeAspect="1"/>
            </p:cNvPicPr>
            <p:nvPr/>
          </p:nvPicPr>
          <p:blipFill>
            <a:blip r:embed="rId3"/>
            <a:stretch>
              <a:fillRect/>
            </a:stretch>
          </p:blipFill>
          <p:spPr>
            <a:xfrm>
              <a:off x="5037667" y="3658976"/>
              <a:ext cx="448734" cy="396162"/>
            </a:xfrm>
            <a:prstGeom prst="rect">
              <a:avLst/>
            </a:prstGeom>
          </p:spPr>
        </p:pic>
        <p:pic>
          <p:nvPicPr>
            <p:cNvPr id="39" name="Picture 38"/>
            <p:cNvPicPr>
              <a:picLocks noChangeAspect="1"/>
            </p:cNvPicPr>
            <p:nvPr/>
          </p:nvPicPr>
          <p:blipFill>
            <a:blip r:embed="rId3"/>
            <a:stretch>
              <a:fillRect/>
            </a:stretch>
          </p:blipFill>
          <p:spPr>
            <a:xfrm>
              <a:off x="3014130" y="3265806"/>
              <a:ext cx="448734" cy="396162"/>
            </a:xfrm>
            <a:prstGeom prst="rect">
              <a:avLst/>
            </a:prstGeom>
          </p:spPr>
        </p:pic>
        <p:pic>
          <p:nvPicPr>
            <p:cNvPr id="40" name="Picture 39"/>
            <p:cNvPicPr>
              <a:picLocks noChangeAspect="1"/>
            </p:cNvPicPr>
            <p:nvPr/>
          </p:nvPicPr>
          <p:blipFill>
            <a:blip r:embed="rId4"/>
            <a:stretch>
              <a:fillRect/>
            </a:stretch>
          </p:blipFill>
          <p:spPr>
            <a:xfrm>
              <a:off x="3348567" y="4124061"/>
              <a:ext cx="410633" cy="527368"/>
            </a:xfrm>
            <a:prstGeom prst="rect">
              <a:avLst/>
            </a:prstGeom>
          </p:spPr>
        </p:pic>
        <p:pic>
          <p:nvPicPr>
            <p:cNvPr id="41" name="Picture 40"/>
            <p:cNvPicPr>
              <a:picLocks noChangeAspect="1"/>
            </p:cNvPicPr>
            <p:nvPr/>
          </p:nvPicPr>
          <p:blipFill>
            <a:blip r:embed="rId4"/>
            <a:stretch>
              <a:fillRect/>
            </a:stretch>
          </p:blipFill>
          <p:spPr>
            <a:xfrm>
              <a:off x="2194982" y="2555355"/>
              <a:ext cx="410633" cy="527368"/>
            </a:xfrm>
            <a:prstGeom prst="rect">
              <a:avLst/>
            </a:prstGeom>
          </p:spPr>
        </p:pic>
        <p:pic>
          <p:nvPicPr>
            <p:cNvPr id="44" name="Picture 43"/>
            <p:cNvPicPr>
              <a:picLocks noChangeAspect="1"/>
            </p:cNvPicPr>
            <p:nvPr/>
          </p:nvPicPr>
          <p:blipFill>
            <a:blip r:embed="rId4"/>
            <a:stretch>
              <a:fillRect/>
            </a:stretch>
          </p:blipFill>
          <p:spPr>
            <a:xfrm>
              <a:off x="4106333" y="5345297"/>
              <a:ext cx="410633" cy="527368"/>
            </a:xfrm>
            <a:prstGeom prst="rect">
              <a:avLst/>
            </a:prstGeom>
          </p:spPr>
        </p:pic>
        <p:pic>
          <p:nvPicPr>
            <p:cNvPr id="45" name="Picture 44"/>
            <p:cNvPicPr>
              <a:picLocks noChangeAspect="1"/>
            </p:cNvPicPr>
            <p:nvPr/>
          </p:nvPicPr>
          <p:blipFill>
            <a:blip r:embed="rId4"/>
            <a:stretch>
              <a:fillRect/>
            </a:stretch>
          </p:blipFill>
          <p:spPr>
            <a:xfrm>
              <a:off x="4707466" y="4642553"/>
              <a:ext cx="410633" cy="527368"/>
            </a:xfrm>
            <a:prstGeom prst="rect">
              <a:avLst/>
            </a:prstGeom>
          </p:spPr>
        </p:pic>
        <p:pic>
          <p:nvPicPr>
            <p:cNvPr id="46" name="Picture 45"/>
            <p:cNvPicPr>
              <a:picLocks noChangeAspect="1"/>
            </p:cNvPicPr>
            <p:nvPr/>
          </p:nvPicPr>
          <p:blipFill>
            <a:blip r:embed="rId4"/>
            <a:stretch>
              <a:fillRect/>
            </a:stretch>
          </p:blipFill>
          <p:spPr>
            <a:xfrm>
              <a:off x="2285997" y="5316340"/>
              <a:ext cx="410633" cy="527368"/>
            </a:xfrm>
            <a:prstGeom prst="rect">
              <a:avLst/>
            </a:prstGeom>
          </p:spPr>
        </p:pic>
        <p:pic>
          <p:nvPicPr>
            <p:cNvPr id="47" name="Picture 46"/>
            <p:cNvPicPr>
              <a:picLocks noChangeAspect="1"/>
            </p:cNvPicPr>
            <p:nvPr/>
          </p:nvPicPr>
          <p:blipFill>
            <a:blip r:embed="rId3"/>
            <a:stretch>
              <a:fillRect/>
            </a:stretch>
          </p:blipFill>
          <p:spPr>
            <a:xfrm>
              <a:off x="2285997" y="2083686"/>
              <a:ext cx="448734" cy="396162"/>
            </a:xfrm>
            <a:prstGeom prst="rect">
              <a:avLst/>
            </a:prstGeom>
          </p:spPr>
        </p:pic>
        <p:pic>
          <p:nvPicPr>
            <p:cNvPr id="48" name="Picture 47"/>
            <p:cNvPicPr>
              <a:picLocks noChangeAspect="1"/>
            </p:cNvPicPr>
            <p:nvPr/>
          </p:nvPicPr>
          <p:blipFill>
            <a:blip r:embed="rId3"/>
            <a:stretch>
              <a:fillRect/>
            </a:stretch>
          </p:blipFill>
          <p:spPr>
            <a:xfrm>
              <a:off x="6582835" y="5076231"/>
              <a:ext cx="448734" cy="396162"/>
            </a:xfrm>
            <a:prstGeom prst="rect">
              <a:avLst/>
            </a:prstGeom>
          </p:spPr>
        </p:pic>
        <p:cxnSp>
          <p:nvCxnSpPr>
            <p:cNvPr id="5" name="Straight Connector 4"/>
            <p:cNvCxnSpPr/>
            <p:nvPr/>
          </p:nvCxnSpPr>
          <p:spPr>
            <a:xfrm>
              <a:off x="1686983" y="1968500"/>
              <a:ext cx="5120219" cy="3780367"/>
            </a:xfrm>
            <a:prstGeom prst="line">
              <a:avLst/>
            </a:prstGeom>
            <a:ln>
              <a:solidFill>
                <a:srgbClr val="0D0D0D"/>
              </a:solidFill>
            </a:ln>
          </p:spPr>
          <p:style>
            <a:lnRef idx="2">
              <a:schemeClr val="accent1"/>
            </a:lnRef>
            <a:fillRef idx="0">
              <a:schemeClr val="accent1"/>
            </a:fillRef>
            <a:effectRef idx="1">
              <a:schemeClr val="accent1"/>
            </a:effectRef>
            <a:fontRef idx="minor">
              <a:schemeClr val="tx1"/>
            </a:fontRef>
          </p:style>
        </p:cxnSp>
        <p:pic>
          <p:nvPicPr>
            <p:cNvPr id="49" name="Picture 48"/>
            <p:cNvPicPr>
              <a:picLocks noChangeAspect="1"/>
            </p:cNvPicPr>
            <p:nvPr/>
          </p:nvPicPr>
          <p:blipFill>
            <a:blip r:embed="rId4"/>
            <a:stretch>
              <a:fillRect/>
            </a:stretch>
          </p:blipFill>
          <p:spPr>
            <a:xfrm>
              <a:off x="3086099" y="3596693"/>
              <a:ext cx="410633" cy="527368"/>
            </a:xfrm>
            <a:prstGeom prst="rect">
              <a:avLst/>
            </a:prstGeom>
          </p:spPr>
        </p:pic>
        <p:pic>
          <p:nvPicPr>
            <p:cNvPr id="50" name="Picture 49"/>
            <p:cNvPicPr>
              <a:picLocks noChangeAspect="1"/>
            </p:cNvPicPr>
            <p:nvPr/>
          </p:nvPicPr>
          <p:blipFill>
            <a:blip r:embed="rId4"/>
            <a:stretch>
              <a:fillRect/>
            </a:stretch>
          </p:blipFill>
          <p:spPr>
            <a:xfrm>
              <a:off x="2603497" y="2865439"/>
              <a:ext cx="410633" cy="527368"/>
            </a:xfrm>
            <a:prstGeom prst="rect">
              <a:avLst/>
            </a:prstGeom>
          </p:spPr>
        </p:pic>
        <p:pic>
          <p:nvPicPr>
            <p:cNvPr id="51" name="Picture 50"/>
            <p:cNvPicPr>
              <a:picLocks noChangeAspect="1"/>
            </p:cNvPicPr>
            <p:nvPr/>
          </p:nvPicPr>
          <p:blipFill>
            <a:blip r:embed="rId4"/>
            <a:stretch>
              <a:fillRect/>
            </a:stretch>
          </p:blipFill>
          <p:spPr>
            <a:xfrm>
              <a:off x="3740149" y="3860377"/>
              <a:ext cx="410633" cy="527368"/>
            </a:xfrm>
            <a:prstGeom prst="rect">
              <a:avLst/>
            </a:prstGeom>
          </p:spPr>
        </p:pic>
        <p:pic>
          <p:nvPicPr>
            <p:cNvPr id="52" name="Picture 51"/>
            <p:cNvPicPr>
              <a:picLocks noChangeAspect="1"/>
            </p:cNvPicPr>
            <p:nvPr/>
          </p:nvPicPr>
          <p:blipFill>
            <a:blip r:embed="rId3"/>
            <a:stretch>
              <a:fillRect/>
            </a:stretch>
          </p:blipFill>
          <p:spPr>
            <a:xfrm>
              <a:off x="4722282" y="3735479"/>
              <a:ext cx="448734" cy="396162"/>
            </a:xfrm>
            <a:prstGeom prst="rect">
              <a:avLst/>
            </a:prstGeom>
          </p:spPr>
        </p:pic>
      </p:grpSp>
      <p:sp>
        <p:nvSpPr>
          <p:cNvPr id="55" name="TextBox 54"/>
          <p:cNvSpPr txBox="1"/>
          <p:nvPr/>
        </p:nvSpPr>
        <p:spPr>
          <a:xfrm>
            <a:off x="3563492" y="6110153"/>
            <a:ext cx="2146967" cy="369332"/>
          </a:xfrm>
          <a:prstGeom prst="rect">
            <a:avLst/>
          </a:prstGeom>
          <a:noFill/>
        </p:spPr>
        <p:txBody>
          <a:bodyPr wrap="none" rtlCol="0">
            <a:spAutoFit/>
          </a:bodyPr>
          <a:lstStyle/>
          <a:p>
            <a:r>
              <a:rPr lang="en-US" b="1" dirty="0" smtClean="0">
                <a:latin typeface="Arial"/>
                <a:cs typeface="Arial"/>
              </a:rPr>
              <a:t>Feature 1 (Height)</a:t>
            </a:r>
            <a:endParaRPr lang="en-US" b="1" dirty="0">
              <a:latin typeface="Arial"/>
              <a:cs typeface="Arial"/>
            </a:endParaRPr>
          </a:p>
        </p:txBody>
      </p:sp>
      <p:sp>
        <p:nvSpPr>
          <p:cNvPr id="56" name="TextBox 55"/>
          <p:cNvSpPr txBox="1"/>
          <p:nvPr/>
        </p:nvSpPr>
        <p:spPr>
          <a:xfrm>
            <a:off x="195151" y="3592666"/>
            <a:ext cx="1211014" cy="646331"/>
          </a:xfrm>
          <a:prstGeom prst="rect">
            <a:avLst/>
          </a:prstGeom>
          <a:noFill/>
        </p:spPr>
        <p:txBody>
          <a:bodyPr wrap="none" rtlCol="0">
            <a:spAutoFit/>
          </a:bodyPr>
          <a:lstStyle/>
          <a:p>
            <a:pPr algn="ctr"/>
            <a:r>
              <a:rPr lang="en-US" b="1" dirty="0">
                <a:latin typeface="Arial"/>
                <a:cs typeface="Arial"/>
              </a:rPr>
              <a:t>Feature </a:t>
            </a:r>
            <a:r>
              <a:rPr lang="en-US" b="1" dirty="0" smtClean="0">
                <a:latin typeface="Arial"/>
                <a:cs typeface="Arial"/>
              </a:rPr>
              <a:t>2 </a:t>
            </a:r>
          </a:p>
          <a:p>
            <a:r>
              <a:rPr lang="en-US" b="1" dirty="0" smtClean="0">
                <a:latin typeface="Arial"/>
                <a:cs typeface="Arial"/>
              </a:rPr>
              <a:t>(Weight)</a:t>
            </a:r>
            <a:endParaRPr lang="en-US" b="1" dirty="0">
              <a:latin typeface="Arial"/>
              <a:cs typeface="Arial"/>
            </a:endParaRPr>
          </a:p>
        </p:txBody>
      </p:sp>
    </p:spTree>
    <p:extLst>
      <p:ext uri="{BB962C8B-B14F-4D97-AF65-F5344CB8AC3E}">
        <p14:creationId xmlns:p14="http://schemas.microsoft.com/office/powerpoint/2010/main" val="26217904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Machine </a:t>
            </a:r>
            <a:r>
              <a:rPr lang="en-US" dirty="0" smtClean="0"/>
              <a:t>Learning</a:t>
            </a:r>
            <a:br>
              <a:rPr lang="en-US" dirty="0" smtClean="0"/>
            </a:br>
            <a:r>
              <a:rPr lang="en-US" sz="2500" dirty="0" smtClean="0"/>
              <a:t>Model-Based Learning</a:t>
            </a:r>
            <a:endParaRPr lang="en-US" sz="2500"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8</a:t>
            </a:fld>
            <a:endParaRPr lang="en-US"/>
          </a:p>
        </p:txBody>
      </p:sp>
      <p:grpSp>
        <p:nvGrpSpPr>
          <p:cNvPr id="54" name="Group 53"/>
          <p:cNvGrpSpPr/>
          <p:nvPr/>
        </p:nvGrpSpPr>
        <p:grpSpPr>
          <a:xfrm>
            <a:off x="1016000" y="1968500"/>
            <a:ext cx="6959600" cy="4457700"/>
            <a:chOff x="1016000" y="1968500"/>
            <a:chExt cx="6959600" cy="4457700"/>
          </a:xfrm>
        </p:grpSpPr>
        <p:cxnSp>
          <p:nvCxnSpPr>
            <p:cNvPr id="6" name="Straight Arrow Connector 5"/>
            <p:cNvCxnSpPr/>
            <p:nvPr/>
          </p:nvCxnSpPr>
          <p:spPr>
            <a:xfrm>
              <a:off x="1016000" y="5960533"/>
              <a:ext cx="6959600" cy="0"/>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507066" y="2281767"/>
              <a:ext cx="0" cy="4144433"/>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632200" y="5503333"/>
              <a:ext cx="184666" cy="369332"/>
            </a:xfrm>
            <a:prstGeom prst="rect">
              <a:avLst/>
            </a:prstGeom>
            <a:noFill/>
          </p:spPr>
          <p:txBody>
            <a:bodyPr wrap="none" rtlCol="0">
              <a:spAutoFit/>
            </a:bodyPr>
            <a:lstStyle/>
            <a:p>
              <a:endParaRPr lang="en-US" dirty="0"/>
            </a:p>
          </p:txBody>
        </p:sp>
        <p:cxnSp>
          <p:nvCxnSpPr>
            <p:cNvPr id="5" name="Straight Connector 4"/>
            <p:cNvCxnSpPr/>
            <p:nvPr/>
          </p:nvCxnSpPr>
          <p:spPr>
            <a:xfrm>
              <a:off x="1686983" y="1968500"/>
              <a:ext cx="5120219" cy="3780367"/>
            </a:xfrm>
            <a:prstGeom prst="line">
              <a:avLst/>
            </a:prstGeom>
            <a:ln>
              <a:solidFill>
                <a:srgbClr val="0D0D0D"/>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751666" y="4241801"/>
              <a:ext cx="1473200" cy="369332"/>
            </a:xfrm>
            <a:prstGeom prst="rect">
              <a:avLst/>
            </a:prstGeom>
            <a:noFill/>
          </p:spPr>
          <p:txBody>
            <a:bodyPr wrap="square" rtlCol="0">
              <a:spAutoFit/>
            </a:bodyPr>
            <a:lstStyle/>
            <a:p>
              <a:pPr algn="ctr"/>
              <a:r>
                <a:rPr lang="en-US" b="1" dirty="0" smtClean="0">
                  <a:latin typeface="Arial"/>
                  <a:cs typeface="Arial"/>
                </a:rPr>
                <a:t>Cat</a:t>
              </a:r>
              <a:endParaRPr lang="en-US" b="1" dirty="0">
                <a:latin typeface="Arial"/>
                <a:cs typeface="Arial"/>
              </a:endParaRPr>
            </a:p>
          </p:txBody>
        </p:sp>
        <p:sp>
          <p:nvSpPr>
            <p:cNvPr id="52" name="TextBox 51"/>
            <p:cNvSpPr txBox="1"/>
            <p:nvPr/>
          </p:nvSpPr>
          <p:spPr>
            <a:xfrm>
              <a:off x="4055533" y="3064935"/>
              <a:ext cx="1473200" cy="369332"/>
            </a:xfrm>
            <a:prstGeom prst="rect">
              <a:avLst/>
            </a:prstGeom>
            <a:noFill/>
          </p:spPr>
          <p:txBody>
            <a:bodyPr wrap="square" rtlCol="0">
              <a:spAutoFit/>
            </a:bodyPr>
            <a:lstStyle/>
            <a:p>
              <a:pPr algn="ctr"/>
              <a:r>
                <a:rPr lang="en-US" b="1" dirty="0" smtClean="0">
                  <a:latin typeface="Arial"/>
                  <a:cs typeface="Arial"/>
                </a:rPr>
                <a:t>Dog</a:t>
              </a:r>
              <a:endParaRPr lang="en-US" b="1" dirty="0">
                <a:latin typeface="Arial"/>
                <a:cs typeface="Arial"/>
              </a:endParaRPr>
            </a:p>
          </p:txBody>
        </p:sp>
        <p:sp>
          <p:nvSpPr>
            <p:cNvPr id="8" name="TextBox 7"/>
            <p:cNvSpPr txBox="1"/>
            <p:nvPr/>
          </p:nvSpPr>
          <p:spPr>
            <a:xfrm>
              <a:off x="6612469" y="4179333"/>
              <a:ext cx="1095121" cy="369332"/>
            </a:xfrm>
            <a:prstGeom prst="rect">
              <a:avLst/>
            </a:prstGeom>
            <a:noFill/>
            <a:ln>
              <a:noFill/>
            </a:ln>
          </p:spPr>
          <p:txBody>
            <a:bodyPr wrap="none" rtlCol="0">
              <a:spAutoFit/>
            </a:bodyPr>
            <a:lstStyle/>
            <a:p>
              <a:r>
                <a:rPr lang="en-US" b="1" dirty="0" smtClean="0">
                  <a:solidFill>
                    <a:srgbClr val="FF0000"/>
                  </a:solidFill>
                  <a:latin typeface="Arial"/>
                  <a:cs typeface="Arial"/>
                </a:rPr>
                <a:t>A Model</a:t>
              </a:r>
              <a:endParaRPr lang="en-US" b="1" dirty="0">
                <a:solidFill>
                  <a:srgbClr val="FF0000"/>
                </a:solidFill>
                <a:latin typeface="Arial"/>
                <a:cs typeface="Arial"/>
              </a:endParaRPr>
            </a:p>
          </p:txBody>
        </p:sp>
        <p:cxnSp>
          <p:nvCxnSpPr>
            <p:cNvPr id="26" name="Straight Arrow Connector 25"/>
            <p:cNvCxnSpPr/>
            <p:nvPr/>
          </p:nvCxnSpPr>
          <p:spPr>
            <a:xfrm flipH="1">
              <a:off x="5765800" y="4478867"/>
              <a:ext cx="880533" cy="355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15" name="TextBox 14"/>
          <p:cNvSpPr txBox="1"/>
          <p:nvPr/>
        </p:nvSpPr>
        <p:spPr>
          <a:xfrm>
            <a:off x="3563492" y="6110153"/>
            <a:ext cx="2146967" cy="369332"/>
          </a:xfrm>
          <a:prstGeom prst="rect">
            <a:avLst/>
          </a:prstGeom>
          <a:noFill/>
        </p:spPr>
        <p:txBody>
          <a:bodyPr wrap="none" rtlCol="0">
            <a:spAutoFit/>
          </a:bodyPr>
          <a:lstStyle/>
          <a:p>
            <a:r>
              <a:rPr lang="en-US" b="1" dirty="0" smtClean="0">
                <a:latin typeface="Arial"/>
                <a:cs typeface="Arial"/>
              </a:rPr>
              <a:t>Feature 1 (Height)</a:t>
            </a:r>
            <a:endParaRPr lang="en-US" b="1" dirty="0">
              <a:latin typeface="Arial"/>
              <a:cs typeface="Arial"/>
            </a:endParaRPr>
          </a:p>
        </p:txBody>
      </p:sp>
      <p:sp>
        <p:nvSpPr>
          <p:cNvPr id="16" name="TextBox 15"/>
          <p:cNvSpPr txBox="1"/>
          <p:nvPr/>
        </p:nvSpPr>
        <p:spPr>
          <a:xfrm>
            <a:off x="195151" y="3592666"/>
            <a:ext cx="1211014" cy="646331"/>
          </a:xfrm>
          <a:prstGeom prst="rect">
            <a:avLst/>
          </a:prstGeom>
          <a:noFill/>
        </p:spPr>
        <p:txBody>
          <a:bodyPr wrap="none" rtlCol="0">
            <a:spAutoFit/>
          </a:bodyPr>
          <a:lstStyle/>
          <a:p>
            <a:pPr algn="ctr"/>
            <a:r>
              <a:rPr lang="en-US" b="1" dirty="0">
                <a:latin typeface="Arial"/>
                <a:cs typeface="Arial"/>
              </a:rPr>
              <a:t>Feature </a:t>
            </a:r>
            <a:r>
              <a:rPr lang="en-US" b="1" dirty="0" smtClean="0">
                <a:latin typeface="Arial"/>
                <a:cs typeface="Arial"/>
              </a:rPr>
              <a:t>2 </a:t>
            </a:r>
          </a:p>
          <a:p>
            <a:r>
              <a:rPr lang="en-US" b="1" dirty="0" smtClean="0">
                <a:latin typeface="Arial"/>
                <a:cs typeface="Arial"/>
              </a:rPr>
              <a:t>(Weight)</a:t>
            </a:r>
            <a:endParaRPr lang="en-US" b="1" dirty="0">
              <a:latin typeface="Arial"/>
              <a:cs typeface="Arial"/>
            </a:endParaRPr>
          </a:p>
        </p:txBody>
      </p:sp>
    </p:spTree>
    <p:extLst>
      <p:ext uri="{BB962C8B-B14F-4D97-AF65-F5344CB8AC3E}">
        <p14:creationId xmlns:p14="http://schemas.microsoft.com/office/powerpoint/2010/main" val="62788003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Machine </a:t>
            </a:r>
            <a:r>
              <a:rPr lang="en-US" dirty="0" smtClean="0"/>
              <a:t>Learning</a:t>
            </a:r>
            <a:br>
              <a:rPr lang="en-US" dirty="0" smtClean="0"/>
            </a:br>
            <a:r>
              <a:rPr lang="en-US" sz="2500" dirty="0" smtClean="0"/>
              <a:t>Model-Based Learning</a:t>
            </a:r>
            <a:endParaRPr lang="en-US" sz="2500" dirty="0"/>
          </a:p>
        </p:txBody>
      </p:sp>
      <p:sp>
        <p:nvSpPr>
          <p:cNvPr id="4" name="Slide Number Placeholder 3"/>
          <p:cNvSpPr>
            <a:spLocks noGrp="1"/>
          </p:cNvSpPr>
          <p:nvPr>
            <p:ph type="sldNum" sz="quarter" idx="12"/>
          </p:nvPr>
        </p:nvSpPr>
        <p:spPr/>
        <p:txBody>
          <a:bodyPr/>
          <a:lstStyle/>
          <a:p>
            <a:pPr>
              <a:defRPr/>
            </a:pPr>
            <a:fld id="{3FF2C605-4958-CF43-AA48-80339EFDB0AF}" type="slidenum">
              <a:rPr lang="en-US" smtClean="0"/>
              <a:pPr>
                <a:defRPr/>
              </a:pPr>
              <a:t>9</a:t>
            </a:fld>
            <a:endParaRPr lang="en-US"/>
          </a:p>
        </p:txBody>
      </p:sp>
      <p:grpSp>
        <p:nvGrpSpPr>
          <p:cNvPr id="54" name="Group 53"/>
          <p:cNvGrpSpPr/>
          <p:nvPr/>
        </p:nvGrpSpPr>
        <p:grpSpPr>
          <a:xfrm>
            <a:off x="1016000" y="1968500"/>
            <a:ext cx="6959600" cy="4457700"/>
            <a:chOff x="1016000" y="1968500"/>
            <a:chExt cx="6959600" cy="4457700"/>
          </a:xfrm>
        </p:grpSpPr>
        <p:cxnSp>
          <p:nvCxnSpPr>
            <p:cNvPr id="6" name="Straight Arrow Connector 5"/>
            <p:cNvCxnSpPr/>
            <p:nvPr/>
          </p:nvCxnSpPr>
          <p:spPr>
            <a:xfrm>
              <a:off x="1016000" y="5960533"/>
              <a:ext cx="6959600" cy="0"/>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507066" y="2281767"/>
              <a:ext cx="0" cy="4144433"/>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632200" y="5503333"/>
              <a:ext cx="184666" cy="369332"/>
            </a:xfrm>
            <a:prstGeom prst="rect">
              <a:avLst/>
            </a:prstGeom>
            <a:noFill/>
          </p:spPr>
          <p:txBody>
            <a:bodyPr wrap="none" rtlCol="0">
              <a:spAutoFit/>
            </a:bodyPr>
            <a:lstStyle/>
            <a:p>
              <a:endParaRPr lang="en-US" dirty="0"/>
            </a:p>
          </p:txBody>
        </p:sp>
        <p:cxnSp>
          <p:nvCxnSpPr>
            <p:cNvPr id="5" name="Straight Connector 4"/>
            <p:cNvCxnSpPr/>
            <p:nvPr/>
          </p:nvCxnSpPr>
          <p:spPr>
            <a:xfrm>
              <a:off x="1686983" y="1968500"/>
              <a:ext cx="5120219" cy="3780367"/>
            </a:xfrm>
            <a:prstGeom prst="line">
              <a:avLst/>
            </a:prstGeom>
            <a:ln>
              <a:solidFill>
                <a:srgbClr val="0D0D0D"/>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751666" y="4241801"/>
              <a:ext cx="1473200" cy="369332"/>
            </a:xfrm>
            <a:prstGeom prst="rect">
              <a:avLst/>
            </a:prstGeom>
            <a:noFill/>
          </p:spPr>
          <p:txBody>
            <a:bodyPr wrap="square" rtlCol="0">
              <a:spAutoFit/>
            </a:bodyPr>
            <a:lstStyle/>
            <a:p>
              <a:pPr algn="ctr"/>
              <a:r>
                <a:rPr lang="en-US" b="1" dirty="0" smtClean="0">
                  <a:latin typeface="Arial"/>
                  <a:cs typeface="Arial"/>
                </a:rPr>
                <a:t>Cat</a:t>
              </a:r>
              <a:endParaRPr lang="en-US" b="1" dirty="0">
                <a:latin typeface="Arial"/>
                <a:cs typeface="Arial"/>
              </a:endParaRPr>
            </a:p>
          </p:txBody>
        </p:sp>
        <p:sp>
          <p:nvSpPr>
            <p:cNvPr id="52" name="TextBox 51"/>
            <p:cNvSpPr txBox="1"/>
            <p:nvPr/>
          </p:nvSpPr>
          <p:spPr>
            <a:xfrm>
              <a:off x="4055533" y="3064935"/>
              <a:ext cx="1473200" cy="369332"/>
            </a:xfrm>
            <a:prstGeom prst="rect">
              <a:avLst/>
            </a:prstGeom>
            <a:noFill/>
          </p:spPr>
          <p:txBody>
            <a:bodyPr wrap="square" rtlCol="0">
              <a:spAutoFit/>
            </a:bodyPr>
            <a:lstStyle/>
            <a:p>
              <a:pPr algn="ctr"/>
              <a:r>
                <a:rPr lang="en-US" b="1" dirty="0" smtClean="0">
                  <a:latin typeface="Arial"/>
                  <a:cs typeface="Arial"/>
                </a:rPr>
                <a:t>Dog</a:t>
              </a:r>
              <a:endParaRPr lang="en-US" b="1" dirty="0">
                <a:latin typeface="Arial"/>
                <a:cs typeface="Arial"/>
              </a:endParaRPr>
            </a:p>
          </p:txBody>
        </p:sp>
        <p:sp>
          <p:nvSpPr>
            <p:cNvPr id="8" name="TextBox 7"/>
            <p:cNvSpPr txBox="1"/>
            <p:nvPr/>
          </p:nvSpPr>
          <p:spPr>
            <a:xfrm>
              <a:off x="6612469" y="4179333"/>
              <a:ext cx="1095121" cy="369332"/>
            </a:xfrm>
            <a:prstGeom prst="rect">
              <a:avLst/>
            </a:prstGeom>
            <a:noFill/>
            <a:ln>
              <a:noFill/>
            </a:ln>
          </p:spPr>
          <p:txBody>
            <a:bodyPr wrap="none" rtlCol="0">
              <a:spAutoFit/>
            </a:bodyPr>
            <a:lstStyle/>
            <a:p>
              <a:r>
                <a:rPr lang="en-US" b="1" dirty="0" smtClean="0">
                  <a:solidFill>
                    <a:srgbClr val="FF0000"/>
                  </a:solidFill>
                  <a:latin typeface="Arial"/>
                  <a:cs typeface="Arial"/>
                </a:rPr>
                <a:t>A Model</a:t>
              </a:r>
              <a:endParaRPr lang="en-US" b="1" dirty="0">
                <a:solidFill>
                  <a:srgbClr val="FF0000"/>
                </a:solidFill>
                <a:latin typeface="Arial"/>
                <a:cs typeface="Arial"/>
              </a:endParaRPr>
            </a:p>
          </p:txBody>
        </p:sp>
        <p:cxnSp>
          <p:nvCxnSpPr>
            <p:cNvPr id="26" name="Straight Arrow Connector 25"/>
            <p:cNvCxnSpPr/>
            <p:nvPr/>
          </p:nvCxnSpPr>
          <p:spPr>
            <a:xfrm flipH="1">
              <a:off x="5765800" y="4478867"/>
              <a:ext cx="880533" cy="355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15" name="TextBox 14"/>
          <p:cNvSpPr txBox="1"/>
          <p:nvPr/>
        </p:nvSpPr>
        <p:spPr>
          <a:xfrm>
            <a:off x="3563492" y="6110153"/>
            <a:ext cx="2146967" cy="369332"/>
          </a:xfrm>
          <a:prstGeom prst="rect">
            <a:avLst/>
          </a:prstGeom>
          <a:noFill/>
        </p:spPr>
        <p:txBody>
          <a:bodyPr wrap="none" rtlCol="0">
            <a:spAutoFit/>
          </a:bodyPr>
          <a:lstStyle/>
          <a:p>
            <a:r>
              <a:rPr lang="en-US" b="1" dirty="0" smtClean="0">
                <a:latin typeface="Arial"/>
                <a:cs typeface="Arial"/>
              </a:rPr>
              <a:t>Feature 1 (Height)</a:t>
            </a:r>
            <a:endParaRPr lang="en-US" b="1" dirty="0">
              <a:latin typeface="Arial"/>
              <a:cs typeface="Arial"/>
            </a:endParaRPr>
          </a:p>
        </p:txBody>
      </p:sp>
      <p:sp>
        <p:nvSpPr>
          <p:cNvPr id="16" name="TextBox 15"/>
          <p:cNvSpPr txBox="1"/>
          <p:nvPr/>
        </p:nvSpPr>
        <p:spPr>
          <a:xfrm>
            <a:off x="195151" y="3592666"/>
            <a:ext cx="1211014" cy="646331"/>
          </a:xfrm>
          <a:prstGeom prst="rect">
            <a:avLst/>
          </a:prstGeom>
          <a:noFill/>
        </p:spPr>
        <p:txBody>
          <a:bodyPr wrap="none" rtlCol="0">
            <a:spAutoFit/>
          </a:bodyPr>
          <a:lstStyle/>
          <a:p>
            <a:pPr algn="ctr"/>
            <a:r>
              <a:rPr lang="en-US" b="1" dirty="0">
                <a:latin typeface="Arial"/>
                <a:cs typeface="Arial"/>
              </a:rPr>
              <a:t>Feature </a:t>
            </a:r>
            <a:r>
              <a:rPr lang="en-US" b="1" dirty="0" smtClean="0">
                <a:latin typeface="Arial"/>
                <a:cs typeface="Arial"/>
              </a:rPr>
              <a:t>2 </a:t>
            </a:r>
          </a:p>
          <a:p>
            <a:r>
              <a:rPr lang="en-US" b="1" dirty="0" smtClean="0">
                <a:latin typeface="Arial"/>
                <a:cs typeface="Arial"/>
              </a:rPr>
              <a:t>(Weight)</a:t>
            </a:r>
            <a:endParaRPr lang="en-US" b="1" dirty="0">
              <a:latin typeface="Arial"/>
              <a:cs typeface="Arial"/>
            </a:endParaRPr>
          </a:p>
        </p:txBody>
      </p:sp>
      <p:pic>
        <p:nvPicPr>
          <p:cNvPr id="17" name="Picture 16"/>
          <p:cNvPicPr>
            <a:picLocks noChangeAspect="1"/>
          </p:cNvPicPr>
          <p:nvPr/>
        </p:nvPicPr>
        <p:blipFill>
          <a:blip r:embed="rId3"/>
          <a:stretch>
            <a:fillRect/>
          </a:stretch>
        </p:blipFill>
        <p:spPr>
          <a:xfrm>
            <a:off x="1765298" y="4179333"/>
            <a:ext cx="351366" cy="351366"/>
          </a:xfrm>
          <a:prstGeom prst="rect">
            <a:avLst/>
          </a:prstGeom>
        </p:spPr>
      </p:pic>
    </p:spTree>
    <p:extLst>
      <p:ext uri="{BB962C8B-B14F-4D97-AF65-F5344CB8AC3E}">
        <p14:creationId xmlns:p14="http://schemas.microsoft.com/office/powerpoint/2010/main" val="33792672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cstate-ppt-template-horizontal-left-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ncstate-ppt-template-horizontal-left-logo.potx</Template>
  <TotalTime>12374</TotalTime>
  <Words>3044</Words>
  <Application>Microsoft Macintosh PowerPoint</Application>
  <PresentationFormat>On-screen Show (4:3)</PresentationFormat>
  <Paragraphs>344</Paragraphs>
  <Slides>59</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1" baseType="lpstr">
      <vt:lpstr>ncstate-ppt-template-horizontal-left-logo</vt:lpstr>
      <vt:lpstr>Equation</vt:lpstr>
      <vt:lpstr>PowerPoint Presentation</vt:lpstr>
      <vt:lpstr>What is Machine Learning?</vt:lpstr>
      <vt:lpstr>(Supervised) Machine Learning Instance-Based Learning</vt:lpstr>
      <vt:lpstr>(Supervised) Machine Learning Instance-Based Learning</vt:lpstr>
      <vt:lpstr>(Supervised) Machine Learning Instance-Based Learning</vt:lpstr>
      <vt:lpstr>(Supervised) Machine Learning Instance-Based Learning</vt:lpstr>
      <vt:lpstr>(Supervised) Machine Learning </vt:lpstr>
      <vt:lpstr>(Supervised) Machine Learning Model-Based Learning</vt:lpstr>
      <vt:lpstr>(Supervised) Machine Learning Model-Based Learning</vt:lpstr>
      <vt:lpstr>(Supervised) Machine Learning Model-Based Learning</vt:lpstr>
      <vt:lpstr>(Unsupervised) Machine Learning Model-Based Learning</vt:lpstr>
      <vt:lpstr>Machine Learning: Needs and pain points</vt:lpstr>
      <vt:lpstr>Machine Learning: Needs and pain points</vt:lpstr>
      <vt:lpstr>Machine Learning: Needs and pain points</vt:lpstr>
      <vt:lpstr>PowerPoint Presentation</vt:lpstr>
      <vt:lpstr>Limitations of Conventional Hardware Technology</vt:lpstr>
      <vt:lpstr>New Architectures for Machine Learning Same CMOS Technology, New Architectures </vt:lpstr>
      <vt:lpstr>Beyond CMOS</vt:lpstr>
      <vt:lpstr>Quantum Computing</vt:lpstr>
      <vt:lpstr>Quantum Machine Learning</vt:lpstr>
      <vt:lpstr>Grover based algorithms for Quantum Machine Learning</vt:lpstr>
      <vt:lpstr>Grover algorithm</vt:lpstr>
      <vt:lpstr>Grover algorithm, qRAM version</vt:lpstr>
      <vt:lpstr>Random Access Memory</vt:lpstr>
      <vt:lpstr>Quantum Random Access Memory (qRAM)</vt:lpstr>
      <vt:lpstr>Quantum Random Access Memory</vt:lpstr>
      <vt:lpstr>Grover Algorithm and qRAM</vt:lpstr>
      <vt:lpstr>Note on Type of Complexity Grover Algorithm and qRAM</vt:lpstr>
      <vt:lpstr>Extended Grover Algorithm and qRAM</vt:lpstr>
      <vt:lpstr>Machine Learning Instance-Based Learning</vt:lpstr>
      <vt:lpstr>Nearest-Neighbor Method for Supervised Learning</vt:lpstr>
      <vt:lpstr>PowerPoint Presentation</vt:lpstr>
      <vt:lpstr>(Unsupervised) Machine Learning Model-Based Learning</vt:lpstr>
      <vt:lpstr>Quantum Basic Linear Algebra Subroutines (qBLAS) AKA HHL</vt:lpstr>
      <vt:lpstr>Quantum Basic Linear Algebra Subroutines (qBLAS) AKA HHL</vt:lpstr>
      <vt:lpstr>Quantum Basic Linear Algebra Subroutines (qBLAS) AKA HHL</vt:lpstr>
      <vt:lpstr>Quantum Basic Linear Algebra Subroutines (qBLAS) AKA HHL</vt:lpstr>
      <vt:lpstr>qBLAS Caveats</vt:lpstr>
      <vt:lpstr>Machine Learning: Compute Power, or Data Storage &amp; Movement?</vt:lpstr>
      <vt:lpstr>PowerPoint Presentation</vt:lpstr>
      <vt:lpstr>HP’s Dot-Product Engine for Neuromorphic Computing</vt:lpstr>
      <vt:lpstr>PowerPoint Presentation</vt:lpstr>
      <vt:lpstr>PowerPoint Presentation</vt:lpstr>
      <vt:lpstr>PowerPoint Presentation</vt:lpstr>
      <vt:lpstr>Compute Power, or Data Storage &amp; Movement: Which one is more important in Machine Learning?</vt:lpstr>
      <vt:lpstr>PowerPoint Presentation</vt:lpstr>
      <vt:lpstr>PowerPoint Presentation</vt:lpstr>
      <vt:lpstr>PowerPoint Presentation</vt:lpstr>
      <vt:lpstr>Adiabatic quantum computation (Quantum Annealing)</vt:lpstr>
      <vt:lpstr>Adiabatic quantum computation (Quantum Annealing)</vt:lpstr>
      <vt:lpstr>Adiabatic quantum computation (Quantum Annealing)</vt:lpstr>
      <vt:lpstr>Optimization, an important ingredient of Machine Learning</vt:lpstr>
      <vt:lpstr>Optimization, an important ingredient of Machine Learning</vt:lpstr>
      <vt:lpstr>Final notes</vt:lpstr>
      <vt:lpstr>Final Notes</vt:lpstr>
      <vt:lpstr>Final Notes</vt:lpstr>
      <vt:lpstr>PowerPoint Presentation</vt:lpstr>
      <vt:lpstr>PowerPoint Presentation</vt:lpstr>
      <vt:lpstr>A good resource</vt:lpstr>
    </vt:vector>
  </TitlesOfParts>
  <Company>NC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B Dearmon</dc:creator>
  <cp:lastModifiedBy>Behnam Kia</cp:lastModifiedBy>
  <cp:revision>165</cp:revision>
  <dcterms:created xsi:type="dcterms:W3CDTF">2014-04-10T19:16:28Z</dcterms:created>
  <dcterms:modified xsi:type="dcterms:W3CDTF">2018-04-11T18:12:49Z</dcterms:modified>
</cp:coreProperties>
</file>