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32" r:id="rId1"/>
    <p:sldMasterId id="2147484544" r:id="rId2"/>
  </p:sldMasterIdLst>
  <p:notesMasterIdLst>
    <p:notesMasterId r:id="rId32"/>
  </p:notesMasterIdLst>
  <p:handoutMasterIdLst>
    <p:handoutMasterId r:id="rId33"/>
  </p:handoutMasterIdLst>
  <p:sldIdLst>
    <p:sldId id="256" r:id="rId3"/>
    <p:sldId id="291" r:id="rId4"/>
    <p:sldId id="259" r:id="rId5"/>
    <p:sldId id="260" r:id="rId6"/>
    <p:sldId id="287" r:id="rId7"/>
    <p:sldId id="292" r:id="rId8"/>
    <p:sldId id="263" r:id="rId9"/>
    <p:sldId id="261" r:id="rId10"/>
    <p:sldId id="300" r:id="rId11"/>
    <p:sldId id="289" r:id="rId12"/>
    <p:sldId id="301" r:id="rId13"/>
    <p:sldId id="302" r:id="rId14"/>
    <p:sldId id="303" r:id="rId15"/>
    <p:sldId id="269" r:id="rId16"/>
    <p:sldId id="294" r:id="rId17"/>
    <p:sldId id="265" r:id="rId18"/>
    <p:sldId id="262" r:id="rId19"/>
    <p:sldId id="295" r:id="rId20"/>
    <p:sldId id="297" r:id="rId21"/>
    <p:sldId id="299" r:id="rId22"/>
    <p:sldId id="282" r:id="rId23"/>
    <p:sldId id="296" r:id="rId24"/>
    <p:sldId id="284" r:id="rId25"/>
    <p:sldId id="304" r:id="rId26"/>
    <p:sldId id="286" r:id="rId27"/>
    <p:sldId id="264" r:id="rId28"/>
    <p:sldId id="305" r:id="rId29"/>
    <p:sldId id="285" r:id="rId30"/>
    <p:sldId id="268" r:id="rId3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72957" autoAdjust="0"/>
  </p:normalViewPr>
  <p:slideViewPr>
    <p:cSldViewPr snapToGrid="0" snapToObjects="1">
      <p:cViewPr>
        <p:scale>
          <a:sx n="94" d="100"/>
          <a:sy n="94" d="100"/>
        </p:scale>
        <p:origin x="2984" y="416"/>
      </p:cViewPr>
      <p:guideLst>
        <p:guide orient="horz" pos="216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qcs:Scaffold%20Compiler%20Paper:scaffcc-results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qcs:Scaffold%20Compiler%20Paper:scaffcc-results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qcs:Scaffold%20Compiler%20Paper:scaffcc-results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qcs:Scaffold%20Compiler%20Paper:scaffcc-results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03857982327648"/>
          <c:y val="0.308394146533022"/>
          <c:w val="0.940667376135384"/>
          <c:h val="0.62500697803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'Compilation Time %'!$C$62</c:f>
              <c:strCache>
                <c:ptCount val="1"/>
                <c:pt idx="0">
                  <c:v>Pass-driven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</c:dPt>
          <c:cat>
            <c:multiLvlStrRef>
              <c:f>'Compilation Time %'!$A$63:$B$77</c:f>
              <c:multiLvlStrCache>
                <c:ptCount val="15"/>
                <c:lvl>
                  <c:pt idx="0">
                    <c:v>n=20</c:v>
                  </c:pt>
                  <c:pt idx="1">
                    <c:v>n=40</c:v>
                  </c:pt>
                  <c:pt idx="2">
                    <c:v>n=60</c:v>
                  </c:pt>
                  <c:pt idx="3">
                    <c:v>n=100, s=1000</c:v>
                  </c:pt>
                  <c:pt idx="4">
                    <c:v>n=300, s=3000</c:v>
                  </c:pt>
                  <c:pt idx="5">
                    <c:v>n=500, s=5000</c:v>
                  </c:pt>
                  <c:pt idx="6">
                    <c:v>M=20</c:v>
                  </c:pt>
                  <c:pt idx="7">
                    <c:v>M=30</c:v>
                  </c:pt>
                  <c:pt idx="8">
                    <c:v>M=40</c:v>
                  </c:pt>
                  <c:pt idx="9">
                    <c:v>n=5</c:v>
                  </c:pt>
                  <c:pt idx="10">
                    <c:v>n=10</c:v>
                  </c:pt>
                  <c:pt idx="11">
                    <c:v>x=2, y=2</c:v>
                  </c:pt>
                  <c:pt idx="12">
                    <c:v>x=3, y=2</c:v>
                  </c:pt>
                  <c:pt idx="13">
                    <c:v>p=6</c:v>
                  </c:pt>
                  <c:pt idx="14">
                    <c:v>p=8</c:v>
                  </c:pt>
                </c:lvl>
                <c:lvl>
                  <c:pt idx="0">
                    <c:v>Grovers</c:v>
                  </c:pt>
                  <c:pt idx="3">
                    <c:v>BWT</c:v>
                  </c:pt>
                  <c:pt idx="6">
                    <c:v>GSE</c:v>
                  </c:pt>
                  <c:pt idx="9">
                    <c:v>TFP</c:v>
                  </c:pt>
                  <c:pt idx="11">
                    <c:v>BF</c:v>
                  </c:pt>
                  <c:pt idx="13">
                    <c:v>CN</c:v>
                  </c:pt>
                </c:lvl>
              </c:multiLvlStrCache>
            </c:multiLvlStrRef>
          </c:cat>
          <c:val>
            <c:numRef>
              <c:f>'Compilation Time %'!$C$63:$C$77</c:f>
              <c:numCache>
                <c:formatCode>General</c:formatCode>
                <c:ptCount val="15"/>
                <c:pt idx="0">
                  <c:v>1.0</c:v>
                </c:pt>
                <c:pt idx="1">
                  <c:v>1.411764705882353</c:v>
                </c:pt>
                <c:pt idx="2">
                  <c:v>1.882352941176471</c:v>
                </c:pt>
                <c:pt idx="3">
                  <c:v>1.0</c:v>
                </c:pt>
                <c:pt idx="4">
                  <c:v>2.63013698630137</c:v>
                </c:pt>
                <c:pt idx="5">
                  <c:v>4.26027397260274</c:v>
                </c:pt>
                <c:pt idx="6">
                  <c:v>1.0</c:v>
                </c:pt>
                <c:pt idx="7">
                  <c:v>7.097457627118644</c:v>
                </c:pt>
                <c:pt idx="8">
                  <c:v>72.50367231638386</c:v>
                </c:pt>
                <c:pt idx="9">
                  <c:v>1.0</c:v>
                </c:pt>
                <c:pt idx="10">
                  <c:v>302.0355555555552</c:v>
                </c:pt>
                <c:pt idx="11">
                  <c:v>1.0</c:v>
                </c:pt>
                <c:pt idx="12">
                  <c:v>4.73306772908367</c:v>
                </c:pt>
                <c:pt idx="13">
                  <c:v>1.0</c:v>
                </c:pt>
                <c:pt idx="14">
                  <c:v>0.982905982905983</c:v>
                </c:pt>
              </c:numCache>
            </c:numRef>
          </c:val>
        </c:ser>
        <c:ser>
          <c:idx val="1"/>
          <c:order val="1"/>
          <c:tx>
            <c:strRef>
              <c:f>'Compilation Time %'!$D$62</c:f>
              <c:strCache>
                <c:ptCount val="1"/>
                <c:pt idx="0">
                  <c:v>Instrumentation-driven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effectLst/>
            </c:spPr>
          </c:dPt>
          <c:cat>
            <c:multiLvlStrRef>
              <c:f>'Compilation Time %'!$A$63:$B$77</c:f>
              <c:multiLvlStrCache>
                <c:ptCount val="15"/>
                <c:lvl>
                  <c:pt idx="0">
                    <c:v>n=20</c:v>
                  </c:pt>
                  <c:pt idx="1">
                    <c:v>n=40</c:v>
                  </c:pt>
                  <c:pt idx="2">
                    <c:v>n=60</c:v>
                  </c:pt>
                  <c:pt idx="3">
                    <c:v>n=100, s=1000</c:v>
                  </c:pt>
                  <c:pt idx="4">
                    <c:v>n=300, s=3000</c:v>
                  </c:pt>
                  <c:pt idx="5">
                    <c:v>n=500, s=5000</c:v>
                  </c:pt>
                  <c:pt idx="6">
                    <c:v>M=20</c:v>
                  </c:pt>
                  <c:pt idx="7">
                    <c:v>M=30</c:v>
                  </c:pt>
                  <c:pt idx="8">
                    <c:v>M=40</c:v>
                  </c:pt>
                  <c:pt idx="9">
                    <c:v>n=5</c:v>
                  </c:pt>
                  <c:pt idx="10">
                    <c:v>n=10</c:v>
                  </c:pt>
                  <c:pt idx="11">
                    <c:v>x=2, y=2</c:v>
                  </c:pt>
                  <c:pt idx="12">
                    <c:v>x=3, y=2</c:v>
                  </c:pt>
                  <c:pt idx="13">
                    <c:v>p=6</c:v>
                  </c:pt>
                  <c:pt idx="14">
                    <c:v>p=8</c:v>
                  </c:pt>
                </c:lvl>
                <c:lvl>
                  <c:pt idx="0">
                    <c:v>Grovers</c:v>
                  </c:pt>
                  <c:pt idx="3">
                    <c:v>BWT</c:v>
                  </c:pt>
                  <c:pt idx="6">
                    <c:v>GSE</c:v>
                  </c:pt>
                  <c:pt idx="9">
                    <c:v>TFP</c:v>
                  </c:pt>
                  <c:pt idx="11">
                    <c:v>BF</c:v>
                  </c:pt>
                  <c:pt idx="13">
                    <c:v>CN</c:v>
                  </c:pt>
                </c:lvl>
              </c:multiLvlStrCache>
            </c:multiLvlStrRef>
          </c:cat>
          <c:val>
            <c:numRef>
              <c:f>'Compilation Time %'!$D$63:$D$77</c:f>
              <c:numCache>
                <c:formatCode>General</c:formatCode>
                <c:ptCount val="15"/>
                <c:pt idx="0">
                  <c:v>1.588235294117647</c:v>
                </c:pt>
                <c:pt idx="1">
                  <c:v>1.529411764705882</c:v>
                </c:pt>
                <c:pt idx="2">
                  <c:v>1.764705882352941</c:v>
                </c:pt>
                <c:pt idx="3">
                  <c:v>0.589041095890411</c:v>
                </c:pt>
                <c:pt idx="4">
                  <c:v>0.575342465753425</c:v>
                </c:pt>
                <c:pt idx="5">
                  <c:v>0.767123287671233</c:v>
                </c:pt>
                <c:pt idx="6">
                  <c:v>0.15</c:v>
                </c:pt>
                <c:pt idx="7">
                  <c:v>0.161299435028249</c:v>
                </c:pt>
                <c:pt idx="8">
                  <c:v>0.185028248587571</c:v>
                </c:pt>
                <c:pt idx="9">
                  <c:v>5.022222222222222</c:v>
                </c:pt>
                <c:pt idx="10">
                  <c:v>317.5555555555555</c:v>
                </c:pt>
                <c:pt idx="11">
                  <c:v>0.808764940239044</c:v>
                </c:pt>
                <c:pt idx="12">
                  <c:v>3.721115537848605</c:v>
                </c:pt>
                <c:pt idx="13">
                  <c:v>0.256410256410256</c:v>
                </c:pt>
                <c:pt idx="14">
                  <c:v>0.239316239316239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3486944"/>
        <c:axId val="-2023484096"/>
      </c:barChart>
      <c:catAx>
        <c:axId val="-20234869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23484096"/>
        <c:crosses val="autoZero"/>
        <c:auto val="1"/>
        <c:lblAlgn val="ctr"/>
        <c:lblOffset val="100"/>
        <c:noMultiLvlLbl val="0"/>
      </c:catAx>
      <c:valAx>
        <c:axId val="-2023484096"/>
        <c:scaling>
          <c:orientation val="minMax"/>
          <c:max val="318.0"/>
          <c:min val="30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23486944"/>
        <c:crosses val="autoZero"/>
        <c:crossBetween val="between"/>
        <c:majorUnit val="2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77109668222165"/>
          <c:y val="0.0454545454545454"/>
          <c:w val="0.93184877880364"/>
          <c:h val="0.430119078623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'Compilation Time %'!$C$62</c:f>
              <c:strCache>
                <c:ptCount val="1"/>
                <c:pt idx="0">
                  <c:v>Pass-driven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'Compilation Time %'!$A$63:$B$77</c:f>
              <c:multiLvlStrCache>
                <c:ptCount val="15"/>
                <c:lvl>
                  <c:pt idx="0">
                    <c:v>n=20</c:v>
                  </c:pt>
                  <c:pt idx="1">
                    <c:v>n=40</c:v>
                  </c:pt>
                  <c:pt idx="2">
                    <c:v>n=60</c:v>
                  </c:pt>
                  <c:pt idx="3">
                    <c:v>n=100, s=1000</c:v>
                  </c:pt>
                  <c:pt idx="4">
                    <c:v>n=300, s=3000</c:v>
                  </c:pt>
                  <c:pt idx="5">
                    <c:v>n=500, s=5000</c:v>
                  </c:pt>
                  <c:pt idx="6">
                    <c:v>M=20</c:v>
                  </c:pt>
                  <c:pt idx="7">
                    <c:v>M=30</c:v>
                  </c:pt>
                  <c:pt idx="8">
                    <c:v>M=40</c:v>
                  </c:pt>
                  <c:pt idx="9">
                    <c:v>n=5</c:v>
                  </c:pt>
                  <c:pt idx="10">
                    <c:v>n=10</c:v>
                  </c:pt>
                  <c:pt idx="11">
                    <c:v>x=2, y=2</c:v>
                  </c:pt>
                  <c:pt idx="12">
                    <c:v>x=3, y=2</c:v>
                  </c:pt>
                  <c:pt idx="13">
                    <c:v>p=6</c:v>
                  </c:pt>
                  <c:pt idx="14">
                    <c:v>p=8</c:v>
                  </c:pt>
                </c:lvl>
                <c:lvl>
                  <c:pt idx="0">
                    <c:v>Grovers</c:v>
                  </c:pt>
                  <c:pt idx="3">
                    <c:v>BWT</c:v>
                  </c:pt>
                  <c:pt idx="6">
                    <c:v>GSE</c:v>
                  </c:pt>
                  <c:pt idx="9">
                    <c:v>TFP</c:v>
                  </c:pt>
                  <c:pt idx="11">
                    <c:v>BF</c:v>
                  </c:pt>
                  <c:pt idx="13">
                    <c:v>CN</c:v>
                  </c:pt>
                </c:lvl>
              </c:multiLvlStrCache>
            </c:multiLvlStrRef>
          </c:cat>
          <c:val>
            <c:numRef>
              <c:f>'Compilation Time %'!$C$63:$C$77</c:f>
              <c:numCache>
                <c:formatCode>General</c:formatCode>
                <c:ptCount val="15"/>
                <c:pt idx="0">
                  <c:v>1.0</c:v>
                </c:pt>
                <c:pt idx="1">
                  <c:v>1.411764705882353</c:v>
                </c:pt>
                <c:pt idx="2">
                  <c:v>1.882352941176471</c:v>
                </c:pt>
                <c:pt idx="3">
                  <c:v>1.0</c:v>
                </c:pt>
                <c:pt idx="4">
                  <c:v>2.63013698630137</c:v>
                </c:pt>
                <c:pt idx="5">
                  <c:v>4.26027397260274</c:v>
                </c:pt>
                <c:pt idx="6">
                  <c:v>1.0</c:v>
                </c:pt>
                <c:pt idx="7">
                  <c:v>7.097457627118644</c:v>
                </c:pt>
                <c:pt idx="8">
                  <c:v>72.50367231638386</c:v>
                </c:pt>
                <c:pt idx="9">
                  <c:v>1.0</c:v>
                </c:pt>
                <c:pt idx="10">
                  <c:v>302.0355555555552</c:v>
                </c:pt>
                <c:pt idx="11">
                  <c:v>1.0</c:v>
                </c:pt>
                <c:pt idx="12">
                  <c:v>4.73306772908367</c:v>
                </c:pt>
                <c:pt idx="13">
                  <c:v>1.0</c:v>
                </c:pt>
                <c:pt idx="14">
                  <c:v>0.982905982905983</c:v>
                </c:pt>
              </c:numCache>
            </c:numRef>
          </c:val>
        </c:ser>
        <c:ser>
          <c:idx val="1"/>
          <c:order val="1"/>
          <c:tx>
            <c:strRef>
              <c:f>'Compilation Time %'!$D$62</c:f>
              <c:strCache>
                <c:ptCount val="1"/>
                <c:pt idx="0">
                  <c:v>Instrumentation-driven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multiLvlStrRef>
              <c:f>'Compilation Time %'!$A$63:$B$77</c:f>
              <c:multiLvlStrCache>
                <c:ptCount val="15"/>
                <c:lvl>
                  <c:pt idx="0">
                    <c:v>n=20</c:v>
                  </c:pt>
                  <c:pt idx="1">
                    <c:v>n=40</c:v>
                  </c:pt>
                  <c:pt idx="2">
                    <c:v>n=60</c:v>
                  </c:pt>
                  <c:pt idx="3">
                    <c:v>n=100, s=1000</c:v>
                  </c:pt>
                  <c:pt idx="4">
                    <c:v>n=300, s=3000</c:v>
                  </c:pt>
                  <c:pt idx="5">
                    <c:v>n=500, s=5000</c:v>
                  </c:pt>
                  <c:pt idx="6">
                    <c:v>M=20</c:v>
                  </c:pt>
                  <c:pt idx="7">
                    <c:v>M=30</c:v>
                  </c:pt>
                  <c:pt idx="8">
                    <c:v>M=40</c:v>
                  </c:pt>
                  <c:pt idx="9">
                    <c:v>n=5</c:v>
                  </c:pt>
                  <c:pt idx="10">
                    <c:v>n=10</c:v>
                  </c:pt>
                  <c:pt idx="11">
                    <c:v>x=2, y=2</c:v>
                  </c:pt>
                  <c:pt idx="12">
                    <c:v>x=3, y=2</c:v>
                  </c:pt>
                  <c:pt idx="13">
                    <c:v>p=6</c:v>
                  </c:pt>
                  <c:pt idx="14">
                    <c:v>p=8</c:v>
                  </c:pt>
                </c:lvl>
                <c:lvl>
                  <c:pt idx="0">
                    <c:v>Grovers</c:v>
                  </c:pt>
                  <c:pt idx="3">
                    <c:v>BWT</c:v>
                  </c:pt>
                  <c:pt idx="6">
                    <c:v>GSE</c:v>
                  </c:pt>
                  <c:pt idx="9">
                    <c:v>TFP</c:v>
                  </c:pt>
                  <c:pt idx="11">
                    <c:v>BF</c:v>
                  </c:pt>
                  <c:pt idx="13">
                    <c:v>CN</c:v>
                  </c:pt>
                </c:lvl>
              </c:multiLvlStrCache>
            </c:multiLvlStrRef>
          </c:cat>
          <c:val>
            <c:numRef>
              <c:f>'Compilation Time %'!$D$63:$D$77</c:f>
              <c:numCache>
                <c:formatCode>General</c:formatCode>
                <c:ptCount val="15"/>
                <c:pt idx="0">
                  <c:v>1.588235294117647</c:v>
                </c:pt>
                <c:pt idx="1">
                  <c:v>1.529411764705882</c:v>
                </c:pt>
                <c:pt idx="2">
                  <c:v>1.764705882352941</c:v>
                </c:pt>
                <c:pt idx="3">
                  <c:v>0.589041095890411</c:v>
                </c:pt>
                <c:pt idx="4">
                  <c:v>0.575342465753425</c:v>
                </c:pt>
                <c:pt idx="5">
                  <c:v>0.767123287671233</c:v>
                </c:pt>
                <c:pt idx="6">
                  <c:v>0.15</c:v>
                </c:pt>
                <c:pt idx="7">
                  <c:v>0.161299435028249</c:v>
                </c:pt>
                <c:pt idx="8">
                  <c:v>0.185028248587571</c:v>
                </c:pt>
                <c:pt idx="9">
                  <c:v>5.022222222222222</c:v>
                </c:pt>
                <c:pt idx="10">
                  <c:v>317.5555555555555</c:v>
                </c:pt>
                <c:pt idx="11">
                  <c:v>0.808764940239044</c:v>
                </c:pt>
                <c:pt idx="12">
                  <c:v>3.721115537848605</c:v>
                </c:pt>
                <c:pt idx="13">
                  <c:v>0.256410256410256</c:v>
                </c:pt>
                <c:pt idx="14">
                  <c:v>0.239316239316239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4799344"/>
        <c:axId val="-2022652976"/>
      </c:barChart>
      <c:catAx>
        <c:axId val="-202479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 u="none"/>
            </a:pPr>
            <a:endParaRPr lang="en-US"/>
          </a:p>
        </c:txPr>
        <c:crossAx val="-2022652976"/>
        <c:crosses val="autoZero"/>
        <c:auto val="1"/>
        <c:lblAlgn val="ctr"/>
        <c:lblOffset val="100"/>
        <c:noMultiLvlLbl val="0"/>
      </c:catAx>
      <c:valAx>
        <c:axId val="-2022652976"/>
        <c:scaling>
          <c:orientation val="minMax"/>
          <c:max val="8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24799344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81462840659769"/>
          <c:y val="0.0"/>
          <c:w val="0.185371575400198"/>
          <c:h val="0.212079318227855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3257087208"/>
          <c:y val="0.0234484686308777"/>
          <c:w val="0.862859585990665"/>
          <c:h val="0.6503803580609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'Benchmark Results'!$D$1</c:f>
              <c:strCache>
                <c:ptCount val="1"/>
                <c:pt idx="0">
                  <c:v>QASM-HL</c:v>
                </c:pt>
              </c:strCache>
            </c:strRef>
          </c:tx>
          <c:invertIfNegative val="0"/>
          <c:cat>
            <c:multiLvlStrRef>
              <c:f>'Benchmark Results'!$A$2:$B$16</c:f>
              <c:multiLvlStrCache>
                <c:ptCount val="15"/>
                <c:lvl>
                  <c:pt idx="0">
                    <c:v>n=20</c:v>
                  </c:pt>
                  <c:pt idx="1">
                    <c:v>n=30</c:v>
                  </c:pt>
                  <c:pt idx="2">
                    <c:v>n=40</c:v>
                  </c:pt>
                  <c:pt idx="3">
                    <c:v>n=100,s=1000</c:v>
                  </c:pt>
                  <c:pt idx="4">
                    <c:v>n=300,s=3000</c:v>
                  </c:pt>
                  <c:pt idx="5">
                    <c:v>n=500,s=5000</c:v>
                  </c:pt>
                  <c:pt idx="6">
                    <c:v>M=20</c:v>
                  </c:pt>
                  <c:pt idx="7">
                    <c:v>M=30</c:v>
                  </c:pt>
                  <c:pt idx="8">
                    <c:v>M=40</c:v>
                  </c:pt>
                  <c:pt idx="9">
                    <c:v>n=5</c:v>
                  </c:pt>
                  <c:pt idx="10">
                    <c:v>n=10</c:v>
                  </c:pt>
                  <c:pt idx="11">
                    <c:v>x=2,y=2</c:v>
                  </c:pt>
                  <c:pt idx="12">
                    <c:v>x=3,y=2</c:v>
                  </c:pt>
                  <c:pt idx="13">
                    <c:v>p=6</c:v>
                  </c:pt>
                  <c:pt idx="14">
                    <c:v>p=8</c:v>
                  </c:pt>
                </c:lvl>
                <c:lvl>
                  <c:pt idx="0">
                    <c:v>Grovers</c:v>
                  </c:pt>
                  <c:pt idx="3">
                    <c:v>BWT</c:v>
                  </c:pt>
                  <c:pt idx="6">
                    <c:v>GSE</c:v>
                  </c:pt>
                  <c:pt idx="9">
                    <c:v>TFP</c:v>
                  </c:pt>
                  <c:pt idx="11">
                    <c:v>BF</c:v>
                  </c:pt>
                  <c:pt idx="13">
                    <c:v>CN</c:v>
                  </c:pt>
                </c:lvl>
              </c:multiLvlStrCache>
            </c:multiLvlStrRef>
          </c:cat>
          <c:val>
            <c:numRef>
              <c:f>'Benchmark Results'!$D$2:$D$16</c:f>
              <c:numCache>
                <c:formatCode>General</c:formatCode>
                <c:ptCount val="15"/>
                <c:pt idx="0">
                  <c:v>0.0928086838534599</c:v>
                </c:pt>
                <c:pt idx="1">
                  <c:v>0.00460318073033274</c:v>
                </c:pt>
                <c:pt idx="2">
                  <c:v>0.00417795921711052</c:v>
                </c:pt>
                <c:pt idx="3">
                  <c:v>0.206571946442145</c:v>
                </c:pt>
                <c:pt idx="4">
                  <c:v>0.19431654249748</c:v>
                </c:pt>
                <c:pt idx="5">
                  <c:v>0.191848091031235</c:v>
                </c:pt>
                <c:pt idx="6">
                  <c:v>0.987903469340213</c:v>
                </c:pt>
                <c:pt idx="7">
                  <c:v>0.997235140347957</c:v>
                </c:pt>
                <c:pt idx="8">
                  <c:v>0.999136082254704</c:v>
                </c:pt>
                <c:pt idx="9">
                  <c:v>0.724936637566882</c:v>
                </c:pt>
                <c:pt idx="10">
                  <c:v>0.957467465126234</c:v>
                </c:pt>
                <c:pt idx="11">
                  <c:v>0.998952013237727</c:v>
                </c:pt>
                <c:pt idx="12">
                  <c:v>0.999950446293073</c:v>
                </c:pt>
                <c:pt idx="13">
                  <c:v>0.999937781910874</c:v>
                </c:pt>
                <c:pt idx="14">
                  <c:v>0.999962269878662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2468576"/>
        <c:axId val="-2022465696"/>
      </c:barChart>
      <c:catAx>
        <c:axId val="-202246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22465696"/>
        <c:crosses val="autoZero"/>
        <c:auto val="1"/>
        <c:lblAlgn val="ctr"/>
        <c:lblOffset val="100"/>
        <c:noMultiLvlLbl val="0"/>
      </c:catAx>
      <c:valAx>
        <c:axId val="-2022465696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aseline="0" dirty="0" smtClean="0"/>
                  <a:t>Code Size Ratio of</a:t>
                </a:r>
              </a:p>
              <a:p>
                <a:pPr>
                  <a:defRPr sz="1400"/>
                </a:pPr>
                <a:r>
                  <a:rPr lang="en-US" sz="1400" baseline="0" dirty="0" smtClean="0"/>
                  <a:t>QASM-HL to QASM-H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0135746606334842"/>
              <c:y val="0.2043741515069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2246857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Remodularization!$B$2</c:f>
              <c:strCache>
                <c:ptCount val="1"/>
                <c:pt idx="0">
                  <c:v>Critical Time Estimate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Remodularization!$A$3:$A$8</c:f>
              <c:strCache>
                <c:ptCount val="6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150k</c:v>
                </c:pt>
                <c:pt idx="5">
                  <c:v>2M</c:v>
                </c:pt>
              </c:strCache>
            </c:strRef>
          </c:cat>
          <c:val>
            <c:numRef>
              <c:f>Remodularization!$B$3:$B$8</c:f>
              <c:numCache>
                <c:formatCode>General</c:formatCode>
                <c:ptCount val="6"/>
                <c:pt idx="0">
                  <c:v>6.23068002E8</c:v>
                </c:pt>
                <c:pt idx="1">
                  <c:v>6.13492002E8</c:v>
                </c:pt>
                <c:pt idx="2">
                  <c:v>5.60400002E8</c:v>
                </c:pt>
                <c:pt idx="3">
                  <c:v>5.60368002E8</c:v>
                </c:pt>
                <c:pt idx="4">
                  <c:v>5.33604002E8</c:v>
                </c:pt>
                <c:pt idx="5">
                  <c:v>5.33604002E8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0402240"/>
        <c:axId val="-2020400416"/>
      </c:barChart>
      <c:lineChart>
        <c:grouping val="standard"/>
        <c:varyColors val="0"/>
        <c:ser>
          <c:idx val="1"/>
          <c:order val="1"/>
          <c:tx>
            <c:strRef>
              <c:f>Remodularization!$C$2</c:f>
              <c:strCache>
                <c:ptCount val="1"/>
                <c:pt idx="0">
                  <c:v>Analysis Time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2"/>
            <c:spPr>
              <a:solidFill>
                <a:schemeClr val="accent2">
                  <a:lumMod val="75000"/>
                </a:schemeClr>
              </a:solidFill>
            </c:spPr>
          </c:marker>
          <c:errBars>
            <c:errDir val="y"/>
            <c:errBarType val="both"/>
            <c:errValType val="percentage"/>
            <c:noEndCap val="0"/>
            <c:val val="5.0"/>
          </c:errBars>
          <c:cat>
            <c:strRef>
              <c:f>Remodularization!$A$3:$A$8</c:f>
              <c:strCache>
                <c:ptCount val="6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150k</c:v>
                </c:pt>
                <c:pt idx="5">
                  <c:v>2M</c:v>
                </c:pt>
              </c:strCache>
            </c:strRef>
          </c:cat>
          <c:val>
            <c:numRef>
              <c:f>Remodularization!$C$3:$C$8</c:f>
              <c:numCache>
                <c:formatCode>General</c:formatCode>
                <c:ptCount val="6"/>
                <c:pt idx="0">
                  <c:v>0.794333333333333</c:v>
                </c:pt>
                <c:pt idx="1">
                  <c:v>0.851833333333333</c:v>
                </c:pt>
                <c:pt idx="2">
                  <c:v>1.435166666666666</c:v>
                </c:pt>
                <c:pt idx="3">
                  <c:v>1.433833333333333</c:v>
                </c:pt>
                <c:pt idx="4">
                  <c:v>4.882</c:v>
                </c:pt>
                <c:pt idx="5">
                  <c:v>4.876833333333332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-2020396736"/>
        <c:axId val="-2020398576"/>
      </c:lineChart>
      <c:catAx>
        <c:axId val="-2020402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Flattening Threshold for Remodularization</a:t>
                </a:r>
              </a:p>
              <a:p>
                <a:pPr>
                  <a:defRPr/>
                </a:pPr>
                <a:r>
                  <a:rPr lang="en-US" sz="1400"/>
                  <a:t>Binary Welded Tree n=300, s=1000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2020400416"/>
        <c:crosses val="autoZero"/>
        <c:auto val="1"/>
        <c:lblAlgn val="ctr"/>
        <c:lblOffset val="100"/>
        <c:noMultiLvlLbl val="0"/>
      </c:catAx>
      <c:valAx>
        <c:axId val="-2020400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Critical Path Length </a:t>
                </a:r>
                <a:r>
                  <a:rPr lang="en-US" sz="1400" dirty="0" smtClean="0"/>
                  <a:t>Estimate</a:t>
                </a:r>
                <a:br>
                  <a:rPr lang="en-US" sz="1400" dirty="0" smtClean="0"/>
                </a:br>
                <a:r>
                  <a:rPr lang="en-US" sz="1400" dirty="0" smtClean="0"/>
                  <a:t>(</a:t>
                </a:r>
                <a:r>
                  <a:rPr lang="en-US" sz="1400" dirty="0"/>
                  <a:t># gates)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-2020402240"/>
        <c:crosses val="autoZero"/>
        <c:crossBetween val="between"/>
      </c:valAx>
      <c:valAx>
        <c:axId val="-20203985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/>
                  <a:t>Analysis</a:t>
                </a:r>
                <a:r>
                  <a:rPr lang="en-US" sz="1400" b="1" baseline="0"/>
                  <a:t> Time (s)</a:t>
                </a:r>
                <a:endParaRPr lang="en-US" sz="1400" b="1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20396736"/>
        <c:crosses val="max"/>
        <c:crossBetween val="between"/>
      </c:valAx>
      <c:catAx>
        <c:axId val="-20203967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20398576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1" Type="http://schemas.openxmlformats.org/officeDocument/2006/relationships/image" Target="../media/image17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E76C-D713-2542-AD29-8078CADCBE44}" type="datetime1">
              <a:rPr lang="en-US" smtClean="0"/>
              <a:t>4/1/18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BC24-D9F2-044C-AEF6-3AABC2AB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3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17F35-D07D-D745-81D5-6DC64A0E5122}" type="datetime1">
              <a:rPr lang="en-US" smtClean="0"/>
              <a:t>4/1/18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3E203-7B7E-0843-B70B-EC9346A4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9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07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3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7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02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5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4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1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17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9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1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6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6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64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5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9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6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9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4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4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7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3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1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4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1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0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JavadiAbhari, Princeton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Ali JavadiAbhari, Princeton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F33B-4B92-614B-A726-7E0354E8DD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6705600" y="650875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8D15F6-BCBF-4FB9-AEDC-1D74998E3E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Ali JavadiAbhari, Princeton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F33B-4B92-614B-A726-7E0354E8DDA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9144000" cy="6858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6705600" y="650875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8D15F6-BCBF-4FB9-AEDC-1D74998E3EC2}" type="slidenum">
              <a:rPr lang="en-US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2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image" Target="../media/image14.e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5.emf"/><Relationship Id="rId23" Type="http://schemas.openxmlformats.org/officeDocument/2006/relationships/oleObject" Target="../embeddings/oleObject16.bin"/><Relationship Id="rId24" Type="http://schemas.openxmlformats.org/officeDocument/2006/relationships/image" Target="../media/image16.emf"/><Relationship Id="rId25" Type="http://schemas.openxmlformats.org/officeDocument/2006/relationships/oleObject" Target="../embeddings/oleObject17.bin"/><Relationship Id="rId26" Type="http://schemas.openxmlformats.org/officeDocument/2006/relationships/image" Target="../media/image17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0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13.emf"/><Relationship Id="rId18" Type="http://schemas.openxmlformats.org/officeDocument/2006/relationships/oleObject" Target="../embeddings/oleObject13.bin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2179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ScaffCC: A Framework for Compilation and Analysis of Quantum Computing Programs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731" y="4081036"/>
            <a:ext cx="6074104" cy="204732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Ali JavadiAbhari, Shruti Patil,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Daniel Kudrow, Jeff Heckey, Alexey Lvov,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Frederic T. Chong, Margaret Martonosi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Princeton University, UC Santa Barbara, IBM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2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36" y="274638"/>
            <a:ext cx="856571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Resolving Classical</a:t>
            </a:r>
            <a:r>
              <a:rPr lang="en-US" dirty="0"/>
              <a:t> </a:t>
            </a:r>
            <a:r>
              <a:rPr lang="en-US" dirty="0" smtClean="0"/>
              <a:t>Controls in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1509709"/>
          </a:xfrm>
        </p:spPr>
        <p:txBody>
          <a:bodyPr>
            <a:normAutofit/>
          </a:bodyPr>
          <a:lstStyle/>
          <a:p>
            <a:r>
              <a:rPr lang="en-US" sz="2800" dirty="0"/>
              <a:t>Classical control surrounding quantum code must be resolved to disambiguate for the hardware the qubits and the exact set of </a:t>
            </a:r>
            <a:r>
              <a:rPr lang="en-US" sz="2800" dirty="0" smtClean="0"/>
              <a:t>gates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4263176"/>
            <a:ext cx="24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/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95595" y="3109911"/>
            <a:ext cx="7863358" cy="3061753"/>
            <a:chOff x="595595" y="3109911"/>
            <a:chExt cx="7863358" cy="3061753"/>
          </a:xfrm>
        </p:grpSpPr>
        <p:sp>
          <p:nvSpPr>
            <p:cNvPr id="19" name="Shape 398"/>
            <p:cNvSpPr txBox="1">
              <a:spLocks/>
            </p:cNvSpPr>
            <p:nvPr/>
          </p:nvSpPr>
          <p:spPr>
            <a:xfrm>
              <a:off x="595595" y="3330203"/>
              <a:ext cx="3382736" cy="2747087"/>
            </a:xfrm>
            <a:prstGeom prst="rect">
              <a:avLst/>
            </a:prstGeom>
            <a:ln w="9525" cap="flat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/>
                <a:buNone/>
              </a:pPr>
              <a:r>
                <a:rPr lang="en" sz="1200" b="1" dirty="0" smtClean="0">
                  <a:solidFill>
                    <a:srgbClr val="FF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#define </a:t>
              </a:r>
              <a:r>
                <a:rPr lang="en-US" sz="1200" b="1" dirty="0" smtClean="0">
                  <a:solidFill>
                    <a:srgbClr val="FF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s_</a:t>
              </a:r>
              <a:r>
                <a:rPr lang="en" sz="1200" b="1" dirty="0" smtClean="0">
                  <a:solidFill>
                    <a:srgbClr val="FF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3000</a:t>
              </a:r>
              <a:endPara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>
                <a:buFont typeface="Arial"/>
                <a:buNone/>
              </a:pPr>
              <a:r>
                <a:rPr lang="en" sz="1200" b="1" dirty="0" smtClean="0">
                  <a:solidFill>
                    <a:srgbClr val="3366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module</a:t>
              </a:r>
              <a:r>
                <a:rPr lang="en" sz="1200" b="1" dirty="0" smtClea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Oracle</a:t>
              </a:r>
              <a:r>
                <a:rPr lang="en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US" sz="1200" b="1" dirty="0" smtClean="0">
                  <a:solidFill>
                    <a:srgbClr val="FF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qbit</a:t>
              </a:r>
              <a:r>
                <a:rPr lang="en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a[1], </a:t>
              </a:r>
              <a:r>
                <a:rPr lang="en-US" sz="1200" b="1" dirty="0" smtClean="0">
                  <a:solidFill>
                    <a:srgbClr val="FF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 j</a:t>
              </a:r>
              <a:r>
                <a:rPr lang="en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) {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endPara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>
                <a:buFont typeface="Arial"/>
                <a:buNone/>
              </a:pPr>
              <a:r>
                <a:rPr lang="en-US" sz="1200" b="1" dirty="0" smtClea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lang="en-US" sz="1200" b="1" dirty="0" smtClean="0">
                  <a:solidFill>
                    <a:srgbClr val="FF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r>
                <a:rPr lang="en-US" sz="1200" b="1" dirty="0" smtClea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theta=(-1)*pow(2,j)/100;</a:t>
              </a:r>
              <a:endParaRPr lang="en-US" sz="1200" b="1" dirty="0" smtClean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>
                <a:buFont typeface="Arial"/>
                <a:buNone/>
              </a:pP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	Rz(a[0],theta)</a:t>
              </a:r>
            </a:p>
            <a:p>
              <a:pPr>
                <a:buFont typeface="Arial"/>
                <a:buNone/>
              </a:pPr>
              <a:r>
                <a:rPr lang="en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 lang="en-US" sz="1200" b="1" dirty="0" smtClean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>
                <a:buNone/>
              </a:pPr>
              <a:r>
                <a:rPr lang="en" sz="1200" b="1" dirty="0">
                  <a:solidFill>
                    <a:srgbClr val="3366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module</a:t>
              </a:r>
              <a:r>
                <a:rPr lang="en" sz="1200" b="1" dirty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main()</a:t>
              </a:r>
              <a:r>
                <a:rPr lang="en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 {</a:t>
              </a:r>
              <a:r>
                <a:rPr lang="en-US" sz="1200" b="1" dirty="0">
                  <a:latin typeface="Courier New"/>
                  <a:ea typeface="Courier New"/>
                  <a:cs typeface="Courier New"/>
                  <a:sym typeface="Courier New"/>
                </a:rPr>
                <a:t>		</a:t>
              </a:r>
              <a:r>
                <a:rPr lang="en-US" sz="1200" b="1" dirty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</a:p>
            <a:p>
              <a:pPr>
                <a:buNone/>
              </a:pPr>
              <a:r>
                <a:rPr lang="en-US" sz="1200" b="1" dirty="0" smtClean="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lang="en-US" sz="1200" b="1" dirty="0" smtClean="0">
                  <a:solidFill>
                    <a:srgbClr val="FF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qbit </a:t>
              </a:r>
              <a:r>
                <a:rPr lang="en-US" sz="1200" b="1" dirty="0"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US" sz="1200" b="1" dirty="0"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];</a:t>
              </a:r>
            </a:p>
            <a:p>
              <a:pPr>
                <a:buNone/>
              </a:pP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lang="en-US" sz="1200" b="1" dirty="0" smtClean="0">
                  <a:solidFill>
                    <a:srgbClr val="FF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 i,j;</a:t>
              </a:r>
            </a:p>
            <a:p>
              <a:pPr>
                <a:buNone/>
              </a:pPr>
              <a:r>
                <a:rPr lang="en-US" sz="1200" b="1" dirty="0"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for (i=0;i&lt;=s_;i++)</a:t>
              </a:r>
            </a:p>
            <a:p>
              <a:pPr>
                <a:buNone/>
              </a:pP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lang="en-US" sz="1200" b="1" dirty="0"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for (j=0;j&lt;=3;j++)</a:t>
              </a:r>
            </a:p>
            <a:p>
              <a:pPr>
                <a:buNone/>
              </a:pPr>
              <a:r>
                <a:rPr lang="en-US" sz="1200" b="1" dirty="0">
                  <a:latin typeface="Courier New"/>
                  <a:ea typeface="Courier New"/>
                  <a:cs typeface="Courier New"/>
                  <a:sym typeface="Courier New"/>
                </a:rPr>
                <a:t>	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	  Oracle(a,j);</a:t>
              </a:r>
              <a:endParaRPr lang="en-US" sz="1200" b="1" dirty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>
                <a:buNone/>
              </a:pPr>
              <a:r>
                <a:rPr lang="en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</a:p>
            <a:p>
              <a:endParaRPr lang="en" sz="9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" name="Shape 398"/>
            <p:cNvSpPr txBox="1">
              <a:spLocks/>
            </p:cNvSpPr>
            <p:nvPr/>
          </p:nvSpPr>
          <p:spPr>
            <a:xfrm>
              <a:off x="5076217" y="3109911"/>
              <a:ext cx="3382736" cy="777478"/>
            </a:xfrm>
            <a:prstGeom prst="rect">
              <a:avLst/>
            </a:prstGeom>
            <a:ln w="9525" cap="flat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/>
                <a:buNone/>
              </a:pPr>
              <a:r>
                <a:rPr lang="en-US" sz="1200" b="1" dirty="0" smtClean="0">
                  <a:solidFill>
                    <a:srgbClr val="3366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module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 Oracle_0(</a:t>
              </a:r>
              <a:r>
                <a:rPr lang="en-US" sz="1200" b="1" dirty="0" smtClean="0">
                  <a:solidFill>
                    <a:srgbClr val="FF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qbit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 a[1]) {</a:t>
              </a:r>
            </a:p>
            <a:p>
              <a:pPr>
                <a:buFont typeface="Arial"/>
                <a:buNone/>
              </a:pP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	Rz(a[0],-0.01); </a:t>
              </a:r>
              <a:endParaRPr lang="en-US" sz="1200" b="1" dirty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>
                <a:buFont typeface="Arial"/>
                <a:buNone/>
              </a:pP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 lang="en" sz="1200" b="1" dirty="0" smtClean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endParaRPr lang="en" sz="9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1" name="Shape 398"/>
            <p:cNvSpPr txBox="1">
              <a:spLocks/>
            </p:cNvSpPr>
            <p:nvPr/>
          </p:nvSpPr>
          <p:spPr>
            <a:xfrm>
              <a:off x="5076217" y="5394186"/>
              <a:ext cx="3382736" cy="777478"/>
            </a:xfrm>
            <a:prstGeom prst="rect">
              <a:avLst/>
            </a:prstGeom>
            <a:ln w="9525" cap="flat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/>
                <a:buNone/>
              </a:pPr>
              <a:r>
                <a:rPr lang="en-US" sz="1200" b="1" dirty="0" smtClean="0">
                  <a:solidFill>
                    <a:srgbClr val="3366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module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 Oracle_3(</a:t>
              </a:r>
              <a:r>
                <a:rPr lang="en-US" sz="1200" b="1" dirty="0" smtClean="0">
                  <a:solidFill>
                    <a:srgbClr val="FF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qbit</a:t>
              </a: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 a[1]) {</a:t>
              </a:r>
            </a:p>
            <a:p>
              <a:pPr>
                <a:buFont typeface="Arial"/>
                <a:buNone/>
              </a:pP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	Rz(a[0],-0.08); </a:t>
              </a:r>
              <a:endParaRPr lang="en-US" sz="1200" b="1" dirty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>
                <a:buFont typeface="Arial"/>
                <a:buNone/>
              </a:pPr>
              <a:r>
                <a:rPr lang="en-US" sz="1200" b="1" dirty="0" smtClean="0"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 lang="en" sz="1200" b="1" dirty="0" smtClean="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endParaRPr lang="en" sz="900" b="1" dirty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22" name="Straight Arrow Connector 21"/>
            <p:cNvCxnSpPr>
              <a:stCxn id="19" idx="3"/>
              <a:endCxn id="20" idx="1"/>
            </p:cNvCxnSpPr>
            <p:nvPr/>
          </p:nvCxnSpPr>
          <p:spPr>
            <a:xfrm flipV="1">
              <a:off x="3978331" y="3498650"/>
              <a:ext cx="1097887" cy="120509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3"/>
              <a:endCxn id="21" idx="1"/>
            </p:cNvCxnSpPr>
            <p:nvPr/>
          </p:nvCxnSpPr>
          <p:spPr>
            <a:xfrm>
              <a:off x="3978331" y="4703740"/>
              <a:ext cx="1097887" cy="1079184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2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591" y="1859625"/>
            <a:ext cx="4332940" cy="212365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EQxMark (qbit b[n], qbit t[1], 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int tF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(tF==1)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CNOT(t[0], x[n-2]);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Z(x[n-2]);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897838" y="1546648"/>
            <a:ext cx="3794607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EQxMark_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(qbit b[n], qbit t[1])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.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Z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(x[n-2]); 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.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7838" y="3187573"/>
            <a:ext cx="3799127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EQxMark_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(qbit b[n], qbit t[1])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.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CNOT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(t[0], x[n-2]);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.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cxnSp>
        <p:nvCxnSpPr>
          <p:cNvPr id="9" name="Shape 426"/>
          <p:cNvCxnSpPr>
            <a:stCxn id="6" idx="3"/>
            <a:endCxn id="7" idx="1"/>
          </p:cNvCxnSpPr>
          <p:nvPr/>
        </p:nvCxnSpPr>
        <p:spPr>
          <a:xfrm flipV="1">
            <a:off x="4437531" y="2331478"/>
            <a:ext cx="460307" cy="589976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lg" len="lg"/>
            <a:tailEnd type="arrow" w="med" len="lg"/>
          </a:ln>
        </p:spPr>
      </p:cxnSp>
      <p:cxnSp>
        <p:nvCxnSpPr>
          <p:cNvPr id="12" name="Shape 426"/>
          <p:cNvCxnSpPr>
            <a:stCxn id="6" idx="3"/>
            <a:endCxn id="8" idx="1"/>
          </p:cNvCxnSpPr>
          <p:nvPr/>
        </p:nvCxnSpPr>
        <p:spPr>
          <a:xfrm>
            <a:off x="4437531" y="2921454"/>
            <a:ext cx="460307" cy="1050949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lg" len="lg"/>
            <a:tailEnd type="arrow" w="med" len="lg"/>
          </a:ln>
        </p:spPr>
      </p:cxnSp>
      <p:sp>
        <p:nvSpPr>
          <p:cNvPr id="16" name="TextBox 15"/>
          <p:cNvSpPr txBox="1"/>
          <p:nvPr/>
        </p:nvSpPr>
        <p:spPr>
          <a:xfrm>
            <a:off x="3171152" y="18088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19002" y="2808831"/>
            <a:ext cx="529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clone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439" y="4127554"/>
            <a:ext cx="3794607" cy="138499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main (qbit b[n], qbit t[1])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1200" b="1" dirty="0" smtClean="0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200" b="1" dirty="0" err="1" smtClean="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=0; </a:t>
            </a:r>
            <a:r>
              <a:rPr lang="en-US" sz="1200" b="1" dirty="0" err="1" smtClean="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&lt;2; </a:t>
            </a:r>
            <a:r>
              <a:rPr lang="en-US" sz="1200" b="1" dirty="0" err="1" smtClean="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++)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EQxMark(</a:t>
            </a:r>
            <a:r>
              <a:rPr lang="en-US" sz="1200" b="1" dirty="0" err="1" smtClean="0">
                <a:latin typeface="Courier New"/>
                <a:ea typeface="Courier New"/>
                <a:cs typeface="Courier New"/>
                <a:sym typeface="Courier New"/>
              </a:rPr>
              <a:t>b,t,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79882" y="4796914"/>
            <a:ext cx="3818327" cy="138499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main (qbit b[n], qbit t[1])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200" b="1" dirty="0" err="1" smtClean="0">
                <a:latin typeface="Courier New"/>
                <a:ea typeface="Courier New"/>
                <a:cs typeface="Courier New"/>
                <a:sym typeface="Courier New"/>
              </a:rPr>
              <a:t>EQxMark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(b,t,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200" b="1" dirty="0" err="1" smtClean="0">
                <a:latin typeface="Courier New"/>
                <a:ea typeface="Courier New"/>
                <a:cs typeface="Courier New"/>
                <a:sym typeface="Courier New"/>
              </a:rPr>
              <a:t>EQxMark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(b,t,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.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cxnSp>
        <p:nvCxnSpPr>
          <p:cNvPr id="18" name="Shape 426"/>
          <p:cNvCxnSpPr>
            <a:stCxn id="23" idx="3"/>
            <a:endCxn id="24" idx="1"/>
          </p:cNvCxnSpPr>
          <p:nvPr/>
        </p:nvCxnSpPr>
        <p:spPr>
          <a:xfrm>
            <a:off x="3941046" y="4820052"/>
            <a:ext cx="938836" cy="66936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lg" len="lg"/>
            <a:tailEnd type="arrow" w="med" len="lg"/>
          </a:ln>
        </p:spPr>
      </p:cxnSp>
      <p:sp>
        <p:nvSpPr>
          <p:cNvPr id="21" name="TextBox 20"/>
          <p:cNvSpPr txBox="1"/>
          <p:nvPr/>
        </p:nvSpPr>
        <p:spPr>
          <a:xfrm>
            <a:off x="4025067" y="519044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unroll</a:t>
            </a:r>
            <a:endParaRPr lang="en-US" sz="1200" b="1" dirty="0">
              <a:solidFill>
                <a:srgbClr val="008000"/>
              </a:solidFill>
            </a:endParaRPr>
          </a:p>
        </p:txBody>
      </p:sp>
      <p:cxnSp>
        <p:nvCxnSpPr>
          <p:cNvPr id="14" name="Curved Connector 13"/>
          <p:cNvCxnSpPr>
            <a:stCxn id="24" idx="3"/>
            <a:endCxn id="8" idx="3"/>
          </p:cNvCxnSpPr>
          <p:nvPr/>
        </p:nvCxnSpPr>
        <p:spPr>
          <a:xfrm flipH="1" flipV="1">
            <a:off x="8696965" y="3972403"/>
            <a:ext cx="1244" cy="1517009"/>
          </a:xfrm>
          <a:prstGeom prst="curvedConnector3">
            <a:avLst>
              <a:gd name="adj1" fmla="val -18376206"/>
            </a:avLst>
          </a:prstGeom>
          <a:ln w="9525" cmpd="sng">
            <a:solidFill>
              <a:schemeClr val="tx1"/>
            </a:solidFill>
            <a:tailEnd type="stealth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4" idx="3"/>
            <a:endCxn id="7" idx="3"/>
          </p:cNvCxnSpPr>
          <p:nvPr/>
        </p:nvCxnSpPr>
        <p:spPr>
          <a:xfrm flipH="1" flipV="1">
            <a:off x="8692445" y="2331478"/>
            <a:ext cx="5764" cy="3157934"/>
          </a:xfrm>
          <a:prstGeom prst="curvedConnector3">
            <a:avLst>
              <a:gd name="adj1" fmla="val -3965996"/>
            </a:avLst>
          </a:prstGeom>
          <a:ln w="9525" cmpd="sng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69415" y="3360897"/>
            <a:ext cx="13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inter-procedural constant propagation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0284" y="534669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strike="sngStrike" dirty="0" err="1" smtClean="0">
                <a:latin typeface="Courier New"/>
                <a:ea typeface="Courier New"/>
                <a:cs typeface="Courier New"/>
                <a:sym typeface="Courier New"/>
              </a:rPr>
              <a:t>EQxMark</a:t>
            </a:r>
            <a:r>
              <a:rPr lang="en-US" sz="1200" b="1" strike="sngStrike" dirty="0">
                <a:latin typeface="Courier New"/>
                <a:ea typeface="Courier New"/>
                <a:cs typeface="Courier New"/>
                <a:sym typeface="Courier New"/>
              </a:rPr>
              <a:t>(b,t,</a:t>
            </a:r>
            <a:r>
              <a:rPr lang="en-US" sz="1200" b="1" strike="sngStrik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200" b="1" strike="sngStrike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200" b="1" strike="sngStrike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 EQxMark_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200" b="1" dirty="0" err="1">
                <a:latin typeface="Courier New"/>
                <a:ea typeface="Courier New"/>
                <a:cs typeface="Courier New"/>
                <a:sym typeface="Courier New"/>
              </a:rPr>
              <a:t>b,t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200" b="1" strike="sngStrike" dirty="0" err="1">
                <a:latin typeface="Courier New"/>
                <a:ea typeface="Courier New"/>
                <a:cs typeface="Courier New"/>
                <a:sym typeface="Courier New"/>
              </a:rPr>
              <a:t>EQxMark</a:t>
            </a:r>
            <a:r>
              <a:rPr lang="en-US" sz="1200" b="1" strike="sngStrike" dirty="0">
                <a:latin typeface="Courier New"/>
                <a:ea typeface="Courier New"/>
                <a:cs typeface="Courier New"/>
                <a:sym typeface="Courier New"/>
              </a:rPr>
              <a:t>(b,t,</a:t>
            </a:r>
            <a:r>
              <a:rPr lang="en-US" sz="1200" b="1" strike="sngStrik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200" b="1" strike="sngStrike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EQxMark_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200" b="1" dirty="0" err="1">
                <a:latin typeface="Courier New"/>
                <a:ea typeface="Courier New"/>
                <a:cs typeface="Courier New"/>
                <a:sym typeface="Courier New"/>
              </a:rPr>
              <a:t>b,t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lang="en-US" sz="1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2136" y="274638"/>
            <a:ext cx="8565717" cy="8670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Classical Control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20" grpId="0"/>
      <p:bldP spid="23" grpId="0" build="allAtOnce" animBg="1"/>
      <p:bldP spid="24" grpId="0" build="allAtOnce" animBg="1"/>
      <p:bldP spid="21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13" y="274638"/>
            <a:ext cx="850092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Pass-</a:t>
            </a:r>
            <a:r>
              <a:rPr lang="en-US" dirty="0" smtClean="0"/>
              <a:t>Driven Vs. Instrumentation</a:t>
            </a:r>
            <a:r>
              <a:rPr lang="en-US" dirty="0"/>
              <a:t>-Driven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Pass-Driven:</a:t>
            </a:r>
          </a:p>
          <a:p>
            <a:pPr lvl="1"/>
            <a:r>
              <a:rPr lang="en-US" dirty="0"/>
              <a:t>Loop unrolling</a:t>
            </a:r>
          </a:p>
          <a:p>
            <a:pPr lvl="1"/>
            <a:r>
              <a:rPr lang="en-US" dirty="0" smtClean="0"/>
              <a:t>Procedure Cloning</a:t>
            </a:r>
            <a:endParaRPr lang="en-US" dirty="0"/>
          </a:p>
          <a:p>
            <a:pPr lvl="1"/>
            <a:r>
              <a:rPr lang="en-US" dirty="0"/>
              <a:t>Inter-procedural Constant </a:t>
            </a:r>
            <a:r>
              <a:rPr lang="en-US" dirty="0" smtClean="0"/>
              <a:t>Propagation</a:t>
            </a:r>
          </a:p>
          <a:p>
            <a:r>
              <a:rPr lang="en-US" b="1" dirty="0"/>
              <a:t>Instrumentation-Driven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Leveraging the dual nature of quantum programs</a:t>
            </a:r>
          </a:p>
          <a:p>
            <a:pPr lvl="1"/>
            <a:r>
              <a:rPr lang="en-US" dirty="0" smtClean="0"/>
              <a:t>Instrument code such that a fast classical processor executes through the classical portion, collecting information regarding the quantum portion</a:t>
            </a:r>
          </a:p>
          <a:p>
            <a:pPr lvl="1"/>
            <a:r>
              <a:rPr lang="en-US" dirty="0" smtClean="0"/>
              <a:t>Further speed-up by memoizing same module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Instrumentation-Driven </a:t>
            </a:r>
            <a:br>
              <a:rPr lang="en-US" dirty="0" smtClean="0"/>
            </a:br>
            <a:r>
              <a:rPr lang="en-US" dirty="0" smtClean="0"/>
              <a:t>Approach Scales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0235" y="1215898"/>
            <a:ext cx="8674471" cy="5092688"/>
            <a:chOff x="175651" y="1215898"/>
            <a:chExt cx="8674471" cy="5092688"/>
          </a:xfrm>
        </p:grpSpPr>
        <p:sp>
          <p:nvSpPr>
            <p:cNvPr id="13" name="Freeform 12"/>
            <p:cNvSpPr/>
            <p:nvPr/>
          </p:nvSpPr>
          <p:spPr>
            <a:xfrm>
              <a:off x="1068847" y="3236517"/>
              <a:ext cx="158821" cy="125151"/>
            </a:xfrm>
            <a:custGeom>
              <a:avLst/>
              <a:gdLst>
                <a:gd name="connsiteX0" fmla="*/ 0 w 330200"/>
                <a:gd name="connsiteY0" fmla="*/ 304800 h 304800"/>
                <a:gd name="connsiteX1" fmla="*/ 38100 w 330200"/>
                <a:gd name="connsiteY1" fmla="*/ 241300 h 304800"/>
                <a:gd name="connsiteX2" fmla="*/ 63500 w 330200"/>
                <a:gd name="connsiteY2" fmla="*/ 190500 h 304800"/>
                <a:gd name="connsiteX3" fmla="*/ 101600 w 330200"/>
                <a:gd name="connsiteY3" fmla="*/ 177800 h 304800"/>
                <a:gd name="connsiteX4" fmla="*/ 114300 w 330200"/>
                <a:gd name="connsiteY4" fmla="*/ 139700 h 304800"/>
                <a:gd name="connsiteX5" fmla="*/ 177800 w 330200"/>
                <a:gd name="connsiteY5" fmla="*/ 190500 h 304800"/>
                <a:gd name="connsiteX6" fmla="*/ 215900 w 330200"/>
                <a:gd name="connsiteY6" fmla="*/ 203200 h 304800"/>
                <a:gd name="connsiteX7" fmla="*/ 254000 w 330200"/>
                <a:gd name="connsiteY7" fmla="*/ 177800 h 304800"/>
                <a:gd name="connsiteX8" fmla="*/ 266700 w 330200"/>
                <a:gd name="connsiteY8" fmla="*/ 139700 h 304800"/>
                <a:gd name="connsiteX9" fmla="*/ 292100 w 330200"/>
                <a:gd name="connsiteY9" fmla="*/ 101600 h 304800"/>
                <a:gd name="connsiteX10" fmla="*/ 317500 w 330200"/>
                <a:gd name="connsiteY10" fmla="*/ 25400 h 304800"/>
                <a:gd name="connsiteX11" fmla="*/ 330200 w 330200"/>
                <a:gd name="connsiteY11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00" h="304800">
                  <a:moveTo>
                    <a:pt x="0" y="304800"/>
                  </a:moveTo>
                  <a:cubicBezTo>
                    <a:pt x="12700" y="283633"/>
                    <a:pt x="26112" y="262878"/>
                    <a:pt x="38100" y="241300"/>
                  </a:cubicBezTo>
                  <a:cubicBezTo>
                    <a:pt x="47294" y="224750"/>
                    <a:pt x="50113" y="203887"/>
                    <a:pt x="63500" y="190500"/>
                  </a:cubicBezTo>
                  <a:cubicBezTo>
                    <a:pt x="72966" y="181034"/>
                    <a:pt x="88900" y="182033"/>
                    <a:pt x="101600" y="177800"/>
                  </a:cubicBezTo>
                  <a:cubicBezTo>
                    <a:pt x="105833" y="165100"/>
                    <a:pt x="102326" y="145687"/>
                    <a:pt x="114300" y="139700"/>
                  </a:cubicBezTo>
                  <a:cubicBezTo>
                    <a:pt x="148677" y="122511"/>
                    <a:pt x="165729" y="180843"/>
                    <a:pt x="177800" y="190500"/>
                  </a:cubicBezTo>
                  <a:cubicBezTo>
                    <a:pt x="188253" y="198863"/>
                    <a:pt x="203200" y="198967"/>
                    <a:pt x="215900" y="203200"/>
                  </a:cubicBezTo>
                  <a:cubicBezTo>
                    <a:pt x="228600" y="194733"/>
                    <a:pt x="244465" y="189719"/>
                    <a:pt x="254000" y="177800"/>
                  </a:cubicBezTo>
                  <a:cubicBezTo>
                    <a:pt x="262363" y="167347"/>
                    <a:pt x="260713" y="151674"/>
                    <a:pt x="266700" y="139700"/>
                  </a:cubicBezTo>
                  <a:cubicBezTo>
                    <a:pt x="273526" y="126048"/>
                    <a:pt x="285901" y="115548"/>
                    <a:pt x="292100" y="101600"/>
                  </a:cubicBezTo>
                  <a:cubicBezTo>
                    <a:pt x="302974" y="77134"/>
                    <a:pt x="305526" y="49347"/>
                    <a:pt x="317500" y="25400"/>
                  </a:cubicBezTo>
                  <a:lnTo>
                    <a:pt x="330200" y="0"/>
                  </a:lnTo>
                </a:path>
              </a:pathLst>
            </a:custGeom>
            <a:ln cap="flat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05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39803" y="3242686"/>
              <a:ext cx="180981" cy="161518"/>
            </a:xfrm>
            <a:custGeom>
              <a:avLst/>
              <a:gdLst>
                <a:gd name="connsiteX0" fmla="*/ 0 w 330200"/>
                <a:gd name="connsiteY0" fmla="*/ 304800 h 304800"/>
                <a:gd name="connsiteX1" fmla="*/ 38100 w 330200"/>
                <a:gd name="connsiteY1" fmla="*/ 241300 h 304800"/>
                <a:gd name="connsiteX2" fmla="*/ 63500 w 330200"/>
                <a:gd name="connsiteY2" fmla="*/ 190500 h 304800"/>
                <a:gd name="connsiteX3" fmla="*/ 101600 w 330200"/>
                <a:gd name="connsiteY3" fmla="*/ 177800 h 304800"/>
                <a:gd name="connsiteX4" fmla="*/ 114300 w 330200"/>
                <a:gd name="connsiteY4" fmla="*/ 139700 h 304800"/>
                <a:gd name="connsiteX5" fmla="*/ 177800 w 330200"/>
                <a:gd name="connsiteY5" fmla="*/ 190500 h 304800"/>
                <a:gd name="connsiteX6" fmla="*/ 215900 w 330200"/>
                <a:gd name="connsiteY6" fmla="*/ 203200 h 304800"/>
                <a:gd name="connsiteX7" fmla="*/ 254000 w 330200"/>
                <a:gd name="connsiteY7" fmla="*/ 177800 h 304800"/>
                <a:gd name="connsiteX8" fmla="*/ 266700 w 330200"/>
                <a:gd name="connsiteY8" fmla="*/ 139700 h 304800"/>
                <a:gd name="connsiteX9" fmla="*/ 292100 w 330200"/>
                <a:gd name="connsiteY9" fmla="*/ 101600 h 304800"/>
                <a:gd name="connsiteX10" fmla="*/ 317500 w 330200"/>
                <a:gd name="connsiteY10" fmla="*/ 25400 h 304800"/>
                <a:gd name="connsiteX11" fmla="*/ 330200 w 330200"/>
                <a:gd name="connsiteY11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00" h="304800">
                  <a:moveTo>
                    <a:pt x="0" y="304800"/>
                  </a:moveTo>
                  <a:cubicBezTo>
                    <a:pt x="12700" y="283633"/>
                    <a:pt x="26112" y="262878"/>
                    <a:pt x="38100" y="241300"/>
                  </a:cubicBezTo>
                  <a:cubicBezTo>
                    <a:pt x="47294" y="224750"/>
                    <a:pt x="50113" y="203887"/>
                    <a:pt x="63500" y="190500"/>
                  </a:cubicBezTo>
                  <a:cubicBezTo>
                    <a:pt x="72966" y="181034"/>
                    <a:pt x="88900" y="182033"/>
                    <a:pt x="101600" y="177800"/>
                  </a:cubicBezTo>
                  <a:cubicBezTo>
                    <a:pt x="105833" y="165100"/>
                    <a:pt x="102326" y="145687"/>
                    <a:pt x="114300" y="139700"/>
                  </a:cubicBezTo>
                  <a:cubicBezTo>
                    <a:pt x="148677" y="122511"/>
                    <a:pt x="165729" y="180843"/>
                    <a:pt x="177800" y="190500"/>
                  </a:cubicBezTo>
                  <a:cubicBezTo>
                    <a:pt x="188253" y="198863"/>
                    <a:pt x="203200" y="198967"/>
                    <a:pt x="215900" y="203200"/>
                  </a:cubicBezTo>
                  <a:cubicBezTo>
                    <a:pt x="228600" y="194733"/>
                    <a:pt x="244465" y="189719"/>
                    <a:pt x="254000" y="177800"/>
                  </a:cubicBezTo>
                  <a:cubicBezTo>
                    <a:pt x="262363" y="167347"/>
                    <a:pt x="260713" y="151674"/>
                    <a:pt x="266700" y="139700"/>
                  </a:cubicBezTo>
                  <a:cubicBezTo>
                    <a:pt x="273526" y="126048"/>
                    <a:pt x="285901" y="115548"/>
                    <a:pt x="292100" y="101600"/>
                  </a:cubicBezTo>
                  <a:cubicBezTo>
                    <a:pt x="302974" y="77134"/>
                    <a:pt x="305526" y="49347"/>
                    <a:pt x="317500" y="25400"/>
                  </a:cubicBezTo>
                  <a:lnTo>
                    <a:pt x="330200" y="0"/>
                  </a:lnTo>
                </a:path>
              </a:pathLst>
            </a:custGeom>
            <a:ln cap="flat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340025" y="3237400"/>
              <a:ext cx="180981" cy="161518"/>
            </a:xfrm>
            <a:custGeom>
              <a:avLst/>
              <a:gdLst>
                <a:gd name="connsiteX0" fmla="*/ 0 w 330200"/>
                <a:gd name="connsiteY0" fmla="*/ 304800 h 304800"/>
                <a:gd name="connsiteX1" fmla="*/ 38100 w 330200"/>
                <a:gd name="connsiteY1" fmla="*/ 241300 h 304800"/>
                <a:gd name="connsiteX2" fmla="*/ 63500 w 330200"/>
                <a:gd name="connsiteY2" fmla="*/ 190500 h 304800"/>
                <a:gd name="connsiteX3" fmla="*/ 101600 w 330200"/>
                <a:gd name="connsiteY3" fmla="*/ 177800 h 304800"/>
                <a:gd name="connsiteX4" fmla="*/ 114300 w 330200"/>
                <a:gd name="connsiteY4" fmla="*/ 139700 h 304800"/>
                <a:gd name="connsiteX5" fmla="*/ 177800 w 330200"/>
                <a:gd name="connsiteY5" fmla="*/ 190500 h 304800"/>
                <a:gd name="connsiteX6" fmla="*/ 215900 w 330200"/>
                <a:gd name="connsiteY6" fmla="*/ 203200 h 304800"/>
                <a:gd name="connsiteX7" fmla="*/ 254000 w 330200"/>
                <a:gd name="connsiteY7" fmla="*/ 177800 h 304800"/>
                <a:gd name="connsiteX8" fmla="*/ 266700 w 330200"/>
                <a:gd name="connsiteY8" fmla="*/ 139700 h 304800"/>
                <a:gd name="connsiteX9" fmla="*/ 292100 w 330200"/>
                <a:gd name="connsiteY9" fmla="*/ 101600 h 304800"/>
                <a:gd name="connsiteX10" fmla="*/ 317500 w 330200"/>
                <a:gd name="connsiteY10" fmla="*/ 25400 h 304800"/>
                <a:gd name="connsiteX11" fmla="*/ 330200 w 330200"/>
                <a:gd name="connsiteY11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00" h="304800">
                  <a:moveTo>
                    <a:pt x="0" y="304800"/>
                  </a:moveTo>
                  <a:cubicBezTo>
                    <a:pt x="12700" y="283633"/>
                    <a:pt x="26112" y="262878"/>
                    <a:pt x="38100" y="241300"/>
                  </a:cubicBezTo>
                  <a:cubicBezTo>
                    <a:pt x="47294" y="224750"/>
                    <a:pt x="50113" y="203887"/>
                    <a:pt x="63500" y="190500"/>
                  </a:cubicBezTo>
                  <a:cubicBezTo>
                    <a:pt x="72966" y="181034"/>
                    <a:pt x="88900" y="182033"/>
                    <a:pt x="101600" y="177800"/>
                  </a:cubicBezTo>
                  <a:cubicBezTo>
                    <a:pt x="105833" y="165100"/>
                    <a:pt x="102326" y="145687"/>
                    <a:pt x="114300" y="139700"/>
                  </a:cubicBezTo>
                  <a:cubicBezTo>
                    <a:pt x="148677" y="122511"/>
                    <a:pt x="165729" y="180843"/>
                    <a:pt x="177800" y="190500"/>
                  </a:cubicBezTo>
                  <a:cubicBezTo>
                    <a:pt x="188253" y="198863"/>
                    <a:pt x="203200" y="198967"/>
                    <a:pt x="215900" y="203200"/>
                  </a:cubicBezTo>
                  <a:cubicBezTo>
                    <a:pt x="228600" y="194733"/>
                    <a:pt x="244465" y="189719"/>
                    <a:pt x="254000" y="177800"/>
                  </a:cubicBezTo>
                  <a:cubicBezTo>
                    <a:pt x="262363" y="167347"/>
                    <a:pt x="260713" y="151674"/>
                    <a:pt x="266700" y="139700"/>
                  </a:cubicBezTo>
                  <a:cubicBezTo>
                    <a:pt x="273526" y="126048"/>
                    <a:pt x="285901" y="115548"/>
                    <a:pt x="292100" y="101600"/>
                  </a:cubicBezTo>
                  <a:cubicBezTo>
                    <a:pt x="302974" y="77134"/>
                    <a:pt x="305526" y="49347"/>
                    <a:pt x="317500" y="25400"/>
                  </a:cubicBezTo>
                  <a:lnTo>
                    <a:pt x="330200" y="0"/>
                  </a:lnTo>
                </a:path>
              </a:pathLst>
            </a:custGeom>
            <a:ln cap="flat">
              <a:noFill/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55462" y="3244741"/>
              <a:ext cx="158821" cy="125151"/>
            </a:xfrm>
            <a:custGeom>
              <a:avLst/>
              <a:gdLst>
                <a:gd name="connsiteX0" fmla="*/ 0 w 330200"/>
                <a:gd name="connsiteY0" fmla="*/ 304800 h 304800"/>
                <a:gd name="connsiteX1" fmla="*/ 38100 w 330200"/>
                <a:gd name="connsiteY1" fmla="*/ 241300 h 304800"/>
                <a:gd name="connsiteX2" fmla="*/ 63500 w 330200"/>
                <a:gd name="connsiteY2" fmla="*/ 190500 h 304800"/>
                <a:gd name="connsiteX3" fmla="*/ 101600 w 330200"/>
                <a:gd name="connsiteY3" fmla="*/ 177800 h 304800"/>
                <a:gd name="connsiteX4" fmla="*/ 114300 w 330200"/>
                <a:gd name="connsiteY4" fmla="*/ 139700 h 304800"/>
                <a:gd name="connsiteX5" fmla="*/ 177800 w 330200"/>
                <a:gd name="connsiteY5" fmla="*/ 190500 h 304800"/>
                <a:gd name="connsiteX6" fmla="*/ 215900 w 330200"/>
                <a:gd name="connsiteY6" fmla="*/ 203200 h 304800"/>
                <a:gd name="connsiteX7" fmla="*/ 254000 w 330200"/>
                <a:gd name="connsiteY7" fmla="*/ 177800 h 304800"/>
                <a:gd name="connsiteX8" fmla="*/ 266700 w 330200"/>
                <a:gd name="connsiteY8" fmla="*/ 139700 h 304800"/>
                <a:gd name="connsiteX9" fmla="*/ 292100 w 330200"/>
                <a:gd name="connsiteY9" fmla="*/ 101600 h 304800"/>
                <a:gd name="connsiteX10" fmla="*/ 317500 w 330200"/>
                <a:gd name="connsiteY10" fmla="*/ 25400 h 304800"/>
                <a:gd name="connsiteX11" fmla="*/ 330200 w 330200"/>
                <a:gd name="connsiteY11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00" h="304800">
                  <a:moveTo>
                    <a:pt x="0" y="304800"/>
                  </a:moveTo>
                  <a:cubicBezTo>
                    <a:pt x="12700" y="283633"/>
                    <a:pt x="26112" y="262878"/>
                    <a:pt x="38100" y="241300"/>
                  </a:cubicBezTo>
                  <a:cubicBezTo>
                    <a:pt x="47294" y="224750"/>
                    <a:pt x="50113" y="203887"/>
                    <a:pt x="63500" y="190500"/>
                  </a:cubicBezTo>
                  <a:cubicBezTo>
                    <a:pt x="72966" y="181034"/>
                    <a:pt x="88900" y="182033"/>
                    <a:pt x="101600" y="177800"/>
                  </a:cubicBezTo>
                  <a:cubicBezTo>
                    <a:pt x="105833" y="165100"/>
                    <a:pt x="102326" y="145687"/>
                    <a:pt x="114300" y="139700"/>
                  </a:cubicBezTo>
                  <a:cubicBezTo>
                    <a:pt x="148677" y="122511"/>
                    <a:pt x="165729" y="180843"/>
                    <a:pt x="177800" y="190500"/>
                  </a:cubicBezTo>
                  <a:cubicBezTo>
                    <a:pt x="188253" y="198863"/>
                    <a:pt x="203200" y="198967"/>
                    <a:pt x="215900" y="203200"/>
                  </a:cubicBezTo>
                  <a:cubicBezTo>
                    <a:pt x="228600" y="194733"/>
                    <a:pt x="244465" y="189719"/>
                    <a:pt x="254000" y="177800"/>
                  </a:cubicBezTo>
                  <a:cubicBezTo>
                    <a:pt x="262363" y="167347"/>
                    <a:pt x="260713" y="151674"/>
                    <a:pt x="266700" y="139700"/>
                  </a:cubicBezTo>
                  <a:cubicBezTo>
                    <a:pt x="273526" y="126048"/>
                    <a:pt x="285901" y="115548"/>
                    <a:pt x="292100" y="101600"/>
                  </a:cubicBezTo>
                  <a:cubicBezTo>
                    <a:pt x="302974" y="77134"/>
                    <a:pt x="305526" y="49347"/>
                    <a:pt x="317500" y="25400"/>
                  </a:cubicBezTo>
                  <a:lnTo>
                    <a:pt x="330200" y="0"/>
                  </a:lnTo>
                </a:path>
              </a:pathLst>
            </a:custGeom>
            <a:ln cap="flat">
              <a:noFill/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050"/>
            </a:p>
          </p:txBody>
        </p:sp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4739647"/>
                </p:ext>
              </p:extLst>
            </p:nvPr>
          </p:nvGraphicFramePr>
          <p:xfrm>
            <a:off x="767489" y="1215898"/>
            <a:ext cx="8030332" cy="2155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5323033"/>
                </p:ext>
              </p:extLst>
            </p:nvPr>
          </p:nvGraphicFramePr>
          <p:xfrm>
            <a:off x="765020" y="3319622"/>
            <a:ext cx="8085102" cy="2988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 rot="16200000">
              <a:off x="-1286509" y="3016154"/>
              <a:ext cx="3501759" cy="577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Compilation time (s)</a:t>
              </a:r>
            </a:p>
            <a:p>
              <a:pPr algn="ctr"/>
              <a:r>
                <a:rPr lang="en-US" sz="1400" b="1" dirty="0" smtClean="0"/>
                <a:t>(Normalized per benchmark)</a:t>
              </a:r>
              <a:endParaRPr lang="en-US" sz="1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88198" y="3138864"/>
              <a:ext cx="2233721" cy="121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37651" y="2993612"/>
              <a:ext cx="4877701" cy="368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270234" y="1823846"/>
            <a:ext cx="23490" cy="2904645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274751" y="2985704"/>
            <a:ext cx="8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Better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274638"/>
            <a:ext cx="87989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Scalability in Compilation and Analysis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 QASM:</a:t>
            </a:r>
          </a:p>
          <a:p>
            <a:pPr lvl="1"/>
            <a:r>
              <a:rPr lang="en-US" dirty="0" smtClean="0"/>
              <a:t>No loops or modules: only sequences of qubits and gates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for small program representations</a:t>
            </a:r>
          </a:p>
          <a:p>
            <a:r>
              <a:rPr lang="en-US" dirty="0" smtClean="0"/>
              <a:t>Programs that we examined contained between 10</a:t>
            </a:r>
            <a:r>
              <a:rPr lang="en-US" baseline="30000" dirty="0" smtClean="0"/>
              <a:t>7</a:t>
            </a:r>
            <a:r>
              <a:rPr lang="en-US" dirty="0" smtClean="0"/>
              <a:t> to 10</a:t>
            </a:r>
            <a:r>
              <a:rPr lang="en-US" baseline="30000" dirty="0" smtClean="0"/>
              <a:t>12</a:t>
            </a:r>
            <a:r>
              <a:rPr lang="en-US" dirty="0" smtClean="0"/>
              <a:t> gates</a:t>
            </a:r>
          </a:p>
          <a:p>
            <a:r>
              <a:rPr lang="en-US" dirty="0" smtClean="0"/>
              <a:t>We need a more scalable output format:</a:t>
            </a:r>
          </a:p>
          <a:p>
            <a:pPr lvl="1"/>
            <a:r>
              <a:rPr lang="en-US" dirty="0" smtClean="0"/>
              <a:t>QASM with Hierarchy (QASM-H)</a:t>
            </a:r>
          </a:p>
          <a:p>
            <a:pPr lvl="2"/>
            <a:r>
              <a:rPr lang="en-US" dirty="0" smtClean="0"/>
              <a:t>200,000X smaller code</a:t>
            </a:r>
          </a:p>
          <a:p>
            <a:pPr lvl="1"/>
            <a:r>
              <a:rPr lang="en-US" dirty="0" smtClean="0"/>
              <a:t>QASM with Hierarchy and Loops (QASM-HL)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29" y="274638"/>
            <a:ext cx="84879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Managing Scalability with QASM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15</a:t>
            </a:fld>
            <a:endParaRPr lang="en-US"/>
          </a:p>
        </p:txBody>
      </p:sp>
      <p:sp>
        <p:nvSpPr>
          <p:cNvPr id="5" name="Shape 398"/>
          <p:cNvSpPr txBox="1">
            <a:spLocks/>
          </p:cNvSpPr>
          <p:nvPr/>
        </p:nvSpPr>
        <p:spPr>
          <a:xfrm>
            <a:off x="595592" y="1194466"/>
            <a:ext cx="3706715" cy="2861381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			  </a:t>
            </a:r>
            <a:r>
              <a:rPr lang="en-US" sz="1200" b="1" dirty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Scaffold</a:t>
            </a:r>
            <a:endParaRPr lang="en-US" sz="1200" b="1" dirty="0" smtClean="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#define n 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1000</a:t>
            </a:r>
            <a:endParaRPr lang="en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3366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q[n]) {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&lt; n;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H(q[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i]);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CNOT(q[n-1],q[0]);</a:t>
            </a: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None/>
            </a:pPr>
            <a:r>
              <a:rPr lang="en" sz="1200" b="1" dirty="0">
                <a:solidFill>
                  <a:srgbClr val="3366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main()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qbit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b[n];</a:t>
            </a:r>
          </a:p>
          <a:p>
            <a:pPr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foo(b);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None/>
            </a:pP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endParaRPr lang="en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endParaRPr lang="en" sz="9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" name="Shape 398"/>
          <p:cNvSpPr txBox="1">
            <a:spLocks/>
          </p:cNvSpPr>
          <p:nvPr/>
        </p:nvSpPr>
        <p:spPr>
          <a:xfrm>
            <a:off x="4829993" y="1194459"/>
            <a:ext cx="3706715" cy="2861382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QASM-H</a:t>
            </a:r>
            <a:endParaRPr lang="en-US" sz="1200" b="1" dirty="0" smtClean="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3366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qbit*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q) {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H(q[0]);</a:t>
            </a:r>
          </a:p>
          <a:p>
            <a:pPr>
              <a:buNone/>
            </a:pP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H(q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[1]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>
              <a:buNone/>
            </a:pP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..</a:t>
            </a:r>
          </a:p>
          <a:p>
            <a:pPr>
              <a:buNone/>
            </a:pP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H(q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[999]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>
              <a:buNone/>
            </a:pP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CNOT(q[999],q[0]);</a:t>
            </a:r>
            <a:endParaRPr lang="en-US" sz="1200" b="1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None/>
            </a:pPr>
            <a:r>
              <a:rPr lang="en" sz="1200" b="1" dirty="0">
                <a:solidFill>
                  <a:srgbClr val="3366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main()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qbit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b[1000];</a:t>
            </a:r>
          </a:p>
          <a:p>
            <a:pPr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foo(b);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None/>
            </a:pPr>
            <a:r>
              <a:rPr lang="en" sz="12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-US" sz="1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endParaRPr lang="en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endParaRPr lang="en" sz="9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Shape 398"/>
          <p:cNvSpPr txBox="1">
            <a:spLocks/>
          </p:cNvSpPr>
          <p:nvPr/>
        </p:nvSpPr>
        <p:spPr>
          <a:xfrm>
            <a:off x="595592" y="4120637"/>
            <a:ext cx="3706715" cy="2086231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		   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Flat QASM</a:t>
            </a:r>
            <a:endParaRPr lang="en-US" sz="1200" b="1" dirty="0" smtClean="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 b[1000];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H(b[0]);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H(b[1]);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H(b[999]);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CNOT(b[999],b[0]);</a:t>
            </a:r>
            <a:endParaRPr lang="en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endParaRPr lang="en" sz="9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" name="Shape 398"/>
          <p:cNvSpPr txBox="1">
            <a:spLocks/>
          </p:cNvSpPr>
          <p:nvPr/>
        </p:nvSpPr>
        <p:spPr>
          <a:xfrm>
            <a:off x="4829993" y="4107675"/>
            <a:ext cx="3706715" cy="2099188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QASM-HL</a:t>
            </a:r>
            <a:endParaRPr lang="en-US" sz="1200" b="1" dirty="0" smtClean="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3366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foo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qbit*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q) {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	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H(q[0:999]);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CNOT(q[999],q[0]);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None/>
            </a:pPr>
            <a:r>
              <a:rPr lang="en" sz="1200" b="1" dirty="0" smtClean="0">
                <a:solidFill>
                  <a:srgbClr val="3366FF"/>
                </a:solidFill>
                <a:latin typeface="Courier New"/>
                <a:ea typeface="Courier New"/>
                <a:cs typeface="Courier New"/>
                <a:sym typeface="Courier New"/>
              </a:rPr>
              <a:t>module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main()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qbit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b[1000];</a:t>
            </a:r>
          </a:p>
          <a:p>
            <a:pPr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foo(b);</a:t>
            </a:r>
          </a:p>
          <a:p>
            <a:pPr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endParaRPr lang="en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endParaRPr lang="en" sz="9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8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QASM-H and QASM-HL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243528"/>
              </p:ext>
            </p:extLst>
          </p:nvPr>
        </p:nvGraphicFramePr>
        <p:xfrm>
          <a:off x="266700" y="1924152"/>
          <a:ext cx="8420100" cy="419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4027" y="1371556"/>
            <a:ext cx="745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 large reduction is already obtained from QASM-H over flat QASM.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1244431" y="4361412"/>
            <a:ext cx="1475356" cy="26296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19787" y="4098446"/>
            <a:ext cx="1475356" cy="26296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2011" y="2044485"/>
            <a:ext cx="921190" cy="26296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69485" y="1877724"/>
            <a:ext cx="1475356" cy="26296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4877" y="1898641"/>
            <a:ext cx="872384" cy="242049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9627" y="1898641"/>
            <a:ext cx="872384" cy="242049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748" y="2307451"/>
            <a:ext cx="0" cy="2421040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261239" y="3242394"/>
            <a:ext cx="8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Better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78562" y="3644149"/>
            <a:ext cx="9141491" cy="1115649"/>
            <a:chOff x="-78562" y="3644149"/>
            <a:chExt cx="9141491" cy="1115649"/>
          </a:xfrm>
        </p:grpSpPr>
        <p:sp>
          <p:nvSpPr>
            <p:cNvPr id="30" name="TextBox 29"/>
            <p:cNvSpPr txBox="1"/>
            <p:nvPr/>
          </p:nvSpPr>
          <p:spPr>
            <a:xfrm rot="16200000">
              <a:off x="-374777" y="3940364"/>
              <a:ext cx="1115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QASM Generation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51254" y="3774852"/>
              <a:ext cx="1070330" cy="80343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Classical Control Resolution</a:t>
              </a:r>
              <a:endParaRPr lang="en-US" sz="1400" dirty="0"/>
            </a:p>
          </p:txBody>
        </p:sp>
        <p:sp>
          <p:nvSpPr>
            <p:cNvPr id="32" name="Document 31"/>
            <p:cNvSpPr/>
            <p:nvPr/>
          </p:nvSpPr>
          <p:spPr>
            <a:xfrm>
              <a:off x="643595" y="3955244"/>
              <a:ext cx="747297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Scaffold Program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3" name="Document 32"/>
            <p:cNvSpPr/>
            <p:nvPr/>
          </p:nvSpPr>
          <p:spPr>
            <a:xfrm>
              <a:off x="8294870" y="3951494"/>
              <a:ext cx="768059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QASM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56724" y="3777663"/>
              <a:ext cx="674544" cy="80343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Clang Front-end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>
              <a:stCxn id="37" idx="3"/>
              <a:endCxn id="31" idx="1"/>
            </p:cNvCxnSpPr>
            <p:nvPr/>
          </p:nvCxnSpPr>
          <p:spPr>
            <a:xfrm flipV="1">
              <a:off x="5520743" y="4176569"/>
              <a:ext cx="230511" cy="407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3"/>
              <a:endCxn id="37" idx="1"/>
            </p:cNvCxnSpPr>
            <p:nvPr/>
          </p:nvCxnSpPr>
          <p:spPr>
            <a:xfrm>
              <a:off x="4531268" y="4179380"/>
              <a:ext cx="261782" cy="126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Document 36"/>
            <p:cNvSpPr/>
            <p:nvPr/>
          </p:nvSpPr>
          <p:spPr>
            <a:xfrm>
              <a:off x="4793050" y="3968390"/>
              <a:ext cx="727693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LLVM-IR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32" idx="3"/>
              <a:endCxn id="34" idx="1"/>
            </p:cNvCxnSpPr>
            <p:nvPr/>
          </p:nvCxnSpPr>
          <p:spPr>
            <a:xfrm>
              <a:off x="1390892" y="4167494"/>
              <a:ext cx="2465832" cy="118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1" idx="3"/>
              <a:endCxn id="33" idx="1"/>
            </p:cNvCxnSpPr>
            <p:nvPr/>
          </p:nvCxnSpPr>
          <p:spPr>
            <a:xfrm flipV="1">
              <a:off x="6821584" y="4163744"/>
              <a:ext cx="1473286" cy="1282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29370" y="3786583"/>
              <a:ext cx="13512" cy="79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6200000">
            <a:off x="-374777" y="3940364"/>
            <a:ext cx="1115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QASM Generation</a:t>
            </a:r>
            <a:endParaRPr lang="en-US" sz="1400" b="1" dirty="0"/>
          </a:p>
        </p:txBody>
      </p:sp>
      <p:cxnSp>
        <p:nvCxnSpPr>
          <p:cNvPr id="50" name="Elbow Connector 49"/>
          <p:cNvCxnSpPr>
            <a:stCxn id="58" idx="3"/>
            <a:endCxn id="54" idx="0"/>
          </p:cNvCxnSpPr>
          <p:nvPr/>
        </p:nvCxnSpPr>
        <p:spPr>
          <a:xfrm>
            <a:off x="5065290" y="3209626"/>
            <a:ext cx="2488537" cy="671947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9" idx="3"/>
            <a:endCxn id="58" idx="1"/>
          </p:cNvCxnSpPr>
          <p:nvPr/>
        </p:nvCxnSpPr>
        <p:spPr>
          <a:xfrm flipV="1">
            <a:off x="3531874" y="3209626"/>
            <a:ext cx="340666" cy="106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29370" y="3774852"/>
            <a:ext cx="8533559" cy="806244"/>
            <a:chOff x="529370" y="3774852"/>
            <a:chExt cx="8533559" cy="806244"/>
          </a:xfrm>
        </p:grpSpPr>
        <p:sp>
          <p:nvSpPr>
            <p:cNvPr id="39" name="TextBox 38"/>
            <p:cNvSpPr txBox="1"/>
            <p:nvPr/>
          </p:nvSpPr>
          <p:spPr>
            <a:xfrm>
              <a:off x="5751254" y="3774852"/>
              <a:ext cx="1070330" cy="80343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Classical Control Resolution</a:t>
              </a:r>
              <a:endParaRPr lang="en-US" sz="1400" dirty="0"/>
            </a:p>
          </p:txBody>
        </p:sp>
        <p:cxnSp>
          <p:nvCxnSpPr>
            <p:cNvPr id="40" name="Straight Arrow Connector 39"/>
            <p:cNvCxnSpPr>
              <a:stCxn id="48" idx="3"/>
              <a:endCxn id="51" idx="1"/>
            </p:cNvCxnSpPr>
            <p:nvPr/>
          </p:nvCxnSpPr>
          <p:spPr>
            <a:xfrm>
              <a:off x="2578874" y="4168289"/>
              <a:ext cx="206580" cy="242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Document 40"/>
            <p:cNvSpPr/>
            <p:nvPr/>
          </p:nvSpPr>
          <p:spPr>
            <a:xfrm>
              <a:off x="643595" y="3955244"/>
              <a:ext cx="747297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Scaffold Program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42" name="Document 41"/>
            <p:cNvSpPr/>
            <p:nvPr/>
          </p:nvSpPr>
          <p:spPr>
            <a:xfrm>
              <a:off x="8294870" y="3951494"/>
              <a:ext cx="768059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QASM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56724" y="3777663"/>
              <a:ext cx="674544" cy="80343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Clang Front-end</a:t>
              </a:r>
              <a:endParaRPr lang="en-US" sz="1400" dirty="0"/>
            </a:p>
          </p:txBody>
        </p:sp>
        <p:cxnSp>
          <p:nvCxnSpPr>
            <p:cNvPr id="44" name="Straight Arrow Connector 43"/>
            <p:cNvCxnSpPr>
              <a:stCxn id="46" idx="3"/>
              <a:endCxn id="39" idx="1"/>
            </p:cNvCxnSpPr>
            <p:nvPr/>
          </p:nvCxnSpPr>
          <p:spPr>
            <a:xfrm flipV="1">
              <a:off x="5520743" y="4176569"/>
              <a:ext cx="230511" cy="407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3" idx="3"/>
              <a:endCxn id="46" idx="1"/>
            </p:cNvCxnSpPr>
            <p:nvPr/>
          </p:nvCxnSpPr>
          <p:spPr>
            <a:xfrm>
              <a:off x="4531268" y="4179380"/>
              <a:ext cx="261782" cy="126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Document 45"/>
            <p:cNvSpPr/>
            <p:nvPr/>
          </p:nvSpPr>
          <p:spPr>
            <a:xfrm>
              <a:off x="4793050" y="3968390"/>
              <a:ext cx="727693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LLVM-IR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82259" y="3906679"/>
              <a:ext cx="996615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CTQG </a:t>
              </a:r>
            </a:p>
            <a:p>
              <a:pPr algn="ctr"/>
              <a:r>
                <a:rPr lang="en-US" sz="1400" dirty="0" smtClean="0"/>
                <a:t>Separation</a:t>
              </a:r>
              <a:endParaRPr lang="en-US" sz="1400" dirty="0"/>
            </a:p>
          </p:txBody>
        </p:sp>
        <p:cxnSp>
          <p:nvCxnSpPr>
            <p:cNvPr id="49" name="Straight Arrow Connector 48"/>
            <p:cNvCxnSpPr>
              <a:stCxn id="41" idx="3"/>
              <a:endCxn id="48" idx="1"/>
            </p:cNvCxnSpPr>
            <p:nvPr/>
          </p:nvCxnSpPr>
          <p:spPr>
            <a:xfrm>
              <a:off x="1390892" y="4167494"/>
              <a:ext cx="191367" cy="79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Document 50"/>
            <p:cNvSpPr/>
            <p:nvPr/>
          </p:nvSpPr>
          <p:spPr>
            <a:xfrm>
              <a:off x="2785454" y="3825086"/>
              <a:ext cx="828695" cy="691264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Scaffold Quantum Modules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51" idx="3"/>
              <a:endCxn id="43" idx="1"/>
            </p:cNvCxnSpPr>
            <p:nvPr/>
          </p:nvCxnSpPr>
          <p:spPr>
            <a:xfrm>
              <a:off x="3614149" y="4170718"/>
              <a:ext cx="242575" cy="866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046301" y="3881573"/>
              <a:ext cx="1015051" cy="56909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QASM Linker</a:t>
              </a:r>
              <a:endParaRPr lang="en-US" sz="1400" dirty="0"/>
            </a:p>
          </p:txBody>
        </p:sp>
        <p:cxnSp>
          <p:nvCxnSpPr>
            <p:cNvPr id="55" name="Straight Arrow Connector 54"/>
            <p:cNvCxnSpPr>
              <a:stCxn id="39" idx="3"/>
              <a:endCxn id="54" idx="1"/>
            </p:cNvCxnSpPr>
            <p:nvPr/>
          </p:nvCxnSpPr>
          <p:spPr>
            <a:xfrm flipV="1">
              <a:off x="6821584" y="4166122"/>
              <a:ext cx="224717" cy="1044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4" idx="3"/>
              <a:endCxn id="42" idx="1"/>
            </p:cNvCxnSpPr>
            <p:nvPr/>
          </p:nvCxnSpPr>
          <p:spPr>
            <a:xfrm flipV="1">
              <a:off x="8061352" y="4163744"/>
              <a:ext cx="233518" cy="23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529370" y="3786583"/>
              <a:ext cx="13512" cy="79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872540" y="2925077"/>
            <a:ext cx="1192750" cy="5690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CTQG </a:t>
            </a:r>
          </a:p>
          <a:p>
            <a:pPr algn="ctr"/>
            <a:r>
              <a:rPr lang="en-US" sz="1400" dirty="0" smtClean="0"/>
              <a:t>Compilation</a:t>
            </a:r>
            <a:endParaRPr lang="en-US" sz="1400" dirty="0"/>
          </a:p>
        </p:txBody>
      </p:sp>
      <p:sp>
        <p:nvSpPr>
          <p:cNvPr id="59" name="Document 58"/>
          <p:cNvSpPr/>
          <p:nvPr/>
        </p:nvSpPr>
        <p:spPr>
          <a:xfrm>
            <a:off x="2784577" y="2874657"/>
            <a:ext cx="747297" cy="691264"/>
          </a:xfrm>
          <a:prstGeom prst="flowChartDocumen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CTQG Classical Modules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542882" y="2766578"/>
            <a:ext cx="0" cy="10082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8" idx="0"/>
            <a:endCxn id="59" idx="1"/>
          </p:cNvCxnSpPr>
          <p:nvPr/>
        </p:nvCxnSpPr>
        <p:spPr>
          <a:xfrm rot="5400000" flipH="1" flipV="1">
            <a:off x="2089377" y="3211479"/>
            <a:ext cx="686390" cy="704010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200000">
            <a:off x="-360295" y="2962414"/>
            <a:ext cx="112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CTQG Translation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Synthesizing Reversible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018" y="1417641"/>
            <a:ext cx="79177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Classical-To-Quantum-Gate (</a:t>
            </a:r>
            <a:r>
              <a:rPr lang="en-US" sz="2400" b="1" dirty="0" smtClean="0"/>
              <a:t>CTQG</a:t>
            </a:r>
            <a:r>
              <a:rPr lang="en-US" sz="2400" dirty="0" smtClean="0"/>
              <a:t>): A ScaffCC feature for efficiently translating classical modules to quantum modules.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6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7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CTQG: Classical-To-Quantum-Gate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Facilitates the synthesis of quantum circuits from classical mathematical expressions:</a:t>
            </a:r>
          </a:p>
          <a:p>
            <a:pPr lvl="1"/>
            <a:r>
              <a:rPr lang="en-US" dirty="0" smtClean="0"/>
              <a:t>Basic </a:t>
            </a:r>
            <a:r>
              <a:rPr lang="en-US" b="1" dirty="0" smtClean="0"/>
              <a:t>integer</a:t>
            </a:r>
            <a:r>
              <a:rPr lang="en-US" dirty="0" smtClean="0"/>
              <a:t> arithmetic (a=a+b, a=a+bc, ...)</a:t>
            </a:r>
          </a:p>
          <a:p>
            <a:pPr lvl="1"/>
            <a:r>
              <a:rPr lang="en-US" b="1" dirty="0" smtClean="0"/>
              <a:t>Fixed</a:t>
            </a:r>
            <a:r>
              <a:rPr lang="en-US" b="1" dirty="0"/>
              <a:t>-point</a:t>
            </a:r>
            <a:r>
              <a:rPr lang="en-US" dirty="0"/>
              <a:t> </a:t>
            </a:r>
            <a:r>
              <a:rPr lang="en-US" dirty="0" smtClean="0"/>
              <a:t>arithmetic (1/x, sin x, ...)</a:t>
            </a:r>
          </a:p>
          <a:p>
            <a:pPr lvl="1"/>
            <a:r>
              <a:rPr lang="en-US" b="1" dirty="0" smtClean="0"/>
              <a:t>Bit-wise</a:t>
            </a:r>
            <a:r>
              <a:rPr lang="en-US" dirty="0" smtClean="0"/>
              <a:t> manipulations (shift operators, ...)</a:t>
            </a:r>
          </a:p>
          <a:p>
            <a:r>
              <a:rPr lang="en-US" dirty="0" smtClean="0"/>
              <a:t>State-of-the-art in reversible logic synthesis, minimizing the use of extra (</a:t>
            </a:r>
            <a:r>
              <a:rPr lang="en-US" i="1" dirty="0" smtClean="0"/>
              <a:t>ancilla</a:t>
            </a:r>
            <a:r>
              <a:rPr lang="en-US" dirty="0" smtClean="0"/>
              <a:t>) qubits</a:t>
            </a:r>
          </a:p>
          <a:p>
            <a:r>
              <a:rPr lang="en-US" dirty="0"/>
              <a:t>P</a:t>
            </a:r>
            <a:r>
              <a:rPr lang="en-US" dirty="0" smtClean="0"/>
              <a:t>roduces output gate-by-gate on the fly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limited by </a:t>
            </a:r>
            <a:r>
              <a:rPr lang="en-US" dirty="0" smtClean="0"/>
              <a:t>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2147" y="6336269"/>
            <a:ext cx="2133600" cy="365125"/>
          </a:xfrm>
        </p:spPr>
        <p:txBody>
          <a:bodyPr/>
          <a:lstStyle/>
          <a:p>
            <a:fld id="{772DF33B-4B92-614B-A726-7E0354E8DDA6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024" y="1417638"/>
            <a:ext cx="63355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Analysis passes: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Program correctness checks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Program estimates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-78562" y="2661465"/>
            <a:ext cx="9141491" cy="3436130"/>
            <a:chOff x="-78562" y="2661465"/>
            <a:chExt cx="9141491" cy="3436130"/>
          </a:xfrm>
        </p:grpSpPr>
        <p:sp>
          <p:nvSpPr>
            <p:cNvPr id="38" name="TextBox 37"/>
            <p:cNvSpPr txBox="1"/>
            <p:nvPr/>
          </p:nvSpPr>
          <p:spPr>
            <a:xfrm rot="16200000">
              <a:off x="-360295" y="2962414"/>
              <a:ext cx="1125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CTQG Translation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-374777" y="3940364"/>
              <a:ext cx="1115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QASM Generation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1254" y="3774852"/>
              <a:ext cx="1070330" cy="80343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Classical Control Resolution</a:t>
              </a:r>
              <a:endParaRPr lang="en-US" sz="1400" dirty="0"/>
            </a:p>
          </p:txBody>
        </p:sp>
        <p:cxnSp>
          <p:nvCxnSpPr>
            <p:cNvPr id="12" name="Straight Arrow Connector 11"/>
            <p:cNvCxnSpPr>
              <a:stCxn id="20" idx="3"/>
              <a:endCxn id="23" idx="1"/>
            </p:cNvCxnSpPr>
            <p:nvPr/>
          </p:nvCxnSpPr>
          <p:spPr>
            <a:xfrm>
              <a:off x="2578874" y="4168289"/>
              <a:ext cx="206580" cy="242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cument 12"/>
            <p:cNvSpPr/>
            <p:nvPr/>
          </p:nvSpPr>
          <p:spPr>
            <a:xfrm>
              <a:off x="643595" y="3955244"/>
              <a:ext cx="747297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Scaffold Program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Document 13"/>
            <p:cNvSpPr/>
            <p:nvPr/>
          </p:nvSpPr>
          <p:spPr>
            <a:xfrm>
              <a:off x="8294870" y="3951494"/>
              <a:ext cx="768059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QASM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6724" y="3777663"/>
              <a:ext cx="674544" cy="80343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Clang Front-end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18" idx="3"/>
              <a:endCxn id="10" idx="1"/>
            </p:cNvCxnSpPr>
            <p:nvPr/>
          </p:nvCxnSpPr>
          <p:spPr>
            <a:xfrm flipV="1">
              <a:off x="5520743" y="4176569"/>
              <a:ext cx="230511" cy="407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3"/>
              <a:endCxn id="18" idx="1"/>
            </p:cNvCxnSpPr>
            <p:nvPr/>
          </p:nvCxnSpPr>
          <p:spPr>
            <a:xfrm>
              <a:off x="4531268" y="4179380"/>
              <a:ext cx="261782" cy="126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cument 17"/>
            <p:cNvSpPr/>
            <p:nvPr/>
          </p:nvSpPr>
          <p:spPr>
            <a:xfrm>
              <a:off x="4793050" y="3968390"/>
              <a:ext cx="727693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LLVM-IR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751255" y="4942911"/>
              <a:ext cx="3298200" cy="1150088"/>
              <a:chOff x="5932472" y="2993618"/>
              <a:chExt cx="3262867" cy="901696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5932472" y="2993618"/>
                <a:ext cx="2140505" cy="901696"/>
                <a:chOff x="5782017" y="1683137"/>
                <a:chExt cx="2238631" cy="958485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782017" y="1683137"/>
                  <a:ext cx="2238631" cy="958485"/>
                </a:xfrm>
                <a:prstGeom prst="rect">
                  <a:avLst/>
                </a:prstGeom>
                <a:noFill/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5922802" y="2183103"/>
                  <a:ext cx="2002984" cy="392001"/>
                </a:xfrm>
                <a:prstGeom prst="roundRect">
                  <a:avLst/>
                </a:prstGeom>
                <a:noFill/>
                <a:ln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Timing / Resource Estimates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5922802" y="1756691"/>
                  <a:ext cx="2002984" cy="340852"/>
                </a:xfrm>
                <a:prstGeom prst="roundRect">
                  <a:avLst/>
                </a:prstGeom>
                <a:noFill/>
                <a:ln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Correctness Check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4" name="Document 43"/>
              <p:cNvSpPr/>
              <p:nvPr/>
            </p:nvSpPr>
            <p:spPr>
              <a:xfrm>
                <a:off x="8465413" y="3129716"/>
                <a:ext cx="729926" cy="373394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Document 44"/>
              <p:cNvSpPr/>
              <p:nvPr/>
            </p:nvSpPr>
            <p:spPr>
              <a:xfrm>
                <a:off x="8398460" y="3201959"/>
                <a:ext cx="729926" cy="373394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Document 45"/>
              <p:cNvSpPr/>
              <p:nvPr/>
            </p:nvSpPr>
            <p:spPr>
              <a:xfrm>
                <a:off x="8321949" y="3261372"/>
                <a:ext cx="729926" cy="373394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i="1" dirty="0" smtClean="0">
                    <a:solidFill>
                      <a:schemeClr val="tx1"/>
                    </a:solidFill>
                  </a:rPr>
                  <a:t>Analysis Output</a:t>
                </a:r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Arrow Connector 46"/>
              <p:cNvCxnSpPr>
                <a:stCxn id="54" idx="3"/>
                <a:endCxn id="46" idx="1"/>
              </p:cNvCxnSpPr>
              <p:nvPr/>
            </p:nvCxnSpPr>
            <p:spPr>
              <a:xfrm>
                <a:off x="8072976" y="3444466"/>
                <a:ext cx="248973" cy="360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582259" y="3906679"/>
              <a:ext cx="996615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CTQG </a:t>
              </a:r>
            </a:p>
            <a:p>
              <a:pPr algn="ctr"/>
              <a:r>
                <a:rPr lang="en-US" sz="1400" dirty="0" smtClean="0"/>
                <a:t>Separation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>
              <a:stCxn id="13" idx="3"/>
              <a:endCxn id="20" idx="1"/>
            </p:cNvCxnSpPr>
            <p:nvPr/>
          </p:nvCxnSpPr>
          <p:spPr>
            <a:xfrm>
              <a:off x="1390892" y="4167494"/>
              <a:ext cx="191367" cy="79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35" idx="3"/>
              <a:endCxn id="26" idx="0"/>
            </p:cNvCxnSpPr>
            <p:nvPr/>
          </p:nvCxnSpPr>
          <p:spPr>
            <a:xfrm>
              <a:off x="5065290" y="3209626"/>
              <a:ext cx="2488537" cy="671947"/>
            </a:xfrm>
            <a:prstGeom prst="bentConnector2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ocument 22"/>
            <p:cNvSpPr/>
            <p:nvPr/>
          </p:nvSpPr>
          <p:spPr>
            <a:xfrm>
              <a:off x="2785454" y="3825086"/>
              <a:ext cx="828695" cy="691264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Scaffold Quantum Modules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3"/>
              <a:endCxn id="15" idx="1"/>
            </p:cNvCxnSpPr>
            <p:nvPr/>
          </p:nvCxnSpPr>
          <p:spPr>
            <a:xfrm>
              <a:off x="3614149" y="4170718"/>
              <a:ext cx="242575" cy="866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6" idx="3"/>
              <a:endCxn id="35" idx="1"/>
            </p:cNvCxnSpPr>
            <p:nvPr/>
          </p:nvCxnSpPr>
          <p:spPr>
            <a:xfrm flipV="1">
              <a:off x="3531874" y="3209626"/>
              <a:ext cx="340666" cy="1066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46301" y="3881573"/>
              <a:ext cx="1015051" cy="56909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QASM Linker</a:t>
              </a:r>
              <a:endParaRPr lang="en-US" sz="1400" dirty="0"/>
            </a:p>
          </p:txBody>
        </p:sp>
        <p:cxnSp>
          <p:nvCxnSpPr>
            <p:cNvPr id="30" name="Straight Arrow Connector 29"/>
            <p:cNvCxnSpPr>
              <a:stCxn id="10" idx="3"/>
              <a:endCxn id="26" idx="1"/>
            </p:cNvCxnSpPr>
            <p:nvPr/>
          </p:nvCxnSpPr>
          <p:spPr>
            <a:xfrm flipV="1">
              <a:off x="6821584" y="4166122"/>
              <a:ext cx="224717" cy="1044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3"/>
              <a:endCxn id="14" idx="1"/>
            </p:cNvCxnSpPr>
            <p:nvPr/>
          </p:nvCxnSpPr>
          <p:spPr>
            <a:xfrm flipV="1">
              <a:off x="8061352" y="4163744"/>
              <a:ext cx="233518" cy="23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29370" y="3786583"/>
              <a:ext cx="13512" cy="79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872540" y="2925077"/>
              <a:ext cx="1192750" cy="569098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CTQG </a:t>
              </a:r>
            </a:p>
            <a:p>
              <a:pPr algn="ctr"/>
              <a:r>
                <a:rPr lang="en-US" sz="1400" dirty="0" smtClean="0"/>
                <a:t>Compilation</a:t>
              </a:r>
              <a:endParaRPr lang="en-US" sz="1400" dirty="0"/>
            </a:p>
          </p:txBody>
        </p:sp>
        <p:sp>
          <p:nvSpPr>
            <p:cNvPr id="36" name="Document 35"/>
            <p:cNvSpPr/>
            <p:nvPr/>
          </p:nvSpPr>
          <p:spPr>
            <a:xfrm>
              <a:off x="2784577" y="2874657"/>
              <a:ext cx="747297" cy="691264"/>
            </a:xfrm>
            <a:prstGeom prst="flowChartDocumen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CTQG Classical Modules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542882" y="2766578"/>
              <a:ext cx="0" cy="100827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20" idx="0"/>
              <a:endCxn id="36" idx="1"/>
            </p:cNvCxnSpPr>
            <p:nvPr/>
          </p:nvCxnSpPr>
          <p:spPr>
            <a:xfrm rot="5400000" flipH="1" flipV="1">
              <a:off x="2089377" y="3211479"/>
              <a:ext cx="686390" cy="704010"/>
            </a:xfrm>
            <a:prstGeom prst="bentConnector2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033384" y="4947507"/>
              <a:ext cx="1" cy="11500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16200000">
              <a:off x="4131574" y="5261070"/>
              <a:ext cx="11446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Program Analysis</a:t>
              </a:r>
              <a:endParaRPr lang="en-US" sz="1400" b="1" dirty="0"/>
            </a:p>
          </p:txBody>
        </p:sp>
        <p:cxnSp>
          <p:nvCxnSpPr>
            <p:cNvPr id="98" name="Elbow Connector 97"/>
            <p:cNvCxnSpPr>
              <a:stCxn id="18" idx="2"/>
              <a:endCxn id="54" idx="1"/>
            </p:cNvCxnSpPr>
            <p:nvPr/>
          </p:nvCxnSpPr>
          <p:spPr>
            <a:xfrm rot="16200000" flipH="1">
              <a:off x="4877511" y="4644211"/>
              <a:ext cx="1153130" cy="594358"/>
            </a:xfrm>
            <a:prstGeom prst="bentConnector2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0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1703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 certain class of problems can be solved significantly faster by changing the paradigm of computing: use quantum mechanical systems to store and manipulate information.</a:t>
            </a:r>
          </a:p>
          <a:p>
            <a:r>
              <a:rPr lang="en-US" sz="2400" dirty="0" smtClean="0"/>
              <a:t>Example: Factoring a large </a:t>
            </a:r>
            <a:r>
              <a:rPr lang="en-US" sz="2400" i="1" dirty="0" smtClean="0"/>
              <a:t>b</a:t>
            </a:r>
            <a:r>
              <a:rPr lang="en-US" sz="2400" dirty="0" smtClean="0"/>
              <a:t>-bit number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Shape 279"/>
          <p:cNvGraphicFramePr/>
          <p:nvPr>
            <p:extLst>
              <p:ext uri="{D42A27DB-BD31-4B8C-83A1-F6EECF244321}">
                <p14:modId xmlns:p14="http://schemas.microsoft.com/office/powerpoint/2010/main" val="2480669539"/>
              </p:ext>
            </p:extLst>
          </p:nvPr>
        </p:nvGraphicFramePr>
        <p:xfrm>
          <a:off x="645186" y="3358604"/>
          <a:ext cx="7762418" cy="2133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58989"/>
                <a:gridCol w="2558989"/>
                <a:gridCol w="2644440"/>
              </a:tblGrid>
              <a:tr h="344209">
                <a:tc>
                  <a:txBody>
                    <a:bodyPr/>
                    <a:lstStyle/>
                    <a:p>
                      <a:pPr algn="ctr"/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600" dirty="0"/>
                        <a:t>Asymptotic Complexity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600"/>
                        <a:t>232-digit number factoring</a:t>
                      </a:r>
                    </a:p>
                  </a:txBody>
                  <a:tcPr marL="91425" marR="91425" marT="91425" marB="91425"/>
                </a:tc>
              </a:tr>
              <a:tr h="523762">
                <a:tc>
                  <a:txBody>
                    <a:bodyPr/>
                    <a:lstStyle/>
                    <a:p>
                      <a:pPr lvl="0" algn="ctr" rtl="0"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600" dirty="0"/>
                        <a:t>Best classical algorithm</a:t>
                      </a:r>
                    </a:p>
                    <a:p>
                      <a:pPr lvl="0" algn="ctr" rtl="0"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600" dirty="0"/>
                        <a:t>(GNFS) </a:t>
                      </a:r>
                      <a:r>
                        <a:rPr lang="en" sz="1600" dirty="0" smtClean="0"/>
                        <a:t>[</a:t>
                      </a:r>
                      <a:r>
                        <a:rPr lang="en-US" sz="1600" dirty="0" smtClean="0"/>
                        <a:t>Buhler</a:t>
                      </a:r>
                      <a:r>
                        <a:rPr lang="en-US" sz="1600" baseline="0" dirty="0" smtClean="0"/>
                        <a:t> 1994</a:t>
                      </a:r>
                      <a:r>
                        <a:rPr lang="en" sz="1600" dirty="0" smtClean="0"/>
                        <a:t>]</a:t>
                      </a:r>
                      <a:endParaRPr lang="en" sz="1600" dirty="0"/>
                    </a:p>
                    <a:p>
                      <a:pPr algn="ctr"/>
                      <a:endParaRPr lang="en"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/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600" dirty="0"/>
                        <a:t>2000 years on a single-core AMD Opteron </a:t>
                      </a:r>
                      <a:r>
                        <a:rPr lang="en-US" sz="1600" dirty="0" smtClean="0"/>
                        <a:t>[Kelinjung</a:t>
                      </a:r>
                      <a:r>
                        <a:rPr lang="en-US" sz="1600" baseline="0" dirty="0" smtClean="0"/>
                        <a:t> et al. 2010</a:t>
                      </a:r>
                      <a:r>
                        <a:rPr lang="en-US" sz="1600" dirty="0" smtClean="0"/>
                        <a:t>]</a:t>
                      </a:r>
                      <a:endParaRPr lang="en" sz="1600" dirty="0"/>
                    </a:p>
                  </a:txBody>
                  <a:tcPr marL="91425" marR="91425" marT="91425" marB="91425"/>
                </a:tc>
              </a:tr>
              <a:tr h="392816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 dirty="0"/>
                        <a:t>Shor's quantum </a:t>
                      </a:r>
                      <a:r>
                        <a:rPr lang="en" sz="1600" dirty="0" smtClean="0"/>
                        <a:t>algorithm</a:t>
                      </a:r>
                      <a:endParaRPr lang="en"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/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600" i="1" dirty="0" smtClean="0"/>
                        <a:t>(technology dependent –</a:t>
                      </a:r>
                      <a:r>
                        <a:rPr lang="en-US" sz="1600" i="1" baseline="0" dirty="0" smtClean="0"/>
                        <a:t> theoretically large speedup</a:t>
                      </a:r>
                      <a:r>
                        <a:rPr lang="en" sz="1600" i="1" dirty="0" smtClean="0"/>
                        <a:t>)</a:t>
                      </a:r>
                      <a:endParaRPr lang="en" sz="1600" i="1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603623"/>
              </p:ext>
            </p:extLst>
          </p:nvPr>
        </p:nvGraphicFramePr>
        <p:xfrm>
          <a:off x="3425606" y="4093522"/>
          <a:ext cx="2154710" cy="43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Equation" r:id="rId4" imgW="1308100" imgH="266700" progId="Equation.3">
                  <p:embed/>
                </p:oleObj>
              </mc:Choice>
              <mc:Fallback>
                <p:oleObj name="Equation" r:id="rId4" imgW="1308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5606" y="4093522"/>
                        <a:ext cx="2154710" cy="43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425930"/>
              </p:ext>
            </p:extLst>
          </p:nvPr>
        </p:nvGraphicFramePr>
        <p:xfrm>
          <a:off x="4110833" y="4973004"/>
          <a:ext cx="693424" cy="40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Equation" r:id="rId6" imgW="393700" imgH="228600" progId="Equation.3">
                  <p:embed/>
                </p:oleObj>
              </mc:Choice>
              <mc:Fallback>
                <p:oleObj name="Equation" r:id="rId6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0833" y="4973004"/>
                        <a:ext cx="693424" cy="402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0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ScaffCC supports a range of code analysis techniques:</a:t>
            </a:r>
          </a:p>
          <a:p>
            <a:pPr lvl="1"/>
            <a:r>
              <a:rPr lang="en-US" dirty="0" smtClean="0"/>
              <a:t>Program correctness checks:</a:t>
            </a:r>
          </a:p>
          <a:p>
            <a:pPr lvl="2"/>
            <a:r>
              <a:rPr lang="en-US" dirty="0" smtClean="0"/>
              <a:t>No-cloning checks</a:t>
            </a:r>
          </a:p>
          <a:p>
            <a:pPr lvl="2"/>
            <a:r>
              <a:rPr lang="en-US" dirty="0" smtClean="0"/>
              <a:t>Entanglement and un-computation checks</a:t>
            </a:r>
          </a:p>
          <a:p>
            <a:pPr lvl="1"/>
            <a:r>
              <a:rPr lang="en-US" dirty="0" smtClean="0"/>
              <a:t>Program estimates:</a:t>
            </a:r>
          </a:p>
          <a:p>
            <a:pPr lvl="2"/>
            <a:r>
              <a:rPr lang="en-US" dirty="0" smtClean="0"/>
              <a:t>Resource estimation</a:t>
            </a:r>
          </a:p>
          <a:p>
            <a:pPr lvl="2"/>
            <a:r>
              <a:rPr lang="en-US" dirty="0" smtClean="0"/>
              <a:t>Timing analysis (Parallel scheduling)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1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Program Correctness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No-Cloning:</a:t>
            </a:r>
          </a:p>
          <a:p>
            <a:pPr marL="857250" lvl="2" indent="-457200">
              <a:buFont typeface="Lucida Grande"/>
              <a:buChar char="-"/>
            </a:pPr>
            <a:r>
              <a:rPr lang="en-US" sz="2800" dirty="0" smtClean="0"/>
              <a:t>Theorem: The </a:t>
            </a:r>
            <a:r>
              <a:rPr lang="en-US" sz="2800" dirty="0"/>
              <a:t>state of one qubit cannot be copied into another (no fan-out)</a:t>
            </a:r>
          </a:p>
          <a:p>
            <a:pPr marL="857250" lvl="2" indent="-457200">
              <a:buFont typeface="Lucida Grande"/>
              <a:buChar char="-"/>
            </a:pPr>
            <a:r>
              <a:rPr lang="en-US" sz="2800" dirty="0"/>
              <a:t>Check that multi-qubit gates do not share </a:t>
            </a:r>
            <a:r>
              <a:rPr lang="en-US" sz="2800" dirty="0" smtClean="0"/>
              <a:t>qubits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Entanglement:</a:t>
            </a:r>
          </a:p>
          <a:p>
            <a:pPr marL="857250" lvl="2" indent="-457200">
              <a:buFont typeface="Lucida Grande"/>
              <a:buChar char="-"/>
            </a:pPr>
            <a:r>
              <a:rPr lang="en-US" sz="2800" dirty="0" smtClean="0"/>
              <a:t>The joint state of two qubits cannot be separated</a:t>
            </a:r>
          </a:p>
          <a:p>
            <a:pPr marL="857250" lvl="2" indent="-457200">
              <a:buFont typeface="Lucida Grande"/>
              <a:buChar char="-"/>
            </a:pPr>
            <a:r>
              <a:rPr lang="en-US" sz="2800" dirty="0" smtClean="0"/>
              <a:t>Data-flow analyses to automate the tracking of entanglement and disentanglement</a:t>
            </a:r>
            <a:endParaRPr lang="en-US" sz="28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Quantum Program Analysis:</a:t>
            </a:r>
            <a:br>
              <a:rPr lang="en-US" dirty="0" smtClean="0"/>
            </a:br>
            <a:r>
              <a:rPr lang="en-US" dirty="0" smtClean="0"/>
              <a:t>Resource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5" y="1600201"/>
            <a:ext cx="8341775" cy="281846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Obtaining estimates for the size of the circuit:</a:t>
            </a:r>
          </a:p>
          <a:p>
            <a:pPr lvl="1"/>
            <a:r>
              <a:rPr lang="en-US" sz="2400" dirty="0"/>
              <a:t>Qubits are expensive</a:t>
            </a:r>
          </a:p>
          <a:p>
            <a:pPr lvl="1"/>
            <a:r>
              <a:rPr lang="en-US" sz="2400" dirty="0"/>
              <a:t>More gates require more overall error correction and hence more </a:t>
            </a:r>
            <a:r>
              <a:rPr lang="en-US" sz="2400" dirty="0" smtClean="0"/>
              <a:t>cost</a:t>
            </a:r>
          </a:p>
          <a:p>
            <a:r>
              <a:rPr lang="en-US" sz="2800" dirty="0" smtClean="0"/>
              <a:t>The same pass-driven and instrumentation-driven approaches apply</a:t>
            </a:r>
          </a:p>
          <a:p>
            <a:r>
              <a:rPr lang="en-US" sz="2800" dirty="0" smtClean="0"/>
              <a:t>Dynamic memoization table records number of resources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23" y="4561210"/>
            <a:ext cx="5373011" cy="13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Timing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Estimates the critical path length of the program</a:t>
            </a:r>
          </a:p>
          <a:p>
            <a:pPr marL="857250" lvl="2" indent="-457200">
              <a:buFont typeface="Lucida Grande"/>
              <a:buChar char="-"/>
            </a:pPr>
            <a:r>
              <a:rPr lang="en-US" sz="2800" dirty="0"/>
              <a:t>Assuming unlimited hardware capability for </a:t>
            </a:r>
            <a:r>
              <a:rPr lang="en-US" sz="2800" dirty="0" smtClean="0"/>
              <a:t>parallelization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Scheduling based on </a:t>
            </a:r>
            <a:r>
              <a:rPr lang="en-US" sz="3200" b="1" dirty="0" smtClean="0"/>
              <a:t>qubit</a:t>
            </a:r>
            <a:r>
              <a:rPr lang="en-US" sz="3200" dirty="0" smtClean="0"/>
              <a:t> </a:t>
            </a:r>
            <a:r>
              <a:rPr lang="en-US" sz="3200" b="1" dirty="0" smtClean="0"/>
              <a:t>data</a:t>
            </a:r>
            <a:r>
              <a:rPr lang="en-US" sz="3200" dirty="0" smtClean="0"/>
              <a:t> </a:t>
            </a:r>
            <a:r>
              <a:rPr lang="en-US" sz="3200" b="1" dirty="0" smtClean="0"/>
              <a:t>dependencies</a:t>
            </a:r>
            <a:r>
              <a:rPr lang="en-US" sz="3200" dirty="0" smtClean="0"/>
              <a:t> between </a:t>
            </a:r>
            <a:r>
              <a:rPr lang="en-US" sz="3200" b="1" dirty="0" smtClean="0"/>
              <a:t>operations</a:t>
            </a:r>
          </a:p>
          <a:p>
            <a:r>
              <a:rPr lang="en-US" dirty="0" smtClean="0"/>
              <a:t>Hierarchical scheduling for tractability:</a:t>
            </a:r>
          </a:p>
          <a:p>
            <a:pPr lvl="1"/>
            <a:r>
              <a:rPr lang="en-US" dirty="0" smtClean="0"/>
              <a:t>Obtain module critical paths separately and then treat them as black boxes.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Remodularization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Analysis makes use of modularity</a:t>
            </a:r>
          </a:p>
          <a:p>
            <a:pPr lvl="1"/>
            <a:r>
              <a:rPr lang="en-US" dirty="0" smtClean="0"/>
              <a:t>Avoid repetitive analysis</a:t>
            </a:r>
          </a:p>
          <a:p>
            <a:pPr lvl="1"/>
            <a:r>
              <a:rPr lang="en-US" dirty="0" smtClean="0"/>
              <a:t>Reduce analysis time</a:t>
            </a:r>
          </a:p>
          <a:p>
            <a:r>
              <a:rPr lang="en-US" dirty="0" smtClean="0"/>
              <a:t>Results in loss of parallelism at module boundaries</a:t>
            </a:r>
          </a:p>
          <a:p>
            <a:pPr lvl="1"/>
            <a:r>
              <a:rPr lang="en-US" dirty="0" smtClean="0"/>
              <a:t>Decreased schedule optimality</a:t>
            </a:r>
          </a:p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Inline small modules at call sites </a:t>
            </a:r>
            <a:r>
              <a:rPr lang="mr-IN" dirty="0" smtClean="0"/>
              <a:t>–</a:t>
            </a:r>
            <a:r>
              <a:rPr lang="en-US" dirty="0" smtClean="0"/>
              <a:t> larger flattened modules</a:t>
            </a:r>
          </a:p>
          <a:p>
            <a:pPr lvl="1"/>
            <a:r>
              <a:rPr lang="en-US" dirty="0" smtClean="0"/>
              <a:t>Define threshold for “small” modules</a:t>
            </a:r>
          </a:p>
          <a:p>
            <a:pPr lvl="1"/>
            <a:r>
              <a:rPr lang="en-US" dirty="0" smtClean="0"/>
              <a:t>Results in better critical path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Approach Tradeoff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" y="2994362"/>
            <a:ext cx="3600717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buFont typeface="Arial"/>
              <a:buChar char="•"/>
            </a:pPr>
            <a:r>
              <a:rPr lang="en-US" sz="2200" dirty="0" smtClean="0"/>
              <a:t>Closeness to actual critical path is dependent on the level of </a:t>
            </a:r>
            <a:r>
              <a:rPr lang="en-US" sz="2200" b="1" dirty="0" smtClean="0"/>
              <a:t>modularity</a:t>
            </a:r>
          </a:p>
          <a:p>
            <a:pPr marL="800100" lvl="2" indent="-342900">
              <a:buFont typeface="Arial"/>
              <a:buChar char="•"/>
            </a:pPr>
            <a:r>
              <a:rPr lang="en-US" sz="2200" dirty="0" smtClean="0"/>
              <a:t>Flatter </a:t>
            </a:r>
            <a:r>
              <a:rPr lang="en-US" sz="2200" dirty="0"/>
              <a:t>overall program means more opportunity for discovering parallelism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42254" y="1257558"/>
            <a:ext cx="6508636" cy="4978254"/>
            <a:chOff x="395121" y="117548"/>
            <a:chExt cx="7353914" cy="6270926"/>
          </a:xfrm>
        </p:grpSpPr>
        <p:grpSp>
          <p:nvGrpSpPr>
            <p:cNvPr id="12" name="Group 11"/>
            <p:cNvGrpSpPr/>
            <p:nvPr/>
          </p:nvGrpSpPr>
          <p:grpSpPr>
            <a:xfrm>
              <a:off x="2006239" y="482441"/>
              <a:ext cx="1425374" cy="4890055"/>
              <a:chOff x="335621" y="279191"/>
              <a:chExt cx="1753851" cy="5814533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373405" y="279191"/>
                <a:ext cx="1716067" cy="58145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>
                <a:off x="512800" y="296372"/>
                <a:ext cx="382351" cy="437839"/>
                <a:chOff x="4028226" y="602873"/>
                <a:chExt cx="382351" cy="437839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4028226" y="633596"/>
                  <a:ext cx="382351" cy="36867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84" name="TextBox 383"/>
                <p:cNvSpPr txBox="1"/>
                <p:nvPr/>
              </p:nvSpPr>
              <p:spPr>
                <a:xfrm flipH="1">
                  <a:off x="4072607" y="602873"/>
                  <a:ext cx="245798" cy="437839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a</a:t>
                  </a:r>
                  <a:endParaRPr lang="en-US" sz="1200" dirty="0"/>
                </a:p>
              </p:txBody>
            </p:sp>
          </p:grpSp>
          <p:grpSp>
            <p:nvGrpSpPr>
              <p:cNvPr id="259" name="Group 258"/>
              <p:cNvGrpSpPr/>
              <p:nvPr/>
            </p:nvGrpSpPr>
            <p:grpSpPr>
              <a:xfrm>
                <a:off x="1579667" y="889105"/>
                <a:ext cx="382351" cy="381751"/>
                <a:chOff x="4098698" y="1618924"/>
                <a:chExt cx="382351" cy="381751"/>
              </a:xfrm>
            </p:grpSpPr>
            <p:sp>
              <p:nvSpPr>
                <p:cNvPr id="381" name="Oval 380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82" name="TextBox 381"/>
                <p:cNvSpPr txBox="1"/>
                <p:nvPr/>
              </p:nvSpPr>
              <p:spPr>
                <a:xfrm flipH="1">
                  <a:off x="4148082" y="1635810"/>
                  <a:ext cx="229951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H</a:t>
                  </a:r>
                  <a:endParaRPr lang="en-US" sz="900" dirty="0"/>
                </a:p>
              </p:txBody>
            </p:sp>
          </p:grpSp>
          <p:cxnSp>
            <p:nvCxnSpPr>
              <p:cNvPr id="260" name="Straight Arrow Connector 259"/>
              <p:cNvCxnSpPr>
                <a:stCxn id="363" idx="4"/>
                <a:endCxn id="381" idx="0"/>
              </p:cNvCxnSpPr>
              <p:nvPr/>
            </p:nvCxnSpPr>
            <p:spPr>
              <a:xfrm>
                <a:off x="1768071" y="678587"/>
                <a:ext cx="2772" cy="210518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1" name="Group 260"/>
              <p:cNvGrpSpPr/>
              <p:nvPr/>
            </p:nvGrpSpPr>
            <p:grpSpPr>
              <a:xfrm>
                <a:off x="1569314" y="1656046"/>
                <a:ext cx="382351" cy="402919"/>
                <a:chOff x="4774572" y="1632579"/>
                <a:chExt cx="382351" cy="402919"/>
              </a:xfrm>
            </p:grpSpPr>
            <p:sp>
              <p:nvSpPr>
                <p:cNvPr id="373" name="Oval 372"/>
                <p:cNvSpPr/>
                <p:nvPr/>
              </p:nvSpPr>
              <p:spPr>
                <a:xfrm>
                  <a:off x="4774572" y="1632579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4" name="TextBox 373"/>
                <p:cNvSpPr txBox="1"/>
                <p:nvPr/>
              </p:nvSpPr>
              <p:spPr>
                <a:xfrm flipH="1">
                  <a:off x="4836109" y="1670633"/>
                  <a:ext cx="252216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T</a:t>
                  </a:r>
                  <a:endParaRPr lang="en-US" sz="900" baseline="30000" dirty="0"/>
                </a:p>
              </p:txBody>
            </p:sp>
            <p:grpSp>
              <p:nvGrpSpPr>
                <p:cNvPr id="375" name="Group 374"/>
                <p:cNvGrpSpPr/>
                <p:nvPr/>
              </p:nvGrpSpPr>
              <p:grpSpPr>
                <a:xfrm>
                  <a:off x="5020985" y="1687230"/>
                  <a:ext cx="50183" cy="124978"/>
                  <a:chOff x="1009649" y="1085850"/>
                  <a:chExt cx="145291" cy="406400"/>
                </a:xfrm>
              </p:grpSpPr>
              <p:sp>
                <p:nvSpPr>
                  <p:cNvPr id="376" name="Isosceles Triangle 375"/>
                  <p:cNvSpPr/>
                  <p:nvPr/>
                </p:nvSpPr>
                <p:spPr>
                  <a:xfrm>
                    <a:off x="1059832" y="1195754"/>
                    <a:ext cx="45719" cy="9012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77" name="Isosceles Triangle 376"/>
                  <p:cNvSpPr/>
                  <p:nvPr/>
                </p:nvSpPr>
                <p:spPr>
                  <a:xfrm flipV="1">
                    <a:off x="1059832" y="1085850"/>
                    <a:ext cx="45719" cy="124978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78" name="Isosceles Triangle 377"/>
                  <p:cNvSpPr/>
                  <p:nvPr/>
                </p:nvSpPr>
                <p:spPr>
                  <a:xfrm rot="5400000">
                    <a:off x="1034740" y="1150178"/>
                    <a:ext cx="45719" cy="9590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79" name="Isosceles Triangle 378"/>
                  <p:cNvSpPr/>
                  <p:nvPr/>
                </p:nvSpPr>
                <p:spPr>
                  <a:xfrm rot="16200000">
                    <a:off x="1083657" y="1151183"/>
                    <a:ext cx="44283" cy="98282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80" name="Isosceles Triangle 379"/>
                  <p:cNvSpPr/>
                  <p:nvPr/>
                </p:nvSpPr>
                <p:spPr>
                  <a:xfrm flipV="1">
                    <a:off x="1059832" y="1284410"/>
                    <a:ext cx="45719" cy="207840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1225651" y="1277384"/>
                <a:ext cx="385121" cy="400411"/>
                <a:chOff x="4095928" y="1618924"/>
                <a:chExt cx="385121" cy="400411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2" name="TextBox 371"/>
                <p:cNvSpPr txBox="1"/>
                <p:nvPr/>
              </p:nvSpPr>
              <p:spPr>
                <a:xfrm flipH="1">
                  <a:off x="4095928" y="1654470"/>
                  <a:ext cx="363952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C</a:t>
                  </a:r>
                  <a:endParaRPr lang="en-US" sz="900" dirty="0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1559160" y="2382242"/>
                <a:ext cx="382351" cy="407468"/>
                <a:chOff x="4098698" y="1618924"/>
                <a:chExt cx="382351" cy="407468"/>
              </a:xfrm>
            </p:grpSpPr>
            <p:sp>
              <p:nvSpPr>
                <p:cNvPr id="369" name="Oval 368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70" name="TextBox 369"/>
                <p:cNvSpPr txBox="1"/>
                <p:nvPr/>
              </p:nvSpPr>
              <p:spPr>
                <a:xfrm flipH="1">
                  <a:off x="4158475" y="1661527"/>
                  <a:ext cx="245798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T</a:t>
                  </a:r>
                  <a:endParaRPr lang="en-US" sz="900" dirty="0"/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1092555" y="5610252"/>
                <a:ext cx="382351" cy="398299"/>
                <a:chOff x="4098698" y="1618924"/>
                <a:chExt cx="382351" cy="398299"/>
              </a:xfrm>
            </p:grpSpPr>
            <p:sp>
              <p:nvSpPr>
                <p:cNvPr id="367" name="Oval 366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68" name="TextBox 367"/>
                <p:cNvSpPr txBox="1"/>
                <p:nvPr/>
              </p:nvSpPr>
              <p:spPr>
                <a:xfrm flipH="1">
                  <a:off x="4163984" y="1652358"/>
                  <a:ext cx="245798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S</a:t>
                  </a:r>
                  <a:endParaRPr lang="en-US" sz="900" dirty="0"/>
                </a:p>
              </p:txBody>
            </p:sp>
          </p:grpSp>
          <p:grpSp>
            <p:nvGrpSpPr>
              <p:cNvPr id="265" name="Group 264"/>
              <p:cNvGrpSpPr/>
              <p:nvPr/>
            </p:nvGrpSpPr>
            <p:grpSpPr>
              <a:xfrm>
                <a:off x="1059741" y="296372"/>
                <a:ext cx="382351" cy="437839"/>
                <a:chOff x="4028226" y="602873"/>
                <a:chExt cx="382351" cy="437839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4028226" y="633596"/>
                  <a:ext cx="382351" cy="368673"/>
                </a:xfrm>
                <a:prstGeom prst="ellipse">
                  <a:avLst/>
                </a:prstGeom>
                <a:solidFill>
                  <a:srgbClr val="DDD9C3"/>
                </a:solidFill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 flipH="1">
                  <a:off x="4072607" y="602873"/>
                  <a:ext cx="245798" cy="437839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1576895" y="279191"/>
                <a:ext cx="382351" cy="437839"/>
                <a:chOff x="4028226" y="602873"/>
                <a:chExt cx="382351" cy="437839"/>
              </a:xfrm>
            </p:grpSpPr>
            <p:sp>
              <p:nvSpPr>
                <p:cNvPr id="363" name="Oval 362"/>
                <p:cNvSpPr/>
                <p:nvPr/>
              </p:nvSpPr>
              <p:spPr>
                <a:xfrm>
                  <a:off x="4028226" y="633596"/>
                  <a:ext cx="382351" cy="368673"/>
                </a:xfrm>
                <a:prstGeom prst="ellipse">
                  <a:avLst/>
                </a:prstGeom>
                <a:solidFill>
                  <a:srgbClr val="DDD9C3"/>
                </a:solidFill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 flipH="1">
                  <a:off x="4072607" y="602873"/>
                  <a:ext cx="245798" cy="437839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</p:grpSp>
          <p:grpSp>
            <p:nvGrpSpPr>
              <p:cNvPr id="267" name="Group 266"/>
              <p:cNvGrpSpPr/>
              <p:nvPr/>
            </p:nvGrpSpPr>
            <p:grpSpPr>
              <a:xfrm>
                <a:off x="808820" y="2043129"/>
                <a:ext cx="385121" cy="400411"/>
                <a:chOff x="4095928" y="1618924"/>
                <a:chExt cx="385121" cy="400411"/>
              </a:xfrm>
            </p:grpSpPr>
            <p:sp>
              <p:nvSpPr>
                <p:cNvPr id="361" name="Oval 360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62" name="TextBox 361"/>
                <p:cNvSpPr txBox="1"/>
                <p:nvPr/>
              </p:nvSpPr>
              <p:spPr>
                <a:xfrm flipH="1">
                  <a:off x="4095928" y="1654470"/>
                  <a:ext cx="363952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C</a:t>
                  </a:r>
                  <a:endParaRPr lang="en-US" sz="900" dirty="0"/>
                </a:p>
              </p:txBody>
            </p:sp>
          </p:grpSp>
          <p:grpSp>
            <p:nvGrpSpPr>
              <p:cNvPr id="268" name="Group 267"/>
              <p:cNvGrpSpPr/>
              <p:nvPr/>
            </p:nvGrpSpPr>
            <p:grpSpPr>
              <a:xfrm>
                <a:off x="1225651" y="2768633"/>
                <a:ext cx="385121" cy="400411"/>
                <a:chOff x="4095928" y="1618924"/>
                <a:chExt cx="385121" cy="400411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>
                <a:xfrm flipH="1">
                  <a:off x="4095928" y="1654470"/>
                  <a:ext cx="363952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C</a:t>
                  </a:r>
                  <a:endParaRPr lang="en-US" sz="900" dirty="0"/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664660" y="3769409"/>
                <a:ext cx="385121" cy="400411"/>
                <a:chOff x="4095928" y="1618924"/>
                <a:chExt cx="385121" cy="400411"/>
              </a:xfrm>
            </p:grpSpPr>
            <p:sp>
              <p:nvSpPr>
                <p:cNvPr id="357" name="Oval 356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 flipH="1">
                  <a:off x="4095928" y="1654470"/>
                  <a:ext cx="363952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C</a:t>
                  </a:r>
                  <a:endParaRPr lang="en-US" sz="900" dirty="0"/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1585166" y="3253667"/>
                <a:ext cx="382351" cy="402919"/>
                <a:chOff x="4774572" y="1632579"/>
                <a:chExt cx="382351" cy="402919"/>
              </a:xfrm>
            </p:grpSpPr>
            <p:sp>
              <p:nvSpPr>
                <p:cNvPr id="349" name="Oval 348"/>
                <p:cNvSpPr/>
                <p:nvPr/>
              </p:nvSpPr>
              <p:spPr>
                <a:xfrm>
                  <a:off x="4774572" y="1632579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50" name="TextBox 349"/>
                <p:cNvSpPr txBox="1"/>
                <p:nvPr/>
              </p:nvSpPr>
              <p:spPr>
                <a:xfrm flipH="1">
                  <a:off x="4836109" y="1670633"/>
                  <a:ext cx="252216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T</a:t>
                  </a:r>
                  <a:endParaRPr lang="en-US" sz="900" baseline="30000" dirty="0"/>
                </a:p>
              </p:txBody>
            </p:sp>
            <p:grpSp>
              <p:nvGrpSpPr>
                <p:cNvPr id="351" name="Group 350"/>
                <p:cNvGrpSpPr/>
                <p:nvPr/>
              </p:nvGrpSpPr>
              <p:grpSpPr>
                <a:xfrm>
                  <a:off x="5020985" y="1687230"/>
                  <a:ext cx="50183" cy="124978"/>
                  <a:chOff x="1009649" y="1085850"/>
                  <a:chExt cx="145291" cy="406400"/>
                </a:xfrm>
              </p:grpSpPr>
              <p:sp>
                <p:nvSpPr>
                  <p:cNvPr id="352" name="Isosceles Triangle 351"/>
                  <p:cNvSpPr/>
                  <p:nvPr/>
                </p:nvSpPr>
                <p:spPr>
                  <a:xfrm>
                    <a:off x="1059832" y="1195754"/>
                    <a:ext cx="45719" cy="9012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53" name="Isosceles Triangle 352"/>
                  <p:cNvSpPr/>
                  <p:nvPr/>
                </p:nvSpPr>
                <p:spPr>
                  <a:xfrm flipV="1">
                    <a:off x="1059832" y="1085850"/>
                    <a:ext cx="45719" cy="124978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54" name="Isosceles Triangle 353"/>
                  <p:cNvSpPr/>
                  <p:nvPr/>
                </p:nvSpPr>
                <p:spPr>
                  <a:xfrm rot="5400000">
                    <a:off x="1034740" y="1150178"/>
                    <a:ext cx="45719" cy="9590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55" name="Isosceles Triangle 354"/>
                  <p:cNvSpPr/>
                  <p:nvPr/>
                </p:nvSpPr>
                <p:spPr>
                  <a:xfrm rot="16200000">
                    <a:off x="1083657" y="1151183"/>
                    <a:ext cx="44283" cy="98282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56" name="Isosceles Triangle 355"/>
                  <p:cNvSpPr/>
                  <p:nvPr/>
                </p:nvSpPr>
                <p:spPr>
                  <a:xfrm flipV="1">
                    <a:off x="1059832" y="1284410"/>
                    <a:ext cx="45719" cy="207840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</p:grpSp>
          <p:grpSp>
            <p:nvGrpSpPr>
              <p:cNvPr id="271" name="Group 270"/>
              <p:cNvGrpSpPr/>
              <p:nvPr/>
            </p:nvGrpSpPr>
            <p:grpSpPr>
              <a:xfrm>
                <a:off x="1122993" y="3270205"/>
                <a:ext cx="382351" cy="402919"/>
                <a:chOff x="4774572" y="1632579"/>
                <a:chExt cx="382351" cy="402919"/>
              </a:xfrm>
            </p:grpSpPr>
            <p:sp>
              <p:nvSpPr>
                <p:cNvPr id="341" name="Oval 340"/>
                <p:cNvSpPr/>
                <p:nvPr/>
              </p:nvSpPr>
              <p:spPr>
                <a:xfrm>
                  <a:off x="4774572" y="1632579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42" name="TextBox 341"/>
                <p:cNvSpPr txBox="1"/>
                <p:nvPr/>
              </p:nvSpPr>
              <p:spPr>
                <a:xfrm flipH="1">
                  <a:off x="4836109" y="1670633"/>
                  <a:ext cx="252216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T</a:t>
                  </a:r>
                  <a:endParaRPr lang="en-US" sz="900" baseline="30000" dirty="0"/>
                </a:p>
              </p:txBody>
            </p:sp>
            <p:grpSp>
              <p:nvGrpSpPr>
                <p:cNvPr id="343" name="Group 342"/>
                <p:cNvGrpSpPr/>
                <p:nvPr/>
              </p:nvGrpSpPr>
              <p:grpSpPr>
                <a:xfrm>
                  <a:off x="5020985" y="1687230"/>
                  <a:ext cx="50183" cy="124978"/>
                  <a:chOff x="1009649" y="1085850"/>
                  <a:chExt cx="145291" cy="406400"/>
                </a:xfrm>
              </p:grpSpPr>
              <p:sp>
                <p:nvSpPr>
                  <p:cNvPr id="344" name="Isosceles Triangle 343"/>
                  <p:cNvSpPr/>
                  <p:nvPr/>
                </p:nvSpPr>
                <p:spPr>
                  <a:xfrm>
                    <a:off x="1059832" y="1195754"/>
                    <a:ext cx="45719" cy="9012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45" name="Isosceles Triangle 344"/>
                  <p:cNvSpPr/>
                  <p:nvPr/>
                </p:nvSpPr>
                <p:spPr>
                  <a:xfrm flipV="1">
                    <a:off x="1059832" y="1085850"/>
                    <a:ext cx="45719" cy="124978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46" name="Isosceles Triangle 345"/>
                  <p:cNvSpPr/>
                  <p:nvPr/>
                </p:nvSpPr>
                <p:spPr>
                  <a:xfrm rot="5400000">
                    <a:off x="1034740" y="1150178"/>
                    <a:ext cx="45719" cy="9590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47" name="Isosceles Triangle 346"/>
                  <p:cNvSpPr/>
                  <p:nvPr/>
                </p:nvSpPr>
                <p:spPr>
                  <a:xfrm rot="16200000">
                    <a:off x="1083657" y="1151183"/>
                    <a:ext cx="44283" cy="98282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48" name="Isosceles Triangle 347"/>
                  <p:cNvSpPr/>
                  <p:nvPr/>
                </p:nvSpPr>
                <p:spPr>
                  <a:xfrm flipV="1">
                    <a:off x="1059832" y="1284410"/>
                    <a:ext cx="45719" cy="207840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</p:grpSp>
          <p:grpSp>
            <p:nvGrpSpPr>
              <p:cNvPr id="272" name="Group 271"/>
              <p:cNvGrpSpPr/>
              <p:nvPr/>
            </p:nvGrpSpPr>
            <p:grpSpPr>
              <a:xfrm>
                <a:off x="1037318" y="4676318"/>
                <a:ext cx="382351" cy="402919"/>
                <a:chOff x="4774572" y="1632579"/>
                <a:chExt cx="382351" cy="402919"/>
              </a:xfrm>
            </p:grpSpPr>
            <p:sp>
              <p:nvSpPr>
                <p:cNvPr id="333" name="Oval 332"/>
                <p:cNvSpPr/>
                <p:nvPr/>
              </p:nvSpPr>
              <p:spPr>
                <a:xfrm>
                  <a:off x="4774572" y="1632579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34" name="TextBox 333"/>
                <p:cNvSpPr txBox="1"/>
                <p:nvPr/>
              </p:nvSpPr>
              <p:spPr>
                <a:xfrm flipH="1">
                  <a:off x="4836109" y="1670633"/>
                  <a:ext cx="252216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T</a:t>
                  </a:r>
                  <a:endParaRPr lang="en-US" sz="900" baseline="30000" dirty="0"/>
                </a:p>
              </p:txBody>
            </p:sp>
            <p:grpSp>
              <p:nvGrpSpPr>
                <p:cNvPr id="335" name="Group 334"/>
                <p:cNvGrpSpPr/>
                <p:nvPr/>
              </p:nvGrpSpPr>
              <p:grpSpPr>
                <a:xfrm>
                  <a:off x="5020985" y="1687230"/>
                  <a:ext cx="50183" cy="124978"/>
                  <a:chOff x="1009649" y="1085850"/>
                  <a:chExt cx="145291" cy="406400"/>
                </a:xfrm>
              </p:grpSpPr>
              <p:sp>
                <p:nvSpPr>
                  <p:cNvPr id="336" name="Isosceles Triangle 335"/>
                  <p:cNvSpPr/>
                  <p:nvPr/>
                </p:nvSpPr>
                <p:spPr>
                  <a:xfrm>
                    <a:off x="1059832" y="1195754"/>
                    <a:ext cx="45719" cy="9012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37" name="Isosceles Triangle 336"/>
                  <p:cNvSpPr/>
                  <p:nvPr/>
                </p:nvSpPr>
                <p:spPr>
                  <a:xfrm flipV="1">
                    <a:off x="1059832" y="1085850"/>
                    <a:ext cx="45719" cy="124978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38" name="Isosceles Triangle 337"/>
                  <p:cNvSpPr/>
                  <p:nvPr/>
                </p:nvSpPr>
                <p:spPr>
                  <a:xfrm rot="5400000">
                    <a:off x="1034740" y="1150178"/>
                    <a:ext cx="45719" cy="9590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39" name="Isosceles Triangle 338"/>
                  <p:cNvSpPr/>
                  <p:nvPr/>
                </p:nvSpPr>
                <p:spPr>
                  <a:xfrm rot="16200000">
                    <a:off x="1083657" y="1151183"/>
                    <a:ext cx="44283" cy="98282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40" name="Isosceles Triangle 339"/>
                  <p:cNvSpPr/>
                  <p:nvPr/>
                </p:nvSpPr>
                <p:spPr>
                  <a:xfrm flipV="1">
                    <a:off x="1059832" y="1284410"/>
                    <a:ext cx="45719" cy="207840"/>
                  </a:xfrm>
                  <a:prstGeom prst="triangle">
                    <a:avLst/>
                  </a:prstGeom>
                  <a:solidFill>
                    <a:schemeClr val="tx1"/>
                  </a:solidFill>
                  <a:ln w="63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</p:grpSp>
          <p:cxnSp>
            <p:nvCxnSpPr>
              <p:cNvPr id="273" name="Straight Arrow Connector 272"/>
              <p:cNvCxnSpPr>
                <a:stCxn id="365" idx="4"/>
              </p:cNvCxnSpPr>
              <p:nvPr/>
            </p:nvCxnSpPr>
            <p:spPr>
              <a:xfrm>
                <a:off x="1250917" y="695768"/>
                <a:ext cx="123001" cy="61716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>
                <a:stCxn id="381" idx="3"/>
              </p:cNvCxnSpPr>
              <p:nvPr/>
            </p:nvCxnSpPr>
            <p:spPr>
              <a:xfrm flipH="1">
                <a:off x="1525017" y="1203787"/>
                <a:ext cx="110644" cy="109143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>
                <a:stCxn id="371" idx="5"/>
                <a:endCxn id="373" idx="1"/>
              </p:cNvCxnSpPr>
              <p:nvPr/>
            </p:nvCxnSpPr>
            <p:spPr>
              <a:xfrm>
                <a:off x="1554778" y="1592066"/>
                <a:ext cx="70530" cy="11797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>
                <a:stCxn id="373" idx="3"/>
                <a:endCxn id="361" idx="7"/>
              </p:cNvCxnSpPr>
              <p:nvPr/>
            </p:nvCxnSpPr>
            <p:spPr>
              <a:xfrm flipH="1">
                <a:off x="1137947" y="1970728"/>
                <a:ext cx="487361" cy="12639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>
                <a:stCxn id="383" idx="4"/>
                <a:endCxn id="361" idx="1"/>
              </p:cNvCxnSpPr>
              <p:nvPr/>
            </p:nvCxnSpPr>
            <p:spPr>
              <a:xfrm>
                <a:off x="703976" y="695768"/>
                <a:ext cx="163608" cy="140135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361" idx="5"/>
                <a:endCxn id="369" idx="1"/>
              </p:cNvCxnSpPr>
              <p:nvPr/>
            </p:nvCxnSpPr>
            <p:spPr>
              <a:xfrm>
                <a:off x="1137947" y="2357811"/>
                <a:ext cx="477207" cy="7842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369" idx="3"/>
              </p:cNvCxnSpPr>
              <p:nvPr/>
            </p:nvCxnSpPr>
            <p:spPr>
              <a:xfrm flipH="1">
                <a:off x="1503563" y="2696924"/>
                <a:ext cx="111591" cy="118830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>
                <a:stCxn id="371" idx="4"/>
                <a:endCxn id="359" idx="0"/>
              </p:cNvCxnSpPr>
              <p:nvPr/>
            </p:nvCxnSpPr>
            <p:spPr>
              <a:xfrm>
                <a:off x="1419597" y="1646057"/>
                <a:ext cx="0" cy="1122576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Arrow Connector 280"/>
              <p:cNvCxnSpPr>
                <a:stCxn id="359" idx="5"/>
                <a:endCxn id="349" idx="1"/>
              </p:cNvCxnSpPr>
              <p:nvPr/>
            </p:nvCxnSpPr>
            <p:spPr>
              <a:xfrm>
                <a:off x="1554778" y="3083315"/>
                <a:ext cx="86382" cy="224343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/>
              <p:cNvCxnSpPr>
                <a:stCxn id="361" idx="4"/>
                <a:endCxn id="358" idx="0"/>
              </p:cNvCxnSpPr>
              <p:nvPr/>
            </p:nvCxnSpPr>
            <p:spPr>
              <a:xfrm flipH="1">
                <a:off x="846635" y="2411803"/>
                <a:ext cx="156130" cy="139315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Arrow Connector 282"/>
              <p:cNvCxnSpPr>
                <a:stCxn id="349" idx="3"/>
                <a:endCxn id="357" idx="7"/>
              </p:cNvCxnSpPr>
              <p:nvPr/>
            </p:nvCxnSpPr>
            <p:spPr>
              <a:xfrm flipH="1">
                <a:off x="993787" y="3568349"/>
                <a:ext cx="647373" cy="25505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/>
              <p:cNvCxnSpPr>
                <a:stCxn id="359" idx="4"/>
                <a:endCxn id="341" idx="0"/>
              </p:cNvCxnSpPr>
              <p:nvPr/>
            </p:nvCxnSpPr>
            <p:spPr>
              <a:xfrm flipH="1">
                <a:off x="1314169" y="3137306"/>
                <a:ext cx="105428" cy="132899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5" name="Group 284"/>
              <p:cNvGrpSpPr/>
              <p:nvPr/>
            </p:nvGrpSpPr>
            <p:grpSpPr>
              <a:xfrm>
                <a:off x="1505344" y="4194010"/>
                <a:ext cx="382351" cy="407468"/>
                <a:chOff x="4098698" y="1618924"/>
                <a:chExt cx="382351" cy="407468"/>
              </a:xfrm>
            </p:grpSpPr>
            <p:sp>
              <p:nvSpPr>
                <p:cNvPr id="331" name="Oval 330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32" name="TextBox 331"/>
                <p:cNvSpPr txBox="1"/>
                <p:nvPr/>
              </p:nvSpPr>
              <p:spPr>
                <a:xfrm flipH="1">
                  <a:off x="4158475" y="1661527"/>
                  <a:ext cx="245798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T</a:t>
                  </a:r>
                  <a:endParaRPr lang="en-US" sz="900" dirty="0"/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654967" y="5605423"/>
                <a:ext cx="382351" cy="407468"/>
                <a:chOff x="4098698" y="1618924"/>
                <a:chExt cx="382351" cy="407468"/>
              </a:xfrm>
            </p:grpSpPr>
            <p:sp>
              <p:nvSpPr>
                <p:cNvPr id="329" name="Oval 328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30" name="TextBox 329"/>
                <p:cNvSpPr txBox="1"/>
                <p:nvPr/>
              </p:nvSpPr>
              <p:spPr>
                <a:xfrm flipH="1">
                  <a:off x="4158475" y="1661527"/>
                  <a:ext cx="245798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T</a:t>
                  </a:r>
                  <a:endParaRPr lang="en-US" sz="900" dirty="0"/>
                </a:p>
              </p:txBody>
            </p:sp>
          </p:grpSp>
          <p:cxnSp>
            <p:nvCxnSpPr>
              <p:cNvPr id="287" name="Straight Arrow Connector 286"/>
              <p:cNvCxnSpPr>
                <a:stCxn id="357" idx="5"/>
                <a:endCxn id="331" idx="1"/>
              </p:cNvCxnSpPr>
              <p:nvPr/>
            </p:nvCxnSpPr>
            <p:spPr>
              <a:xfrm>
                <a:off x="993787" y="4084091"/>
                <a:ext cx="567551" cy="163910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roup 287"/>
              <p:cNvGrpSpPr/>
              <p:nvPr/>
            </p:nvGrpSpPr>
            <p:grpSpPr>
              <a:xfrm>
                <a:off x="846724" y="4240589"/>
                <a:ext cx="385121" cy="400411"/>
                <a:chOff x="4095928" y="1618924"/>
                <a:chExt cx="385121" cy="400411"/>
              </a:xfrm>
            </p:grpSpPr>
            <p:sp>
              <p:nvSpPr>
                <p:cNvPr id="327" name="Oval 326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28" name="TextBox 327"/>
                <p:cNvSpPr txBox="1"/>
                <p:nvPr/>
              </p:nvSpPr>
              <p:spPr>
                <a:xfrm flipH="1">
                  <a:off x="4095928" y="1654470"/>
                  <a:ext cx="363952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C</a:t>
                  </a:r>
                  <a:endParaRPr lang="en-US" sz="900" dirty="0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1503563" y="4687799"/>
                <a:ext cx="382351" cy="381751"/>
                <a:chOff x="4098698" y="1618924"/>
                <a:chExt cx="382351" cy="381751"/>
              </a:xfrm>
            </p:grpSpPr>
            <p:sp>
              <p:nvSpPr>
                <p:cNvPr id="325" name="Oval 324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26" name="TextBox 325"/>
                <p:cNvSpPr txBox="1"/>
                <p:nvPr/>
              </p:nvSpPr>
              <p:spPr>
                <a:xfrm flipH="1">
                  <a:off x="4148082" y="1635810"/>
                  <a:ext cx="229951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H</a:t>
                  </a:r>
                  <a:endParaRPr lang="en-US" sz="900" dirty="0"/>
                </a:p>
              </p:txBody>
            </p:sp>
          </p:grpSp>
          <p:cxnSp>
            <p:nvCxnSpPr>
              <p:cNvPr id="290" name="Straight Arrow Connector 289"/>
              <p:cNvCxnSpPr>
                <a:stCxn id="357" idx="4"/>
                <a:endCxn id="328" idx="0"/>
              </p:cNvCxnSpPr>
              <p:nvPr/>
            </p:nvCxnSpPr>
            <p:spPr>
              <a:xfrm>
                <a:off x="858605" y="4138082"/>
                <a:ext cx="170095" cy="138053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/>
              <p:cNvCxnSpPr>
                <a:stCxn id="341" idx="4"/>
                <a:endCxn id="327" idx="7"/>
              </p:cNvCxnSpPr>
              <p:nvPr/>
            </p:nvCxnSpPr>
            <p:spPr>
              <a:xfrm flipH="1">
                <a:off x="1175851" y="3638878"/>
                <a:ext cx="138318" cy="65570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/>
              <p:cNvCxnSpPr>
                <a:stCxn id="331" idx="4"/>
                <a:endCxn id="325" idx="0"/>
              </p:cNvCxnSpPr>
              <p:nvPr/>
            </p:nvCxnSpPr>
            <p:spPr>
              <a:xfrm flipH="1">
                <a:off x="1694739" y="4562683"/>
                <a:ext cx="1781" cy="125116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>
                <a:stCxn id="327" idx="5"/>
                <a:endCxn id="334" idx="0"/>
              </p:cNvCxnSpPr>
              <p:nvPr/>
            </p:nvCxnSpPr>
            <p:spPr>
              <a:xfrm>
                <a:off x="1175851" y="4555272"/>
                <a:ext cx="49112" cy="15910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4" name="Group 293"/>
              <p:cNvGrpSpPr/>
              <p:nvPr/>
            </p:nvGrpSpPr>
            <p:grpSpPr>
              <a:xfrm>
                <a:off x="790730" y="5133700"/>
                <a:ext cx="385121" cy="400411"/>
                <a:chOff x="4095928" y="1618924"/>
                <a:chExt cx="385121" cy="400411"/>
              </a:xfrm>
            </p:grpSpPr>
            <p:sp>
              <p:nvSpPr>
                <p:cNvPr id="323" name="Oval 322"/>
                <p:cNvSpPr/>
                <p:nvPr/>
              </p:nvSpPr>
              <p:spPr>
                <a:xfrm>
                  <a:off x="4098698" y="1618924"/>
                  <a:ext cx="382351" cy="368673"/>
                </a:xfrm>
                <a:prstGeom prst="ellipse">
                  <a:avLst/>
                </a:prstGeom>
                <a:ln w="6350" cmpd="sng">
                  <a:solidFill>
                    <a:srgbClr val="00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 flipH="1">
                  <a:off x="4095928" y="1654470"/>
                  <a:ext cx="363952" cy="364865"/>
                </a:xfrm>
                <a:prstGeom prst="rect">
                  <a:avLst/>
                </a:prstGeom>
                <a:noFill/>
                <a:ln w="6350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C</a:t>
                  </a:r>
                  <a:endParaRPr lang="en-US" sz="900" dirty="0"/>
                </a:p>
              </p:txBody>
            </p:sp>
          </p:grpSp>
          <p:cxnSp>
            <p:nvCxnSpPr>
              <p:cNvPr id="295" name="Straight Arrow Connector 294"/>
              <p:cNvCxnSpPr>
                <a:stCxn id="327" idx="3"/>
                <a:endCxn id="323" idx="0"/>
              </p:cNvCxnSpPr>
              <p:nvPr/>
            </p:nvCxnSpPr>
            <p:spPr>
              <a:xfrm>
                <a:off x="905488" y="4555271"/>
                <a:ext cx="79188" cy="578429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/>
              <p:cNvCxnSpPr>
                <a:stCxn id="333" idx="4"/>
                <a:endCxn id="323" idx="7"/>
              </p:cNvCxnSpPr>
              <p:nvPr/>
            </p:nvCxnSpPr>
            <p:spPr>
              <a:xfrm flipH="1">
                <a:off x="1119857" y="5044991"/>
                <a:ext cx="108637" cy="142700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/>
              <p:cNvCxnSpPr>
                <a:stCxn id="323" idx="3"/>
                <a:endCxn id="329" idx="0"/>
              </p:cNvCxnSpPr>
              <p:nvPr/>
            </p:nvCxnSpPr>
            <p:spPr>
              <a:xfrm flipH="1">
                <a:off x="846143" y="5448382"/>
                <a:ext cx="3351" cy="15704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>
                <a:stCxn id="323" idx="5"/>
                <a:endCxn id="368" idx="0"/>
              </p:cNvCxnSpPr>
              <p:nvPr/>
            </p:nvCxnSpPr>
            <p:spPr>
              <a:xfrm>
                <a:off x="1119857" y="5448383"/>
                <a:ext cx="160881" cy="19530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429776" y="1277384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flipV="1">
                <a:off x="424022" y="1656046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V="1">
                <a:off x="432257" y="2045203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flipV="1">
                <a:off x="440497" y="2393214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V="1">
                <a:off x="429174" y="2769804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V="1">
                <a:off x="419563" y="3168950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flipV="1">
                <a:off x="400926" y="3670769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V="1">
                <a:off x="407250" y="4168066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V="1">
                <a:off x="405170" y="4627453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flipV="1">
                <a:off x="444683" y="5074692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V="1">
                <a:off x="419563" y="5532538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V="1">
                <a:off x="432257" y="5998805"/>
                <a:ext cx="1564178" cy="0"/>
              </a:xfrm>
              <a:prstGeom prst="line">
                <a:avLst/>
              </a:prstGeom>
              <a:ln w="3175" cmpd="sng">
                <a:solidFill>
                  <a:srgbClr val="008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TextBox 310"/>
              <p:cNvSpPr txBox="1"/>
              <p:nvPr/>
            </p:nvSpPr>
            <p:spPr>
              <a:xfrm>
                <a:off x="428840" y="902370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1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419880" y="1324009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2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407718" y="1714635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3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415992" y="2078675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4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421259" y="2446033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008000"/>
                    </a:solidFill>
                  </a:rPr>
                  <a:t>5</a:t>
                </a: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412297" y="2867674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6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421125" y="3258301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7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418904" y="3791406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8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412080" y="4269227"/>
                <a:ext cx="19117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9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379023" y="4722358"/>
                <a:ext cx="43256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10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378177" y="5184667"/>
                <a:ext cx="467962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11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335621" y="5613629"/>
                <a:ext cx="521746" cy="36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8000"/>
                    </a:solidFill>
                  </a:rPr>
                  <a:t>12</a:t>
                </a:r>
                <a:endParaRPr lang="en-US" sz="9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95121" y="506206"/>
              <a:ext cx="1363226" cy="1537281"/>
              <a:chOff x="4998794" y="718451"/>
              <a:chExt cx="1363226" cy="1708264"/>
            </a:xfrm>
          </p:grpSpPr>
          <p:sp>
            <p:nvSpPr>
              <p:cNvPr id="255" name="TextBox 254"/>
              <p:cNvSpPr txBox="1"/>
              <p:nvPr/>
            </p:nvSpPr>
            <p:spPr>
              <a:xfrm>
                <a:off x="4998794" y="742654"/>
                <a:ext cx="1363226" cy="1636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PrepZ</a:t>
                </a:r>
                <a:r>
                  <a:rPr lang="en-US" sz="1100" dirty="0"/>
                  <a:t>(</a:t>
                </a:r>
                <a:r>
                  <a:rPr lang="en-US" sz="1100" dirty="0" smtClean="0"/>
                  <a:t>s0)</a:t>
                </a:r>
              </a:p>
              <a:p>
                <a:r>
                  <a:rPr lang="en-US" sz="1100" dirty="0" smtClean="0"/>
                  <a:t>PrepZ</a:t>
                </a:r>
                <a:r>
                  <a:rPr lang="en-US" sz="1100" dirty="0"/>
                  <a:t>(</a:t>
                </a:r>
                <a:r>
                  <a:rPr lang="en-US" sz="1100" dirty="0" smtClean="0"/>
                  <a:t>s1) </a:t>
                </a:r>
              </a:p>
              <a:p>
                <a:r>
                  <a:rPr lang="en-US" sz="1100" dirty="0" smtClean="0"/>
                  <a:t>X</a:t>
                </a:r>
                <a:r>
                  <a:rPr lang="en-US" sz="1100" dirty="0"/>
                  <a:t>(</a:t>
                </a:r>
                <a:r>
                  <a:rPr lang="en-US" sz="1100" dirty="0" smtClean="0"/>
                  <a:t>s1)</a:t>
                </a:r>
              </a:p>
              <a:p>
                <a:r>
                  <a:rPr lang="en-US" sz="1100" dirty="0" smtClean="0"/>
                  <a:t>Toffoli(a0,s1,s0)</a:t>
                </a:r>
                <a:endParaRPr lang="en-US" sz="1100" dirty="0"/>
              </a:p>
              <a:p>
                <a:r>
                  <a:rPr lang="en-US" sz="1100" dirty="0" smtClean="0"/>
                  <a:t>X</a:t>
                </a:r>
                <a:r>
                  <a:rPr lang="en-US" sz="1100" dirty="0"/>
                  <a:t>(</a:t>
                </a:r>
                <a:r>
                  <a:rPr lang="en-US" sz="1100" dirty="0" smtClean="0"/>
                  <a:t>s1)</a:t>
                </a:r>
              </a:p>
              <a:p>
                <a:r>
                  <a:rPr lang="en-US" sz="1100" dirty="0" smtClean="0"/>
                  <a:t> . . .</a:t>
                </a:r>
                <a:endParaRPr lang="en-US" sz="1100" dirty="0"/>
              </a:p>
            </p:txBody>
          </p:sp>
          <p:sp>
            <p:nvSpPr>
              <p:cNvPr id="256" name="Document 255"/>
              <p:cNvSpPr/>
              <p:nvPr/>
            </p:nvSpPr>
            <p:spPr>
              <a:xfrm>
                <a:off x="5022463" y="718451"/>
                <a:ext cx="1262813" cy="1708264"/>
              </a:xfrm>
              <a:prstGeom prst="flowChartDocument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18736" y="526002"/>
              <a:ext cx="525637" cy="368673"/>
              <a:chOff x="4028226" y="633596"/>
              <a:chExt cx="525637" cy="368673"/>
            </a:xfrm>
          </p:grpSpPr>
          <p:sp>
            <p:nvSpPr>
              <p:cNvPr id="253" name="Oval 252"/>
              <p:cNvSpPr/>
              <p:nvPr/>
            </p:nvSpPr>
            <p:spPr>
              <a:xfrm>
                <a:off x="4028226" y="633596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 flipH="1">
                <a:off x="4031287" y="654082"/>
                <a:ext cx="522576" cy="3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s0</a:t>
                </a:r>
                <a:endParaRPr lang="en-US" sz="11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616008" y="515763"/>
              <a:ext cx="443762" cy="368673"/>
              <a:chOff x="4028226" y="633596"/>
              <a:chExt cx="443762" cy="368673"/>
            </a:xfrm>
          </p:grpSpPr>
          <p:sp>
            <p:nvSpPr>
              <p:cNvPr id="251" name="Oval 250"/>
              <p:cNvSpPr/>
              <p:nvPr/>
            </p:nvSpPr>
            <p:spPr>
              <a:xfrm>
                <a:off x="4028226" y="633596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 flipH="1">
                <a:off x="4030118" y="654082"/>
                <a:ext cx="441870" cy="3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s1</a:t>
                </a:r>
                <a:endParaRPr lang="en-US" sz="11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139094" y="519400"/>
              <a:ext cx="514206" cy="378497"/>
              <a:chOff x="4014061" y="633596"/>
              <a:chExt cx="514206" cy="378497"/>
            </a:xfrm>
          </p:grpSpPr>
          <p:sp>
            <p:nvSpPr>
              <p:cNvPr id="249" name="Oval 248"/>
              <p:cNvSpPr/>
              <p:nvPr/>
            </p:nvSpPr>
            <p:spPr>
              <a:xfrm>
                <a:off x="4028226" y="633596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 flipH="1">
                <a:off x="4014061" y="664325"/>
                <a:ext cx="514206" cy="3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a0</a:t>
                </a:r>
                <a:endParaRPr lang="en-US" sz="1100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342596" y="2236626"/>
              <a:ext cx="807430" cy="3663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mpd="sng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363333" y="2262547"/>
              <a:ext cx="641895" cy="3369004"/>
              <a:chOff x="2884394" y="566797"/>
              <a:chExt cx="924374" cy="3073530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884394" y="576344"/>
                <a:ext cx="179391" cy="12131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3616927" y="885905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98" name="Straight Arrow Connector 197"/>
              <p:cNvCxnSpPr>
                <a:stCxn id="204" idx="4"/>
                <a:endCxn id="197" idx="0"/>
              </p:cNvCxnSpPr>
              <p:nvPr/>
            </p:nvCxnSpPr>
            <p:spPr>
              <a:xfrm flipH="1">
                <a:off x="3706623" y="688109"/>
                <a:ext cx="6704" cy="197796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/>
              <p:nvPr/>
            </p:nvSpPr>
            <p:spPr>
              <a:xfrm>
                <a:off x="3618365" y="1321770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380917" y="1111357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3611310" y="1725297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287155" y="3519016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264359" y="576344"/>
                <a:ext cx="179391" cy="121312"/>
              </a:xfrm>
              <a:prstGeom prst="ellipse">
                <a:avLst/>
              </a:prstGeom>
              <a:solidFill>
                <a:srgbClr val="DDD9C3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623631" y="566797"/>
                <a:ext cx="179391" cy="121312"/>
              </a:xfrm>
              <a:prstGeom prst="ellipse">
                <a:avLst/>
              </a:prstGeom>
              <a:solidFill>
                <a:srgbClr val="DDD9C3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091340" y="1536861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380917" y="1940004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991193" y="2496109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629377" y="2209525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308301" y="2218714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248782" y="3000054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11" name="Straight Arrow Connector 210"/>
              <p:cNvCxnSpPr>
                <a:stCxn id="203" idx="4"/>
                <a:endCxn id="200" idx="0"/>
              </p:cNvCxnSpPr>
              <p:nvPr/>
            </p:nvCxnSpPr>
            <p:spPr>
              <a:xfrm>
                <a:off x="3354055" y="697656"/>
                <a:ext cx="116558" cy="41370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endCxn id="200" idx="7"/>
              </p:cNvCxnSpPr>
              <p:nvPr/>
            </p:nvCxnSpPr>
            <p:spPr>
              <a:xfrm flipH="1">
                <a:off x="3534037" y="999147"/>
                <a:ext cx="117792" cy="129976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00" idx="5"/>
                <a:endCxn id="199" idx="1"/>
              </p:cNvCxnSpPr>
              <p:nvPr/>
            </p:nvCxnSpPr>
            <p:spPr>
              <a:xfrm>
                <a:off x="3534039" y="1214903"/>
                <a:ext cx="110596" cy="12463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199" idx="3"/>
                <a:endCxn id="205" idx="7"/>
              </p:cNvCxnSpPr>
              <p:nvPr/>
            </p:nvCxnSpPr>
            <p:spPr>
              <a:xfrm flipH="1">
                <a:off x="3244462" y="1425315"/>
                <a:ext cx="400173" cy="12931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196" idx="4"/>
                <a:endCxn id="205" idx="1"/>
              </p:cNvCxnSpPr>
              <p:nvPr/>
            </p:nvCxnSpPr>
            <p:spPr>
              <a:xfrm>
                <a:off x="2974090" y="697656"/>
                <a:ext cx="143523" cy="85697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>
                <a:stCxn id="205" idx="5"/>
                <a:endCxn id="201" idx="1"/>
              </p:cNvCxnSpPr>
              <p:nvPr/>
            </p:nvCxnSpPr>
            <p:spPr>
              <a:xfrm>
                <a:off x="3244462" y="1640407"/>
                <a:ext cx="393119" cy="102656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>
                <a:stCxn id="201" idx="3"/>
                <a:endCxn id="206" idx="7"/>
              </p:cNvCxnSpPr>
              <p:nvPr/>
            </p:nvCxnSpPr>
            <p:spPr>
              <a:xfrm flipH="1">
                <a:off x="3534037" y="1828842"/>
                <a:ext cx="103544" cy="128928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>
                <a:stCxn id="200" idx="4"/>
                <a:endCxn id="206" idx="0"/>
              </p:cNvCxnSpPr>
              <p:nvPr/>
            </p:nvCxnSpPr>
            <p:spPr>
              <a:xfrm>
                <a:off x="3470615" y="1232669"/>
                <a:ext cx="0" cy="707336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206" idx="5"/>
                <a:endCxn id="208" idx="1"/>
              </p:cNvCxnSpPr>
              <p:nvPr/>
            </p:nvCxnSpPr>
            <p:spPr>
              <a:xfrm>
                <a:off x="3534039" y="2043550"/>
                <a:ext cx="121609" cy="183740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205" idx="4"/>
              </p:cNvCxnSpPr>
              <p:nvPr/>
            </p:nvCxnSpPr>
            <p:spPr>
              <a:xfrm flipH="1">
                <a:off x="3075272" y="1658172"/>
                <a:ext cx="105766" cy="849633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208" idx="3"/>
                <a:endCxn id="207" idx="7"/>
              </p:cNvCxnSpPr>
              <p:nvPr/>
            </p:nvCxnSpPr>
            <p:spPr>
              <a:xfrm flipH="1">
                <a:off x="3144313" y="2313071"/>
                <a:ext cx="511335" cy="200804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>
                <a:stCxn id="206" idx="4"/>
                <a:endCxn id="209" idx="0"/>
              </p:cNvCxnSpPr>
              <p:nvPr/>
            </p:nvCxnSpPr>
            <p:spPr>
              <a:xfrm flipH="1">
                <a:off x="3397997" y="2061316"/>
                <a:ext cx="72618" cy="157399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Oval 222"/>
              <p:cNvSpPr/>
              <p:nvPr/>
            </p:nvSpPr>
            <p:spPr>
              <a:xfrm>
                <a:off x="3573924" y="2732048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983159" y="3516333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25" name="Straight Arrow Connector 224"/>
              <p:cNvCxnSpPr>
                <a:stCxn id="207" idx="5"/>
                <a:endCxn id="223" idx="1"/>
              </p:cNvCxnSpPr>
              <p:nvPr/>
            </p:nvCxnSpPr>
            <p:spPr>
              <a:xfrm>
                <a:off x="3144313" y="2599655"/>
                <a:ext cx="455882" cy="150159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>
              <a:xfrm>
                <a:off x="3117675" y="2757931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572686" y="3006433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28" name="Straight Arrow Connector 227"/>
              <p:cNvCxnSpPr>
                <a:stCxn id="207" idx="4"/>
                <a:endCxn id="226" idx="0"/>
              </p:cNvCxnSpPr>
              <p:nvPr/>
            </p:nvCxnSpPr>
            <p:spPr>
              <a:xfrm>
                <a:off x="3080889" y="2617420"/>
                <a:ext cx="126482" cy="14051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209" idx="4"/>
                <a:endCxn id="226" idx="7"/>
              </p:cNvCxnSpPr>
              <p:nvPr/>
            </p:nvCxnSpPr>
            <p:spPr>
              <a:xfrm flipH="1">
                <a:off x="3270795" y="2340026"/>
                <a:ext cx="127202" cy="435671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23" idx="4"/>
                <a:endCxn id="227" idx="0"/>
              </p:cNvCxnSpPr>
              <p:nvPr/>
            </p:nvCxnSpPr>
            <p:spPr>
              <a:xfrm flipH="1">
                <a:off x="3662382" y="2853359"/>
                <a:ext cx="1237" cy="153074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>
                <a:stCxn id="226" idx="5"/>
                <a:endCxn id="210" idx="0"/>
              </p:cNvCxnSpPr>
              <p:nvPr/>
            </p:nvCxnSpPr>
            <p:spPr>
              <a:xfrm>
                <a:off x="3270795" y="2861476"/>
                <a:ext cx="67683" cy="138578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Oval 231"/>
              <p:cNvSpPr/>
              <p:nvPr/>
            </p:nvSpPr>
            <p:spPr>
              <a:xfrm>
                <a:off x="3078775" y="3254209"/>
                <a:ext cx="179391" cy="121311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33" name="Straight Arrow Connector 232"/>
              <p:cNvCxnSpPr>
                <a:stCxn id="226" idx="3"/>
                <a:endCxn id="232" idx="0"/>
              </p:cNvCxnSpPr>
              <p:nvPr/>
            </p:nvCxnSpPr>
            <p:spPr>
              <a:xfrm>
                <a:off x="3143946" y="2861477"/>
                <a:ext cx="24525" cy="39273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>
                <a:stCxn id="210" idx="4"/>
                <a:endCxn id="232" idx="7"/>
              </p:cNvCxnSpPr>
              <p:nvPr/>
            </p:nvCxnSpPr>
            <p:spPr>
              <a:xfrm flipH="1">
                <a:off x="3231895" y="3121365"/>
                <a:ext cx="106582" cy="150609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>
                <a:stCxn id="232" idx="3"/>
                <a:endCxn id="224" idx="0"/>
              </p:cNvCxnSpPr>
              <p:nvPr/>
            </p:nvCxnSpPr>
            <p:spPr>
              <a:xfrm flipH="1">
                <a:off x="3072855" y="3357755"/>
                <a:ext cx="32191" cy="158578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>
                <a:stCxn id="232" idx="5"/>
                <a:endCxn id="202" idx="0"/>
              </p:cNvCxnSpPr>
              <p:nvPr/>
            </p:nvCxnSpPr>
            <p:spPr>
              <a:xfrm>
                <a:off x="3231895" y="3357754"/>
                <a:ext cx="144956" cy="161262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7" name="Group 236"/>
              <p:cNvGrpSpPr/>
              <p:nvPr/>
            </p:nvGrpSpPr>
            <p:grpSpPr>
              <a:xfrm>
                <a:off x="2995584" y="1100861"/>
                <a:ext cx="764279" cy="2364475"/>
                <a:chOff x="2995584" y="1100861"/>
                <a:chExt cx="764279" cy="2364475"/>
              </a:xfrm>
            </p:grpSpPr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3015626" y="1100861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3011629" y="1311273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3017350" y="1527517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3023074" y="1720898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3015208" y="1930159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3008531" y="2151953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2995584" y="2430801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2999977" y="2707135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2998532" y="2962404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3025982" y="3210923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3008531" y="3465336"/>
                  <a:ext cx="733881" cy="0"/>
                </a:xfrm>
                <a:prstGeom prst="line">
                  <a:avLst/>
                </a:prstGeom>
                <a:ln w="3175" cmpd="sng">
                  <a:solidFill>
                    <a:srgbClr val="008000"/>
                  </a:solidFill>
                  <a:prstDash val="sysDash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5115889" y="1066729"/>
              <a:ext cx="382351" cy="593281"/>
              <a:chOff x="4028226" y="633596"/>
              <a:chExt cx="382351" cy="593281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4028226" y="633596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 flipH="1">
                <a:off x="4062363" y="654082"/>
                <a:ext cx="337970" cy="57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/>
                  <a:t>Pz</a:t>
                </a:r>
                <a:endParaRPr lang="en-US" sz="11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19165" y="1061488"/>
              <a:ext cx="382351" cy="593281"/>
              <a:chOff x="4028226" y="633596"/>
              <a:chExt cx="382351" cy="593281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4028226" y="633596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 flipH="1">
                <a:off x="4072606" y="654082"/>
                <a:ext cx="337970" cy="57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/>
                  <a:t>Pz</a:t>
                </a:r>
                <a:endParaRPr lang="en-US" sz="11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19164" y="1648880"/>
              <a:ext cx="382351" cy="378497"/>
              <a:chOff x="4028226" y="633596"/>
              <a:chExt cx="382351" cy="378497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4028226" y="633596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 flipH="1">
                <a:off x="4052120" y="664325"/>
                <a:ext cx="337970" cy="3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X</a:t>
                </a:r>
                <a:endParaRPr lang="en-US" sz="1100" dirty="0"/>
              </a:p>
            </p:txBody>
          </p:sp>
        </p:grpSp>
        <p:cxnSp>
          <p:nvCxnSpPr>
            <p:cNvPr id="22" name="Straight Arrow Connector 21"/>
            <p:cNvCxnSpPr>
              <a:stCxn id="251" idx="4"/>
              <a:endCxn id="192" idx="0"/>
            </p:cNvCxnSpPr>
            <p:nvPr/>
          </p:nvCxnSpPr>
          <p:spPr>
            <a:xfrm>
              <a:off x="4807184" y="884436"/>
              <a:ext cx="3157" cy="177052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53" idx="4"/>
              <a:endCxn id="194" idx="0"/>
            </p:cNvCxnSpPr>
            <p:nvPr/>
          </p:nvCxnSpPr>
          <p:spPr>
            <a:xfrm flipH="1">
              <a:off x="5307065" y="894675"/>
              <a:ext cx="2847" cy="172054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2" idx="4"/>
              <a:endCxn id="190" idx="0"/>
            </p:cNvCxnSpPr>
            <p:nvPr/>
          </p:nvCxnSpPr>
          <p:spPr>
            <a:xfrm flipH="1">
              <a:off x="4810340" y="1430161"/>
              <a:ext cx="1" cy="21871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49" idx="4"/>
              <a:endCxn id="196" idx="0"/>
            </p:cNvCxnSpPr>
            <p:nvPr/>
          </p:nvCxnSpPr>
          <p:spPr>
            <a:xfrm>
              <a:off x="4344435" y="888073"/>
              <a:ext cx="81184" cy="138493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0" idx="4"/>
              <a:endCxn id="203" idx="0"/>
            </p:cNvCxnSpPr>
            <p:nvPr/>
          </p:nvCxnSpPr>
          <p:spPr>
            <a:xfrm flipH="1">
              <a:off x="4689471" y="2017553"/>
              <a:ext cx="120869" cy="25545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4" idx="4"/>
              <a:endCxn id="204" idx="0"/>
            </p:cNvCxnSpPr>
            <p:nvPr/>
          </p:nvCxnSpPr>
          <p:spPr>
            <a:xfrm flipH="1">
              <a:off x="4938953" y="1435402"/>
              <a:ext cx="368112" cy="827145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604640" y="6032907"/>
              <a:ext cx="335733" cy="347768"/>
              <a:chOff x="4074844" y="615187"/>
              <a:chExt cx="335733" cy="347768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4074844" y="633596"/>
                <a:ext cx="335733" cy="329359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 flipH="1">
                <a:off x="4133501" y="615187"/>
                <a:ext cx="135800" cy="3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X</a:t>
                </a:r>
                <a:endParaRPr lang="en-US" sz="1100" dirty="0"/>
              </a:p>
            </p:txBody>
          </p:sp>
        </p:grpSp>
        <p:cxnSp>
          <p:nvCxnSpPr>
            <p:cNvPr id="29" name="Straight Arrow Connector 28"/>
            <p:cNvCxnSpPr>
              <a:stCxn id="17" idx="2"/>
              <a:endCxn id="188" idx="0"/>
            </p:cNvCxnSpPr>
            <p:nvPr/>
          </p:nvCxnSpPr>
          <p:spPr>
            <a:xfrm>
              <a:off x="4746311" y="5900022"/>
              <a:ext cx="26196" cy="151293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85496" y="965754"/>
              <a:ext cx="1564178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993432" y="1544788"/>
              <a:ext cx="1564178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976976" y="2086171"/>
              <a:ext cx="1564178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7213501" y="1299811"/>
              <a:ext cx="310741" cy="321055"/>
              <a:chOff x="4098698" y="1618924"/>
              <a:chExt cx="382351" cy="381751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chemeClr val="bg2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 flipH="1">
                <a:off x="4148082" y="1635810"/>
                <a:ext cx="229951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H</a:t>
                </a:r>
                <a:endParaRPr lang="en-US" sz="900" dirty="0"/>
              </a:p>
            </p:txBody>
          </p:sp>
        </p:grpSp>
        <p:cxnSp>
          <p:nvCxnSpPr>
            <p:cNvPr id="34" name="Straight Arrow Connector 33"/>
            <p:cNvCxnSpPr>
              <a:stCxn id="128" idx="4"/>
              <a:endCxn id="186" idx="0"/>
            </p:cNvCxnSpPr>
            <p:nvPr/>
          </p:nvCxnSpPr>
          <p:spPr>
            <a:xfrm>
              <a:off x="7341886" y="1176284"/>
              <a:ext cx="26986" cy="123526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7219853" y="1979266"/>
              <a:ext cx="310741" cy="338857"/>
              <a:chOff x="4774572" y="1632579"/>
              <a:chExt cx="382351" cy="402919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4774572" y="1632579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 flipH="1">
                <a:off x="4836109" y="1670633"/>
                <a:ext cx="252216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T</a:t>
                </a:r>
                <a:endParaRPr lang="en-US" sz="900" baseline="30000" dirty="0"/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5020985" y="1687230"/>
                <a:ext cx="50183" cy="124978"/>
                <a:chOff x="1009649" y="1085850"/>
                <a:chExt cx="145291" cy="406400"/>
              </a:xfrm>
            </p:grpSpPr>
            <p:sp>
              <p:nvSpPr>
                <p:cNvPr id="181" name="Isosceles Triangle 180"/>
                <p:cNvSpPr/>
                <p:nvPr/>
              </p:nvSpPr>
              <p:spPr>
                <a:xfrm>
                  <a:off x="1059832" y="1195754"/>
                  <a:ext cx="45719" cy="90121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82" name="Isosceles Triangle 181"/>
                <p:cNvSpPr/>
                <p:nvPr/>
              </p:nvSpPr>
              <p:spPr>
                <a:xfrm flipV="1">
                  <a:off x="1059832" y="1085850"/>
                  <a:ext cx="45719" cy="124978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83" name="Isosceles Triangle 182"/>
                <p:cNvSpPr/>
                <p:nvPr/>
              </p:nvSpPr>
              <p:spPr>
                <a:xfrm rot="5400000">
                  <a:off x="1034740" y="1150178"/>
                  <a:ext cx="45719" cy="95901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84" name="Isosceles Triangle 183"/>
                <p:cNvSpPr/>
                <p:nvPr/>
              </p:nvSpPr>
              <p:spPr>
                <a:xfrm rot="16200000">
                  <a:off x="1083657" y="1151183"/>
                  <a:ext cx="44283" cy="98282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85" name="Isosceles Triangle 184"/>
                <p:cNvSpPr/>
                <p:nvPr/>
              </p:nvSpPr>
              <p:spPr>
                <a:xfrm flipV="1">
                  <a:off x="1059832" y="1284410"/>
                  <a:ext cx="45719" cy="207840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6940554" y="1660810"/>
              <a:ext cx="312992" cy="336748"/>
              <a:chOff x="4095928" y="1618924"/>
              <a:chExt cx="385121" cy="400411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 flipH="1">
                <a:off x="4095928" y="1654470"/>
                <a:ext cx="363952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C</a:t>
                </a:r>
                <a:endParaRPr lang="en-US" sz="9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211601" y="2590002"/>
              <a:ext cx="310741" cy="342683"/>
              <a:chOff x="4098698" y="1618924"/>
              <a:chExt cx="382351" cy="407468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 flipH="1">
                <a:off x="4158475" y="1661527"/>
                <a:ext cx="245798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T</a:t>
                </a:r>
                <a:endParaRPr lang="en-US" sz="9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832386" y="5304777"/>
              <a:ext cx="310741" cy="334972"/>
              <a:chOff x="4098698" y="1618924"/>
              <a:chExt cx="382351" cy="398299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 flipH="1">
                <a:off x="4163984" y="1652358"/>
                <a:ext cx="245798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S</a:t>
                </a:r>
                <a:endParaRPr lang="en-US" sz="9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601791" y="2304806"/>
              <a:ext cx="312992" cy="336748"/>
              <a:chOff x="4095928" y="1618924"/>
              <a:chExt cx="385121" cy="400411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 flipH="1">
                <a:off x="4095928" y="1654470"/>
                <a:ext cx="363952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C</a:t>
                </a:r>
                <a:endParaRPr lang="en-US" sz="9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940554" y="2914959"/>
              <a:ext cx="312992" cy="336748"/>
              <a:chOff x="4095928" y="1618924"/>
              <a:chExt cx="385121" cy="400411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 flipH="1">
                <a:off x="4095928" y="1654470"/>
                <a:ext cx="363952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C</a:t>
                </a:r>
                <a:endParaRPr lang="en-US" sz="9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84631" y="3756617"/>
              <a:ext cx="312992" cy="336748"/>
              <a:chOff x="4095928" y="1618924"/>
              <a:chExt cx="385121" cy="400411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 flipH="1">
                <a:off x="4095928" y="1654470"/>
                <a:ext cx="363952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C</a:t>
                </a:r>
                <a:endParaRPr lang="en-US" sz="9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232736" y="3322874"/>
              <a:ext cx="310741" cy="338857"/>
              <a:chOff x="4774572" y="1632579"/>
              <a:chExt cx="382351" cy="402919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4774572" y="1632579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 flipH="1">
                <a:off x="4836109" y="1670633"/>
                <a:ext cx="252216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T</a:t>
                </a:r>
                <a:endParaRPr lang="en-US" sz="900" baseline="30000" dirty="0"/>
              </a:p>
            </p:txBody>
          </p:sp>
          <p:grpSp>
            <p:nvGrpSpPr>
              <p:cNvPr id="160" name="Group 159"/>
              <p:cNvGrpSpPr/>
              <p:nvPr/>
            </p:nvGrpSpPr>
            <p:grpSpPr>
              <a:xfrm>
                <a:off x="5020985" y="1687230"/>
                <a:ext cx="50183" cy="124978"/>
                <a:chOff x="1009649" y="1085850"/>
                <a:chExt cx="145291" cy="406400"/>
              </a:xfrm>
            </p:grpSpPr>
            <p:sp>
              <p:nvSpPr>
                <p:cNvPr id="161" name="Isosceles Triangle 160"/>
                <p:cNvSpPr/>
                <p:nvPr/>
              </p:nvSpPr>
              <p:spPr>
                <a:xfrm>
                  <a:off x="1059832" y="1195754"/>
                  <a:ext cx="45719" cy="90121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62" name="Isosceles Triangle 161"/>
                <p:cNvSpPr/>
                <p:nvPr/>
              </p:nvSpPr>
              <p:spPr>
                <a:xfrm flipV="1">
                  <a:off x="1059832" y="1085850"/>
                  <a:ext cx="45719" cy="124978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63" name="Isosceles Triangle 162"/>
                <p:cNvSpPr/>
                <p:nvPr/>
              </p:nvSpPr>
              <p:spPr>
                <a:xfrm rot="5400000">
                  <a:off x="1034740" y="1150178"/>
                  <a:ext cx="45719" cy="95901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64" name="Isosceles Triangle 163"/>
                <p:cNvSpPr/>
                <p:nvPr/>
              </p:nvSpPr>
              <p:spPr>
                <a:xfrm rot="16200000">
                  <a:off x="1083657" y="1151183"/>
                  <a:ext cx="44283" cy="98282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65" name="Isosceles Triangle 164"/>
                <p:cNvSpPr/>
                <p:nvPr/>
              </p:nvSpPr>
              <p:spPr>
                <a:xfrm flipV="1">
                  <a:off x="1059832" y="1284410"/>
                  <a:ext cx="45719" cy="207840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6857123" y="3336783"/>
              <a:ext cx="310741" cy="338857"/>
              <a:chOff x="4774572" y="1632579"/>
              <a:chExt cx="382351" cy="402919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4774572" y="1632579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 flipH="1">
                <a:off x="4836109" y="1670633"/>
                <a:ext cx="252216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T</a:t>
                </a:r>
                <a:endParaRPr lang="en-US" sz="900" baseline="30000" dirty="0"/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5020985" y="1687230"/>
                <a:ext cx="50183" cy="124978"/>
                <a:chOff x="1009649" y="1085850"/>
                <a:chExt cx="145291" cy="406400"/>
              </a:xfrm>
            </p:grpSpPr>
            <p:sp>
              <p:nvSpPr>
                <p:cNvPr id="153" name="Isosceles Triangle 152"/>
                <p:cNvSpPr/>
                <p:nvPr/>
              </p:nvSpPr>
              <p:spPr>
                <a:xfrm>
                  <a:off x="1059832" y="1195754"/>
                  <a:ext cx="45719" cy="90121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54" name="Isosceles Triangle 153"/>
                <p:cNvSpPr/>
                <p:nvPr/>
              </p:nvSpPr>
              <p:spPr>
                <a:xfrm flipV="1">
                  <a:off x="1059832" y="1085850"/>
                  <a:ext cx="45719" cy="124978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55" name="Isosceles Triangle 154"/>
                <p:cNvSpPr/>
                <p:nvPr/>
              </p:nvSpPr>
              <p:spPr>
                <a:xfrm rot="5400000">
                  <a:off x="1034740" y="1150178"/>
                  <a:ext cx="45719" cy="95901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56" name="Isosceles Triangle 155"/>
                <p:cNvSpPr/>
                <p:nvPr/>
              </p:nvSpPr>
              <p:spPr>
                <a:xfrm rot="16200000">
                  <a:off x="1083657" y="1151183"/>
                  <a:ext cx="44283" cy="98282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57" name="Isosceles Triangle 156"/>
                <p:cNvSpPr/>
                <p:nvPr/>
              </p:nvSpPr>
              <p:spPr>
                <a:xfrm flipV="1">
                  <a:off x="1059832" y="1284410"/>
                  <a:ext cx="45719" cy="207840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6787494" y="4519332"/>
              <a:ext cx="310741" cy="338857"/>
              <a:chOff x="4774572" y="1632579"/>
              <a:chExt cx="382351" cy="402919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4774572" y="1632579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 flipH="1">
                <a:off x="4836109" y="1670633"/>
                <a:ext cx="252216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T</a:t>
                </a:r>
                <a:endParaRPr lang="en-US" sz="900" baseline="30000" dirty="0"/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5020985" y="1687230"/>
                <a:ext cx="50183" cy="124978"/>
                <a:chOff x="1009649" y="1085850"/>
                <a:chExt cx="145291" cy="406400"/>
              </a:xfrm>
            </p:grpSpPr>
            <p:sp>
              <p:nvSpPr>
                <p:cNvPr id="145" name="Isosceles Triangle 144"/>
                <p:cNvSpPr/>
                <p:nvPr/>
              </p:nvSpPr>
              <p:spPr>
                <a:xfrm>
                  <a:off x="1059832" y="1195754"/>
                  <a:ext cx="45719" cy="90121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46" name="Isosceles Triangle 145"/>
                <p:cNvSpPr/>
                <p:nvPr/>
              </p:nvSpPr>
              <p:spPr>
                <a:xfrm flipV="1">
                  <a:off x="1059832" y="1085850"/>
                  <a:ext cx="45719" cy="124978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47" name="Isosceles Triangle 146"/>
                <p:cNvSpPr/>
                <p:nvPr/>
              </p:nvSpPr>
              <p:spPr>
                <a:xfrm rot="5400000">
                  <a:off x="1034740" y="1150178"/>
                  <a:ext cx="45719" cy="95901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>
                <a:xfrm rot="16200000">
                  <a:off x="1083657" y="1151183"/>
                  <a:ext cx="44283" cy="98282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49" name="Isosceles Triangle 148"/>
                <p:cNvSpPr/>
                <p:nvPr/>
              </p:nvSpPr>
              <p:spPr>
                <a:xfrm flipV="1">
                  <a:off x="1059832" y="1284410"/>
                  <a:ext cx="45719" cy="207840"/>
                </a:xfrm>
                <a:prstGeom prst="triangle">
                  <a:avLst/>
                </a:prstGeom>
                <a:solidFill>
                  <a:schemeClr val="tx1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</p:grpSp>
        <p:cxnSp>
          <p:nvCxnSpPr>
            <p:cNvPr id="45" name="Straight Arrow Connector 44"/>
            <p:cNvCxnSpPr>
              <a:stCxn id="130" idx="5"/>
              <a:endCxn id="176" idx="0"/>
            </p:cNvCxnSpPr>
            <p:nvPr/>
          </p:nvCxnSpPr>
          <p:spPr>
            <a:xfrm>
              <a:off x="6992199" y="1564671"/>
              <a:ext cx="105977" cy="96138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86" idx="3"/>
              <a:endCxn id="176" idx="7"/>
            </p:cNvCxnSpPr>
            <p:nvPr/>
          </p:nvCxnSpPr>
          <p:spPr>
            <a:xfrm flipH="1">
              <a:off x="7208039" y="1564459"/>
              <a:ext cx="50969" cy="141757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76" idx="5"/>
              <a:endCxn id="178" idx="1"/>
            </p:cNvCxnSpPr>
            <p:nvPr/>
          </p:nvCxnSpPr>
          <p:spPr>
            <a:xfrm>
              <a:off x="7208039" y="1925458"/>
              <a:ext cx="57320" cy="99214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78" idx="3"/>
              <a:endCxn id="170" idx="7"/>
            </p:cNvCxnSpPr>
            <p:nvPr/>
          </p:nvCxnSpPr>
          <p:spPr>
            <a:xfrm flipH="1">
              <a:off x="6869276" y="2243915"/>
              <a:ext cx="396083" cy="106296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22" idx="4"/>
              <a:endCxn id="170" idx="1"/>
            </p:cNvCxnSpPr>
            <p:nvPr/>
          </p:nvCxnSpPr>
          <p:spPr>
            <a:xfrm>
              <a:off x="6389269" y="827729"/>
              <a:ext cx="260280" cy="1522483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70" idx="5"/>
              <a:endCxn id="174" idx="1"/>
            </p:cNvCxnSpPr>
            <p:nvPr/>
          </p:nvCxnSpPr>
          <p:spPr>
            <a:xfrm>
              <a:off x="6869276" y="2569454"/>
              <a:ext cx="387831" cy="65953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74" idx="3"/>
            </p:cNvCxnSpPr>
            <p:nvPr/>
          </p:nvCxnSpPr>
          <p:spPr>
            <a:xfrm flipH="1">
              <a:off x="7166416" y="2854650"/>
              <a:ext cx="90691" cy="99937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76" idx="4"/>
              <a:endCxn id="168" idx="0"/>
            </p:cNvCxnSpPr>
            <p:nvPr/>
          </p:nvCxnSpPr>
          <p:spPr>
            <a:xfrm>
              <a:off x="7098176" y="1970865"/>
              <a:ext cx="0" cy="944093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68" idx="5"/>
              <a:endCxn id="158" idx="1"/>
            </p:cNvCxnSpPr>
            <p:nvPr/>
          </p:nvCxnSpPr>
          <p:spPr>
            <a:xfrm>
              <a:off x="7208039" y="3179607"/>
              <a:ext cx="70204" cy="188674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70" idx="4"/>
              <a:endCxn id="167" idx="0"/>
            </p:cNvCxnSpPr>
            <p:nvPr/>
          </p:nvCxnSpPr>
          <p:spPr>
            <a:xfrm flipH="1">
              <a:off x="6632525" y="2614862"/>
              <a:ext cx="126888" cy="1171650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58" idx="3"/>
              <a:endCxn id="166" idx="7"/>
            </p:cNvCxnSpPr>
            <p:nvPr/>
          </p:nvCxnSpPr>
          <p:spPr>
            <a:xfrm flipH="1">
              <a:off x="6752116" y="3587523"/>
              <a:ext cx="526127" cy="21449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68" idx="4"/>
              <a:endCxn id="150" idx="0"/>
            </p:cNvCxnSpPr>
            <p:nvPr/>
          </p:nvCxnSpPr>
          <p:spPr>
            <a:xfrm flipH="1">
              <a:off x="7012494" y="3225014"/>
              <a:ext cx="85682" cy="11176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7167864" y="4113709"/>
              <a:ext cx="310741" cy="342683"/>
              <a:chOff x="4098698" y="1618924"/>
              <a:chExt cx="382351" cy="407468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 flipH="1">
                <a:off x="4158475" y="1661527"/>
                <a:ext cx="245798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T</a:t>
                </a:r>
                <a:endParaRPr lang="en-US" sz="9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476753" y="5300715"/>
              <a:ext cx="310741" cy="342683"/>
              <a:chOff x="4098698" y="1618924"/>
              <a:chExt cx="382351" cy="407468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 flipH="1">
                <a:off x="4158475" y="1661527"/>
                <a:ext cx="245798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T</a:t>
                </a:r>
                <a:endParaRPr lang="en-US" sz="900" dirty="0"/>
              </a:p>
            </p:txBody>
          </p:sp>
        </p:grpSp>
        <p:cxnSp>
          <p:nvCxnSpPr>
            <p:cNvPr id="59" name="Straight Arrow Connector 58"/>
            <p:cNvCxnSpPr>
              <a:stCxn id="166" idx="5"/>
              <a:endCxn id="140" idx="1"/>
            </p:cNvCxnSpPr>
            <p:nvPr/>
          </p:nvCxnSpPr>
          <p:spPr>
            <a:xfrm>
              <a:off x="6752116" y="4021265"/>
              <a:ext cx="461255" cy="13784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6632596" y="4152882"/>
              <a:ext cx="312992" cy="336748"/>
              <a:chOff x="4095928" y="1618924"/>
              <a:chExt cx="385121" cy="400411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 flipH="1">
                <a:off x="4095928" y="1654470"/>
                <a:ext cx="363952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C</a:t>
                </a:r>
                <a:endParaRPr lang="en-US" sz="9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7166416" y="4528988"/>
              <a:ext cx="310741" cy="321055"/>
              <a:chOff x="4098698" y="1618924"/>
              <a:chExt cx="382351" cy="381751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 flipH="1">
                <a:off x="4148082" y="1635810"/>
                <a:ext cx="229951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H</a:t>
                </a:r>
                <a:endParaRPr lang="en-US" sz="900" dirty="0"/>
              </a:p>
            </p:txBody>
          </p:sp>
        </p:grpSp>
        <p:cxnSp>
          <p:nvCxnSpPr>
            <p:cNvPr id="62" name="Straight Arrow Connector 61"/>
            <p:cNvCxnSpPr>
              <a:stCxn id="166" idx="4"/>
              <a:endCxn id="137" idx="0"/>
            </p:cNvCxnSpPr>
            <p:nvPr/>
          </p:nvCxnSpPr>
          <p:spPr>
            <a:xfrm>
              <a:off x="6642253" y="4066674"/>
              <a:ext cx="138237" cy="116103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50" idx="4"/>
              <a:endCxn id="136" idx="7"/>
            </p:cNvCxnSpPr>
            <p:nvPr/>
          </p:nvCxnSpPr>
          <p:spPr>
            <a:xfrm flipH="1">
              <a:off x="6900081" y="3646839"/>
              <a:ext cx="112413" cy="55144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40" idx="4"/>
              <a:endCxn id="134" idx="0"/>
            </p:cNvCxnSpPr>
            <p:nvPr/>
          </p:nvCxnSpPr>
          <p:spPr>
            <a:xfrm flipH="1">
              <a:off x="7321787" y="4423764"/>
              <a:ext cx="1447" cy="105223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6" idx="5"/>
              <a:endCxn id="143" idx="0"/>
            </p:cNvCxnSpPr>
            <p:nvPr/>
          </p:nvCxnSpPr>
          <p:spPr>
            <a:xfrm>
              <a:off x="6900081" y="4417531"/>
              <a:ext cx="39914" cy="133804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6587089" y="4903993"/>
              <a:ext cx="312992" cy="336748"/>
              <a:chOff x="4095928" y="1618924"/>
              <a:chExt cx="385121" cy="400411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solidFill>
                <a:srgbClr val="EEECE1"/>
              </a:solidFill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flipH="1">
                <a:off x="4095928" y="1654470"/>
                <a:ext cx="363952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C</a:t>
                </a:r>
                <a:endParaRPr lang="en-US" sz="900" dirty="0"/>
              </a:p>
            </p:txBody>
          </p:sp>
        </p:grpSp>
        <p:cxnSp>
          <p:nvCxnSpPr>
            <p:cNvPr id="67" name="Straight Arrow Connector 66"/>
            <p:cNvCxnSpPr>
              <a:stCxn id="136" idx="3"/>
              <a:endCxn id="132" idx="0"/>
            </p:cNvCxnSpPr>
            <p:nvPr/>
          </p:nvCxnSpPr>
          <p:spPr>
            <a:xfrm>
              <a:off x="6680355" y="4417530"/>
              <a:ext cx="64357" cy="486462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42" idx="4"/>
              <a:endCxn id="132" idx="7"/>
            </p:cNvCxnSpPr>
            <p:nvPr/>
          </p:nvCxnSpPr>
          <p:spPr>
            <a:xfrm flipH="1">
              <a:off x="6854575" y="4829388"/>
              <a:ext cx="88290" cy="120012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2" idx="4"/>
              <a:endCxn id="139" idx="0"/>
            </p:cNvCxnSpPr>
            <p:nvPr/>
          </p:nvCxnSpPr>
          <p:spPr>
            <a:xfrm flipH="1">
              <a:off x="6625215" y="5214048"/>
              <a:ext cx="119496" cy="122497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32" idx="5"/>
              <a:endCxn id="173" idx="0"/>
            </p:cNvCxnSpPr>
            <p:nvPr/>
          </p:nvCxnSpPr>
          <p:spPr>
            <a:xfrm>
              <a:off x="6854574" y="5168641"/>
              <a:ext cx="130751" cy="164254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293738" y="1660809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289062" y="1979266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295755" y="2306549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302451" y="2599228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293249" y="2915943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285438" y="3251627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270292" y="3673659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275431" y="4091889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257542" y="4543189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305853" y="4854366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6285438" y="5239417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6295755" y="5619456"/>
              <a:ext cx="1271224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157179" y="973277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1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149896" y="1318612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2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40014" y="1667617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3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146739" y="1973775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4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151020" y="2282728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008000"/>
                  </a:solidFill>
                </a:rPr>
                <a:t>5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43738" y="2637327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6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150911" y="2965848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7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49107" y="3414191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8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143560" y="3816043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9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16694" y="4197126"/>
              <a:ext cx="351550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10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18769" y="4585934"/>
              <a:ext cx="516766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11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12128" y="4946693"/>
              <a:ext cx="43716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12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3840795" y="5916513"/>
              <a:ext cx="1564178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184857" y="1279820"/>
              <a:ext cx="1564178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6726965" y="1300023"/>
              <a:ext cx="310741" cy="321055"/>
              <a:chOff x="4098698" y="1618924"/>
              <a:chExt cx="382351" cy="381751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 flipH="1">
                <a:off x="4148082" y="1635810"/>
                <a:ext cx="229951" cy="36486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X</a:t>
                </a:r>
                <a:endParaRPr lang="en-US" sz="90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174959" y="876415"/>
              <a:ext cx="355209" cy="306853"/>
              <a:chOff x="4070734" y="1563080"/>
              <a:chExt cx="466319" cy="434404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flipH="1">
                <a:off x="4070734" y="1563080"/>
                <a:ext cx="466319" cy="434404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err="1" smtClean="0"/>
                  <a:t>Pz</a:t>
                </a:r>
                <a:endParaRPr lang="en-US" sz="900" dirty="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165567" y="500327"/>
              <a:ext cx="554796" cy="347768"/>
              <a:chOff x="3999067" y="619632"/>
              <a:chExt cx="554796" cy="347768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4028226" y="633595"/>
                <a:ext cx="320040" cy="313808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flipH="1">
                <a:off x="3999067" y="619632"/>
                <a:ext cx="554796" cy="3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s0</a:t>
                </a:r>
                <a:endParaRPr lang="en-US" sz="1100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681458" y="490087"/>
              <a:ext cx="485008" cy="347768"/>
              <a:chOff x="4017686" y="619631"/>
              <a:chExt cx="485008" cy="347768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028226" y="633596"/>
                <a:ext cx="320040" cy="320040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 flipH="1">
                <a:off x="4017686" y="619631"/>
                <a:ext cx="485008" cy="3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s1</a:t>
                </a:r>
                <a:endParaRPr lang="en-US" sz="1100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207083" y="486741"/>
              <a:ext cx="484594" cy="347769"/>
              <a:chOff x="4006060" y="612648"/>
              <a:chExt cx="484594" cy="347769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028226" y="633596"/>
                <a:ext cx="320040" cy="320040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 flipH="1">
                <a:off x="4006060" y="612648"/>
                <a:ext cx="484594" cy="34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a0</a:t>
                </a:r>
                <a:endParaRPr lang="en-US" sz="1100" dirty="0"/>
              </a:p>
            </p:txBody>
          </p:sp>
        </p:grpSp>
        <p:cxnSp>
          <p:nvCxnSpPr>
            <p:cNvPr id="102" name="Straight Arrow Connector 101"/>
            <p:cNvCxnSpPr>
              <a:endCxn id="130" idx="0"/>
            </p:cNvCxnSpPr>
            <p:nvPr/>
          </p:nvCxnSpPr>
          <p:spPr>
            <a:xfrm>
              <a:off x="6848007" y="1159023"/>
              <a:ext cx="34329" cy="140999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24" idx="4"/>
            </p:cNvCxnSpPr>
            <p:nvPr/>
          </p:nvCxnSpPr>
          <p:spPr>
            <a:xfrm>
              <a:off x="6852018" y="824092"/>
              <a:ext cx="12835" cy="99683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26" idx="4"/>
              <a:endCxn id="129" idx="0"/>
            </p:cNvCxnSpPr>
            <p:nvPr/>
          </p:nvCxnSpPr>
          <p:spPr>
            <a:xfrm flipH="1">
              <a:off x="7352563" y="828098"/>
              <a:ext cx="2184" cy="48317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171895" y="875098"/>
              <a:ext cx="1564178" cy="0"/>
            </a:xfrm>
            <a:prstGeom prst="line">
              <a:avLst/>
            </a:prstGeom>
            <a:ln w="3175" cmpd="sng">
              <a:solidFill>
                <a:srgbClr val="00800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6887099" y="5754044"/>
              <a:ext cx="331159" cy="347767"/>
              <a:chOff x="4089637" y="681551"/>
              <a:chExt cx="331159" cy="34776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089637" y="685274"/>
                <a:ext cx="320040" cy="320038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 flipH="1">
                <a:off x="4090364" y="681551"/>
                <a:ext cx="330432" cy="34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X</a:t>
                </a:r>
                <a:endParaRPr lang="en-US" sz="1100" dirty="0"/>
              </a:p>
            </p:txBody>
          </p:sp>
        </p:grpSp>
        <p:cxnSp>
          <p:nvCxnSpPr>
            <p:cNvPr id="107" name="Straight Arrow Connector 106"/>
            <p:cNvCxnSpPr>
              <a:endCxn id="121" idx="0"/>
            </p:cNvCxnSpPr>
            <p:nvPr/>
          </p:nvCxnSpPr>
          <p:spPr>
            <a:xfrm>
              <a:off x="7018464" y="5619961"/>
              <a:ext cx="34577" cy="134084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6111113" y="5292350"/>
              <a:ext cx="492927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13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2218" y="5702792"/>
              <a:ext cx="437069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14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000919" y="1127705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1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83389" y="1676904"/>
              <a:ext cx="15537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2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836151" y="2978469"/>
              <a:ext cx="589465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3-14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23653" y="6081620"/>
              <a:ext cx="439681" cy="30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8000"/>
                  </a:solidFill>
                </a:rPr>
                <a:t>15</a:t>
              </a:r>
              <a:endParaRPr lang="en-US" sz="900" dirty="0">
                <a:solidFill>
                  <a:srgbClr val="008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847128" y="129016"/>
              <a:ext cx="1759220" cy="3068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dirty="0" smtClean="0"/>
                <a:t>Module </a:t>
              </a:r>
              <a:r>
                <a:rPr lang="en-US" sz="1200" i="1" dirty="0" smtClean="0"/>
                <a:t>Toffoli(</a:t>
              </a:r>
              <a:r>
                <a:rPr lang="en-US" sz="1200" i="1" dirty="0" err="1" smtClean="0"/>
                <a:t>a,b,c</a:t>
              </a:r>
              <a:r>
                <a:rPr lang="en-US" sz="1200" i="1" dirty="0" smtClean="0"/>
                <a:t>)</a:t>
              </a:r>
              <a:endParaRPr lang="en-US" sz="1200" i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29852" y="128429"/>
              <a:ext cx="1805958" cy="3068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dirty="0" smtClean="0"/>
                <a:t>Modular Analysis</a:t>
              </a:r>
              <a:endParaRPr lang="en-US" sz="12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934527" y="117548"/>
              <a:ext cx="1805958" cy="3068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dirty="0" smtClean="0"/>
                <a:t>Flattened Analysis</a:t>
              </a:r>
              <a:endParaRPr lang="en-US" sz="1200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6656463" y="872081"/>
              <a:ext cx="355209" cy="306854"/>
              <a:chOff x="4032315" y="1561945"/>
              <a:chExt cx="466319" cy="434405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098698" y="1618924"/>
                <a:ext cx="382351" cy="368673"/>
              </a:xfrm>
              <a:prstGeom prst="ellipse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 flipH="1">
                <a:off x="4032315" y="1561945"/>
                <a:ext cx="466319" cy="434405"/>
              </a:xfrm>
              <a:prstGeom prst="rect">
                <a:avLst/>
              </a:prstGeom>
              <a:noFill/>
              <a:ln w="63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err="1" smtClean="0"/>
                  <a:t>Pz</a:t>
                </a:r>
                <a:endParaRPr lang="en-US" sz="900" dirty="0"/>
              </a:p>
            </p:txBody>
          </p:sp>
        </p:grpSp>
      </p:grpSp>
      <p:sp>
        <p:nvSpPr>
          <p:cNvPr id="388" name="TextBox 387"/>
          <p:cNvSpPr txBox="1"/>
          <p:nvPr/>
        </p:nvSpPr>
        <p:spPr>
          <a:xfrm rot="18900000">
            <a:off x="5543323" y="5548975"/>
            <a:ext cx="854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Faster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9" name="TextBox 388"/>
          <p:cNvSpPr txBox="1"/>
          <p:nvPr/>
        </p:nvSpPr>
        <p:spPr>
          <a:xfrm rot="18900000">
            <a:off x="6997896" y="5262663"/>
            <a:ext cx="120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More Accurate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3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Remodularization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064" y="1417640"/>
            <a:ext cx="7827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Based on resource analysis, flatten modules with size less than a threshold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Tradeoff between speed of analysis and its accuracy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886508"/>
              </p:ext>
            </p:extLst>
          </p:nvPr>
        </p:nvGraphicFramePr>
        <p:xfrm>
          <a:off x="1762387" y="3148785"/>
          <a:ext cx="5948056" cy="302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08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3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Extended LLVM’s classical framework for quantum compilation at the logical level</a:t>
            </a:r>
          </a:p>
          <a:p>
            <a:r>
              <a:rPr lang="en-US" dirty="0" smtClean="0"/>
              <a:t>Managed scalability through: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utput format: </a:t>
            </a:r>
          </a:p>
          <a:p>
            <a:pPr lvl="2"/>
            <a:r>
              <a:rPr lang="en-US" dirty="0" smtClean="0"/>
              <a:t>200,000X on average + up to 90% for some benchmarks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ode generation approach: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p to </a:t>
            </a:r>
            <a:r>
              <a:rPr lang="en-US" smtClean="0"/>
              <a:t>%70 </a:t>
            </a:r>
            <a:r>
              <a:rPr lang="en-US" dirty="0" smtClean="0"/>
              <a:t>for large problems</a:t>
            </a:r>
          </a:p>
          <a:p>
            <a:r>
              <a:rPr lang="en-US" dirty="0" smtClean="0"/>
              <a:t>CTQG: Automatic generation of efficient quantum programs from classical descriptions</a:t>
            </a:r>
          </a:p>
          <a:p>
            <a:r>
              <a:rPr lang="en-US" dirty="0" smtClean="0"/>
              <a:t>Developed a scalable program analysis toolbox</a:t>
            </a:r>
          </a:p>
          <a:p>
            <a:r>
              <a:rPr lang="en-US" dirty="0" smtClean="0"/>
              <a:t>ScaffCC </a:t>
            </a:r>
            <a:r>
              <a:rPr lang="en-US" dirty="0"/>
              <a:t>can be used as </a:t>
            </a:r>
            <a:r>
              <a:rPr lang="en-US" dirty="0" smtClean="0"/>
              <a:t>a future research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2179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</a:br>
            <a:r>
              <a:rPr lang="en-US" dirty="0">
                <a:solidFill>
                  <a:schemeClr val="bg1"/>
                </a:solidFill>
                <a:latin typeface="Times"/>
                <a:cs typeface="Times"/>
              </a:rPr>
              <a:t/>
            </a:r>
            <a:br>
              <a:rPr lang="en-US" dirty="0">
                <a:solidFill>
                  <a:schemeClr val="bg1"/>
                </a:solidFill>
                <a:latin typeface="Times"/>
                <a:cs typeface="Times"/>
              </a:rPr>
            </a:br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Thank You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071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on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233"/>
            <a:ext cx="8229600" cy="2036845"/>
          </a:xfrm>
        </p:spPr>
        <p:txBody>
          <a:bodyPr>
            <a:normAutofit lnSpcReduction="10000"/>
          </a:bodyPr>
          <a:lstStyle/>
          <a:p>
            <a:r>
              <a:rPr lang="en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quantum bit </a:t>
            </a:r>
            <a:r>
              <a:rPr lang="en-US" sz="2400" b="1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b="1" i="1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qubit)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can exist in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a </a:t>
            </a:r>
            <a:r>
              <a:rPr lang="en" sz="2400" i="1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superposition </a:t>
            </a:r>
            <a:r>
              <a:rPr lang="en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of states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 smtClean="0"/>
          </a:p>
          <a:p>
            <a:endParaRPr lang="en-US" sz="2400" dirty="0" smtClean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Quantum operations </a:t>
            </a:r>
            <a:r>
              <a:rPr lang="en-US" sz="2400" b="1" i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(gates) </a:t>
            </a:r>
            <a:r>
              <a:rPr lang="en-US" sz="24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transform the state of qubits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.</a:t>
            </a:r>
            <a:endParaRPr lang="en-US" sz="2400" b="1" dirty="0" smtClean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r>
              <a:rPr lang="en-US" sz="2400" b="1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Measurement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(observation)</a:t>
            </a:r>
            <a:r>
              <a:rPr lang="en" sz="2400" i="1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collapses</a:t>
            </a:r>
            <a:r>
              <a:rPr lang="en" sz="2400" i="1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it </a:t>
            </a:r>
            <a:r>
              <a:rPr lang="en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to either  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or </a:t>
            </a:r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2400" dirty="0" smtClean="0"/>
              <a:t> 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Quantum computation is reversible.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26023"/>
              </p:ext>
            </p:extLst>
          </p:nvPr>
        </p:nvGraphicFramePr>
        <p:xfrm>
          <a:off x="3879056" y="1999253"/>
          <a:ext cx="1408104" cy="32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" name="Equation" r:id="rId5" imgW="1041400" imgH="241300" progId="Equation.3">
                  <p:embed/>
                </p:oleObj>
              </mc:Choice>
              <mc:Fallback>
                <p:oleObj name="Equation" r:id="rId5" imgW="1041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9056" y="1999253"/>
                        <a:ext cx="1408104" cy="32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622517"/>
              </p:ext>
            </p:extLst>
          </p:nvPr>
        </p:nvGraphicFramePr>
        <p:xfrm>
          <a:off x="7022413" y="2781913"/>
          <a:ext cx="337516" cy="37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" name="Equation" r:id="rId7" imgW="215900" imgH="241300" progId="Equation.3">
                  <p:embed/>
                </p:oleObj>
              </mc:Choice>
              <mc:Fallback>
                <p:oleObj name="Equation" r:id="rId7" imgW="215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22413" y="2781913"/>
                        <a:ext cx="337516" cy="37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762569"/>
              </p:ext>
            </p:extLst>
          </p:nvPr>
        </p:nvGraphicFramePr>
        <p:xfrm>
          <a:off x="7693922" y="2791275"/>
          <a:ext cx="278239" cy="37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" name="Equation" r:id="rId9" imgW="177800" imgH="241300" progId="Equation.3">
                  <p:embed/>
                </p:oleObj>
              </mc:Choice>
              <mc:Fallback>
                <p:oleObj name="Equation" r:id="rId9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3922" y="2791275"/>
                        <a:ext cx="278239" cy="37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hape 398"/>
          <p:cNvSpPr txBox="1">
            <a:spLocks/>
          </p:cNvSpPr>
          <p:nvPr/>
        </p:nvSpPr>
        <p:spPr>
          <a:xfrm>
            <a:off x="2605330" y="3624722"/>
            <a:ext cx="3706715" cy="2564429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			Quantum Assembly</a:t>
            </a:r>
          </a:p>
          <a:p>
            <a:pPr>
              <a:buFont typeface="Arial"/>
              <a:buNone/>
            </a:pPr>
            <a:r>
              <a:rPr lang="en-US" sz="1400" b="1" dirty="0" smtClean="0">
                <a:solidFill>
                  <a:srgbClr val="FF66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 a[1], b[5];</a:t>
            </a:r>
          </a:p>
          <a:p>
            <a:pPr>
              <a:buFont typeface="Arial"/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(b[0]);</a:t>
            </a:r>
          </a:p>
          <a:p>
            <a:pPr>
              <a:buFont typeface="Arial"/>
              <a:buNone/>
            </a:pP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H(b[1]);</a:t>
            </a:r>
          </a:p>
          <a:p>
            <a:pPr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H(b</a:t>
            </a: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[2]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H(b</a:t>
            </a: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H(b</a:t>
            </a: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[4]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>
              <a:buFont typeface="Arial"/>
              <a:buNone/>
            </a:pP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Z(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[0]);</a:t>
            </a:r>
          </a:p>
          <a:p>
            <a:pPr>
              <a:buFont typeface="Arial"/>
              <a:buNone/>
            </a:pPr>
            <a:r>
              <a:rPr lang="en-US" sz="1400" b="1" dirty="0" smtClean="0">
                <a:latin typeface="Courier New"/>
                <a:ea typeface="Courier New"/>
                <a:cs typeface="Courier New"/>
                <a:sym typeface="Courier New"/>
              </a:rPr>
              <a:t>CNOT(a[0],b[1]);</a:t>
            </a:r>
            <a:endParaRPr lang="en" sz="14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894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Quantum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40" y="1600206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types and instructions in quantum computers:</a:t>
            </a:r>
          </a:p>
          <a:p>
            <a:pPr lvl="1"/>
            <a:r>
              <a:rPr lang="en-US" sz="1800" dirty="0"/>
              <a:t>Q</a:t>
            </a:r>
            <a:r>
              <a:rPr lang="en-US" sz="1800" dirty="0" smtClean="0"/>
              <a:t>ubits, quantum gates</a:t>
            </a:r>
          </a:p>
          <a:p>
            <a:r>
              <a:rPr lang="en-US" sz="2000" dirty="0" smtClean="0"/>
              <a:t>Decoherence requires QECC</a:t>
            </a:r>
          </a:p>
          <a:p>
            <a:pPr lvl="1"/>
            <a:r>
              <a:rPr lang="en-US" sz="1800" dirty="0" smtClean="0"/>
              <a:t>Logical vs. Physical Levels</a:t>
            </a:r>
          </a:p>
          <a:p>
            <a:r>
              <a:rPr lang="en-US" sz="2000" dirty="0" smtClean="0"/>
              <a:t>Efficiency crucial</a:t>
            </a:r>
          </a:p>
          <a:p>
            <a:pPr lvl="1"/>
            <a:r>
              <a:rPr lang="en-US" sz="1800" dirty="0" smtClean="0"/>
              <a:t>Inefficiencies at logical level are amplified into greater physical level QECC requirements.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23300" y="1257113"/>
            <a:ext cx="4284946" cy="4742660"/>
            <a:chOff x="322656" y="554180"/>
            <a:chExt cx="3869340" cy="3912708"/>
          </a:xfrm>
        </p:grpSpPr>
        <p:sp>
          <p:nvSpPr>
            <p:cNvPr id="9" name="TextBox 8"/>
            <p:cNvSpPr txBox="1"/>
            <p:nvPr/>
          </p:nvSpPr>
          <p:spPr>
            <a:xfrm>
              <a:off x="1852173" y="882058"/>
              <a:ext cx="2222607" cy="482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Quantum Program in High-Level Description Language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2173" y="1757802"/>
              <a:ext cx="2222607" cy="482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Compiler &amp; High-level Analyzer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2173" y="2640383"/>
              <a:ext cx="2222607" cy="2793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Error Correction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2173" y="3244144"/>
              <a:ext cx="2222607" cy="482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Mapper (Scheduling, Placement and Routing)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2173" y="3984446"/>
              <a:ext cx="2222607" cy="482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Quantum Physical Operation Language</a:t>
              </a:r>
              <a:endParaRPr lang="en-US" sz="16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2656" y="2529950"/>
              <a:ext cx="1226666" cy="52882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Quantum Error Correcting Codes (QECC)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17939" y="3174818"/>
              <a:ext cx="991661" cy="861222"/>
              <a:chOff x="5243185" y="4075184"/>
              <a:chExt cx="991661" cy="1078393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5380272" y="4075184"/>
                <a:ext cx="730946" cy="925734"/>
              </a:xfrm>
              <a:prstGeom prst="can">
                <a:avLst>
                  <a:gd name="adj" fmla="val 15775"/>
                </a:avLst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43185" y="4167945"/>
                <a:ext cx="991661" cy="985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cs typeface="Times"/>
                  </a:rPr>
                  <a:t>Physical Machine </a:t>
                </a:r>
                <a:r>
                  <a:rPr lang="en-US" sz="1400" dirty="0" smtClean="0">
                    <a:cs typeface="Times"/>
                  </a:rPr>
                  <a:t>Description</a:t>
                </a:r>
                <a:endParaRPr lang="en-US" sz="1400" dirty="0">
                  <a:cs typeface="Times"/>
                </a:endParaRPr>
              </a:p>
              <a:p>
                <a:endParaRPr lang="en-US" sz="1400" dirty="0"/>
              </a:p>
            </p:txBody>
          </p:sp>
        </p:grpSp>
        <p:cxnSp>
          <p:nvCxnSpPr>
            <p:cNvPr id="16" name="Straight Arrow Connector 15"/>
            <p:cNvCxnSpPr>
              <a:stCxn id="9" idx="2"/>
              <a:endCxn id="10" idx="0"/>
            </p:cNvCxnSpPr>
            <p:nvPr/>
          </p:nvCxnSpPr>
          <p:spPr>
            <a:xfrm>
              <a:off x="2963476" y="1364500"/>
              <a:ext cx="0" cy="39330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  <a:endCxn id="11" idx="0"/>
            </p:cNvCxnSpPr>
            <p:nvPr/>
          </p:nvCxnSpPr>
          <p:spPr>
            <a:xfrm>
              <a:off x="2963476" y="2240244"/>
              <a:ext cx="0" cy="40013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2"/>
              <a:endCxn id="12" idx="0"/>
            </p:cNvCxnSpPr>
            <p:nvPr/>
          </p:nvCxnSpPr>
          <p:spPr>
            <a:xfrm>
              <a:off x="2963476" y="2919691"/>
              <a:ext cx="0" cy="3244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2"/>
              <a:endCxn id="13" idx="0"/>
            </p:cNvCxnSpPr>
            <p:nvPr/>
          </p:nvCxnSpPr>
          <p:spPr>
            <a:xfrm>
              <a:off x="2963476" y="3726586"/>
              <a:ext cx="0" cy="2578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52238" y="1497836"/>
              <a:ext cx="778975" cy="228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Scaffold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9956" y="2243110"/>
              <a:ext cx="778975" cy="228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QASM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3476" y="2945574"/>
              <a:ext cx="1194803" cy="228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QASM with QECC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>
              <a:endCxn id="9" idx="0"/>
            </p:cNvCxnSpPr>
            <p:nvPr/>
          </p:nvCxnSpPr>
          <p:spPr>
            <a:xfrm flipH="1">
              <a:off x="2963476" y="601565"/>
              <a:ext cx="1" cy="2804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52336" y="554180"/>
              <a:ext cx="778975" cy="228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Algorithm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14" idx="3"/>
              <a:endCxn id="11" idx="1"/>
            </p:cNvCxnSpPr>
            <p:nvPr/>
          </p:nvCxnSpPr>
          <p:spPr>
            <a:xfrm flipV="1">
              <a:off x="1549322" y="2780037"/>
              <a:ext cx="302851" cy="1432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2" idx="1"/>
            </p:cNvCxnSpPr>
            <p:nvPr/>
          </p:nvCxnSpPr>
          <p:spPr>
            <a:xfrm flipV="1">
              <a:off x="1585972" y="3485365"/>
              <a:ext cx="266200" cy="2038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1743317" y="1497836"/>
              <a:ext cx="2448679" cy="1006884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Round Diagonal Corner Rectangle 27"/>
            <p:cNvSpPr/>
            <p:nvPr/>
          </p:nvSpPr>
          <p:spPr>
            <a:xfrm>
              <a:off x="1743317" y="1497836"/>
              <a:ext cx="794246" cy="267365"/>
            </a:xfrm>
            <a:prstGeom prst="round2DiagRect">
              <a:avLst>
                <a:gd name="adj1" fmla="val 16667"/>
                <a:gd name="adj2" fmla="val 50000"/>
              </a:avLst>
            </a:prstGeom>
            <a:ln>
              <a:noFill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 smtClean="0"/>
                <a:t>ScaffCC</a:t>
              </a:r>
              <a:endParaRPr lang="en-US" sz="1400" b="1" i="1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8686800" y="1314549"/>
            <a:ext cx="0" cy="2471286"/>
          </a:xfrm>
          <a:prstGeom prst="straightConnector1">
            <a:avLst/>
          </a:prstGeom>
          <a:ln w="12700" cmpd="sng">
            <a:solidFill>
              <a:srgbClr val="008000"/>
            </a:solidFill>
            <a:headEnd type="arrow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686800" y="4124389"/>
            <a:ext cx="0" cy="1875384"/>
          </a:xfrm>
          <a:prstGeom prst="straightConnector1">
            <a:avLst/>
          </a:prstGeom>
          <a:ln w="12700" cmpd="sng">
            <a:solidFill>
              <a:srgbClr val="008000"/>
            </a:solidFill>
            <a:headEnd type="arrow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8472602" y="2453517"/>
            <a:ext cx="76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L</a:t>
            </a:r>
            <a:r>
              <a:rPr lang="en-US" sz="1600" b="1" dirty="0" smtClean="0">
                <a:solidFill>
                  <a:srgbClr val="008000"/>
                </a:solidFill>
              </a:rPr>
              <a:t>ogical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420603" y="4880424"/>
            <a:ext cx="870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P</a:t>
            </a:r>
            <a:r>
              <a:rPr lang="en-US" sz="1600" b="1" dirty="0" smtClean="0">
                <a:solidFill>
                  <a:srgbClr val="008000"/>
                </a:solidFill>
              </a:rPr>
              <a:t>hysical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Contributions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00206"/>
            <a:ext cx="832536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1) Identifying </a:t>
            </a:r>
            <a:r>
              <a:rPr lang="en-US" b="1" dirty="0" smtClean="0"/>
              <a:t>differences in compiling</a:t>
            </a:r>
            <a:r>
              <a:rPr lang="en-US" dirty="0" smtClean="0"/>
              <a:t> for quantum vs. classical computers</a:t>
            </a:r>
          </a:p>
          <a:p>
            <a:r>
              <a:rPr lang="en-US" dirty="0" smtClean="0"/>
              <a:t>2) Providing </a:t>
            </a:r>
            <a:r>
              <a:rPr lang="en-US" b="1" dirty="0" smtClean="0"/>
              <a:t>good scalability</a:t>
            </a:r>
            <a:r>
              <a:rPr lang="en-US" dirty="0" smtClean="0"/>
              <a:t> to </a:t>
            </a:r>
            <a:r>
              <a:rPr lang="en-US" dirty="0"/>
              <a:t>practical algorithm </a:t>
            </a:r>
            <a:r>
              <a:rPr lang="en-US" dirty="0" smtClean="0"/>
              <a:t>sizes</a:t>
            </a:r>
          </a:p>
          <a:p>
            <a:r>
              <a:rPr lang="en-US" dirty="0" smtClean="0"/>
              <a:t>3) Automatically synthesizing </a:t>
            </a:r>
            <a:r>
              <a:rPr lang="en-US" b="1" dirty="0" smtClean="0"/>
              <a:t>reversible computation </a:t>
            </a:r>
            <a:r>
              <a:rPr lang="en-US" dirty="0" smtClean="0"/>
              <a:t>(e.g. for math functions)</a:t>
            </a:r>
          </a:p>
          <a:p>
            <a:r>
              <a:rPr lang="en-US" dirty="0" smtClean="0"/>
              <a:t>4) Developing important program </a:t>
            </a:r>
            <a:r>
              <a:rPr lang="en-US" b="1" dirty="0" smtClean="0"/>
              <a:t>analysis</a:t>
            </a:r>
            <a:r>
              <a:rPr lang="en-US" dirty="0" smtClean="0"/>
              <a:t> passes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742297"/>
              </p:ext>
            </p:extLst>
          </p:nvPr>
        </p:nvGraphicFramePr>
        <p:xfrm>
          <a:off x="518849" y="1748147"/>
          <a:ext cx="8037952" cy="325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398"/>
                <a:gridCol w="2404288"/>
                <a:gridCol w="2478266"/>
              </a:tblGrid>
              <a:tr h="7277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Classical Time Complexity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Quantum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Time Complexity</a:t>
                      </a:r>
                    </a:p>
                  </a:txBody>
                  <a:tcPr anchor="ctr"/>
                </a:tc>
              </a:tr>
              <a:tr h="421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Grover’s Search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421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Binary Welded Tree (BWT)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</a:tr>
              <a:tr h="421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Ground State Estimation (GSE)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421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Triangle Finding</a:t>
                      </a:r>
                      <a:r>
                        <a:rPr lang="en-US" baseline="0" dirty="0" smtClean="0"/>
                        <a:t> Problem (TFP)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421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Boolean Formula (BF)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421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Class Number (CN)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338692"/>
              </p:ext>
            </p:extLst>
          </p:nvPr>
        </p:nvGraphicFramePr>
        <p:xfrm>
          <a:off x="4550624" y="2517736"/>
          <a:ext cx="6032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4" imgW="342900" imgH="203200" progId="Equation.3">
                  <p:embed/>
                </p:oleObj>
              </mc:Choice>
              <mc:Fallback>
                <p:oleObj name="Equation" r:id="rId4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0624" y="2517736"/>
                        <a:ext cx="603250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29424"/>
              </p:ext>
            </p:extLst>
          </p:nvPr>
        </p:nvGraphicFramePr>
        <p:xfrm>
          <a:off x="6994525" y="2484438"/>
          <a:ext cx="8032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6" imgW="457200" imgH="241300" progId="Equation.3">
                  <p:embed/>
                </p:oleObj>
              </mc:Choice>
              <mc:Fallback>
                <p:oleObj name="Equation" r:id="rId6" imgW="45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94525" y="2484438"/>
                        <a:ext cx="80327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419281"/>
              </p:ext>
            </p:extLst>
          </p:nvPr>
        </p:nvGraphicFramePr>
        <p:xfrm>
          <a:off x="4395788" y="2867025"/>
          <a:ext cx="9144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8" imgW="520700" imgH="254000" progId="Equation.3">
                  <p:embed/>
                </p:oleObj>
              </mc:Choice>
              <mc:Fallback>
                <p:oleObj name="Equation" r:id="rId8" imgW="520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95788" y="2867025"/>
                        <a:ext cx="91440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97322"/>
              </p:ext>
            </p:extLst>
          </p:nvPr>
        </p:nvGraphicFramePr>
        <p:xfrm>
          <a:off x="6805613" y="2901950"/>
          <a:ext cx="10922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10" imgW="622300" imgH="241300" progId="Equation.3">
                  <p:embed/>
                </p:oleObj>
              </mc:Choice>
              <mc:Fallback>
                <p:oleObj name="Equation" r:id="rId10" imgW="622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05613" y="2901950"/>
                        <a:ext cx="1092200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677454"/>
              </p:ext>
            </p:extLst>
          </p:nvPr>
        </p:nvGraphicFramePr>
        <p:xfrm>
          <a:off x="4495800" y="3324225"/>
          <a:ext cx="7143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12" imgW="406400" imgH="228600" progId="Equation.3">
                  <p:embed/>
                </p:oleObj>
              </mc:Choice>
              <mc:Fallback>
                <p:oleObj name="Equation" r:id="rId12" imgW="40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5800" y="3324225"/>
                        <a:ext cx="7143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63685"/>
              </p:ext>
            </p:extLst>
          </p:nvPr>
        </p:nvGraphicFramePr>
        <p:xfrm>
          <a:off x="7005638" y="3325813"/>
          <a:ext cx="6921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14" imgW="393700" imgH="228600" progId="Equation.3">
                  <p:embed/>
                </p:oleObj>
              </mc:Choice>
              <mc:Fallback>
                <p:oleObj name="Equation" r:id="rId14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05638" y="3325813"/>
                        <a:ext cx="6921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605080"/>
              </p:ext>
            </p:extLst>
          </p:nvPr>
        </p:nvGraphicFramePr>
        <p:xfrm>
          <a:off x="4526032" y="4195952"/>
          <a:ext cx="6032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16" imgW="342900" imgH="203200" progId="Equation.3">
                  <p:embed/>
                </p:oleObj>
              </mc:Choice>
              <mc:Fallback>
                <p:oleObj name="Equation" r:id="rId16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6032" y="4195952"/>
                        <a:ext cx="603250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95722"/>
              </p:ext>
            </p:extLst>
          </p:nvPr>
        </p:nvGraphicFramePr>
        <p:xfrm>
          <a:off x="6894513" y="4140571"/>
          <a:ext cx="8032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18" imgW="457200" imgH="241300" progId="Equation.3">
                  <p:embed/>
                </p:oleObj>
              </mc:Choice>
              <mc:Fallback>
                <p:oleObj name="Equation" r:id="rId18" imgW="45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4513" y="4140571"/>
                        <a:ext cx="80327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77966"/>
              </p:ext>
            </p:extLst>
          </p:nvPr>
        </p:nvGraphicFramePr>
        <p:xfrm>
          <a:off x="4494213" y="3749675"/>
          <a:ext cx="7159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19" imgW="406400" imgH="228600" progId="Equation.3">
                  <p:embed/>
                </p:oleObj>
              </mc:Choice>
              <mc:Fallback>
                <p:oleObj name="Equation" r:id="rId19" imgW="40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94213" y="3749675"/>
                        <a:ext cx="715962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4578"/>
              </p:ext>
            </p:extLst>
          </p:nvPr>
        </p:nvGraphicFramePr>
        <p:xfrm>
          <a:off x="6937375" y="3742497"/>
          <a:ext cx="8048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21" imgW="457200" imgH="228600" progId="Equation.3">
                  <p:embed/>
                </p:oleObj>
              </mc:Choice>
              <mc:Fallback>
                <p:oleObj name="Equation" r:id="rId21" imgW="457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937375" y="3742497"/>
                        <a:ext cx="804863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012179"/>
              </p:ext>
            </p:extLst>
          </p:nvPr>
        </p:nvGraphicFramePr>
        <p:xfrm>
          <a:off x="4149725" y="4561155"/>
          <a:ext cx="14065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23" imgW="800100" imgH="228600" progId="Equation.3">
                  <p:embed/>
                </p:oleObj>
              </mc:Choice>
              <mc:Fallback>
                <p:oleObj name="Equation" r:id="rId23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49725" y="4561155"/>
                        <a:ext cx="14065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694203"/>
              </p:ext>
            </p:extLst>
          </p:nvPr>
        </p:nvGraphicFramePr>
        <p:xfrm>
          <a:off x="6330950" y="4618038"/>
          <a:ext cx="1968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25" imgW="1117600" imgH="203200" progId="Equation.3">
                  <p:embed/>
                </p:oleObj>
              </mc:Choice>
              <mc:Fallback>
                <p:oleObj name="Equation" r:id="rId25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30950" y="4618038"/>
                        <a:ext cx="1968500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4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7"/>
          <p:cNvSpPr txBox="1">
            <a:spLocks/>
          </p:cNvSpPr>
          <p:nvPr/>
        </p:nvSpPr>
        <p:spPr>
          <a:xfrm>
            <a:off x="221393" y="228600"/>
            <a:ext cx="8607923" cy="642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Scaffold Programs and Quantum Circuits</a:t>
            </a:r>
            <a:endParaRPr lang="en" sz="4000" dirty="0"/>
          </a:p>
        </p:txBody>
      </p:sp>
      <p:sp>
        <p:nvSpPr>
          <p:cNvPr id="21" name="Shape 399"/>
          <p:cNvSpPr txBox="1">
            <a:spLocks/>
          </p:cNvSpPr>
          <p:nvPr/>
        </p:nvSpPr>
        <p:spPr>
          <a:xfrm>
            <a:off x="4630830" y="831636"/>
            <a:ext cx="4435500" cy="5389936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main module</a:t>
            </a:r>
            <a:endParaRPr lang="en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module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main() {</a:t>
            </a: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allocated qubits in main</a:t>
            </a:r>
            <a:endParaRPr lang="en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a[n]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, b[n], t[1]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lang="en-US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// classical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bits</a:t>
            </a: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: measurement outcome</a:t>
            </a: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cbit</a:t>
            </a:r>
            <a:r>
              <a:rPr lang="en" sz="1200" b="1" dirty="0" smtClean="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ma[n]; </a:t>
            </a:r>
            <a:endParaRPr lang="en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 iteration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bound</a:t>
            </a:r>
            <a:endParaRPr lang="en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nstep = floor((pi/4)*sqrt(N))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.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.</a:t>
            </a:r>
            <a:endParaRPr lang="en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// Grover iteration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: Repeat O(N^0.5) times</a:t>
            </a: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(istep=1; istep&lt;=nstep; istep++) {</a:t>
            </a: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	Sqr(a,b);</a:t>
            </a:r>
            <a:endParaRPr lang="en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	EQxMark(b, t, 0);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	Sqr(a,b);</a:t>
            </a:r>
            <a:endParaRPr lang="en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	diffuse(a);</a:t>
            </a: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.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.</a:t>
            </a:r>
            <a:endParaRPr lang="en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// measure a to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find outcome</a:t>
            </a:r>
            <a:endParaRPr lang="en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(i=0; i&lt;n; i++)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ma[i] = measZ(a[i]);</a:t>
            </a:r>
          </a:p>
          <a:p>
            <a:pPr>
              <a:buClr>
                <a:srgbClr val="000000"/>
              </a:buClr>
              <a:buSzPct val="110000"/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}	</a:t>
            </a:r>
            <a:endParaRPr lang="en" sz="12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" name="Shape 398"/>
          <p:cNvSpPr txBox="1">
            <a:spLocks/>
          </p:cNvSpPr>
          <p:nvPr/>
        </p:nvSpPr>
        <p:spPr>
          <a:xfrm>
            <a:off x="51320" y="831643"/>
            <a:ext cx="4451733" cy="3982091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lang="en" sz="12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&lt;math.h&gt;</a:t>
            </a: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#define n </a:t>
            </a:r>
            <a:r>
              <a:rPr lang="en" sz="1200" b="1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</a:p>
          <a:p>
            <a:pPr>
              <a:buNone/>
            </a:pPr>
            <a:r>
              <a:rPr lang="en" sz="1200" b="1" dirty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#define </a:t>
            </a:r>
            <a:r>
              <a:rPr lang="en-US" sz="12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N 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pow(2,n)</a:t>
            </a:r>
          </a:p>
          <a:p>
            <a:pPr>
              <a:buNone/>
            </a:pPr>
            <a:endParaRPr lang="en-US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 module prototypes</a:t>
            </a: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module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Sqr(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a[n], 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b[n]);</a:t>
            </a: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module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EQxMark(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b[n], 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t[1], 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tF);</a:t>
            </a:r>
          </a:p>
          <a:p>
            <a:pPr>
              <a:buFont typeface="Arial"/>
              <a:buNone/>
            </a:pPr>
            <a:endParaRPr lang="en-US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iffusion module</a:t>
            </a:r>
          </a:p>
          <a:p>
            <a:pPr>
              <a:buFont typeface="Arial"/>
              <a:buNone/>
            </a:pP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module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diffuse(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q[n]) {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en-US" sz="12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allocate qubits local to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module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>
              <a:buFont typeface="Arial"/>
              <a:buNone/>
            </a:pPr>
            <a:r>
              <a:rPr lang="en-US" sz="1200" b="1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qbit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 x[n-1];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>
              <a:buFont typeface="Arial"/>
              <a:buNone/>
            </a:pPr>
            <a:endParaRPr lang="en-US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// Hadamard applied to q </a:t>
            </a:r>
            <a:endParaRPr lang="en-US" sz="1200" b="1" dirty="0" smtClea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200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(j = 0; j &lt; n; j++)</a:t>
            </a:r>
            <a:endParaRPr lang="en-US" sz="12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H(q[j</a:t>
            </a: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]);</a:t>
            </a:r>
          </a:p>
          <a:p>
            <a:pPr>
              <a:buFont typeface="Arial"/>
              <a:buNone/>
            </a:pPr>
            <a:r>
              <a:rPr lang="en-US" sz="1200" b="1" dirty="0" smtClean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>
              <a:buFont typeface="Arial"/>
              <a:buNone/>
            </a:pPr>
            <a:r>
              <a:rPr lang="en" sz="1200" b="1" dirty="0" smtClean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endParaRPr lang="en" sz="9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6488176" y="4234694"/>
            <a:ext cx="130053" cy="257831"/>
          </a:xfrm>
          <a:prstGeom prst="rightBrace">
            <a:avLst>
              <a:gd name="adj1" fmla="val 39330"/>
              <a:gd name="adj2" fmla="val 48864"/>
            </a:avLst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57334" y="4196210"/>
            <a:ext cx="705604" cy="257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cxnSp>
        <p:nvCxnSpPr>
          <p:cNvPr id="28" name="Curved Connector 27"/>
          <p:cNvCxnSpPr>
            <a:stCxn id="27" idx="2"/>
          </p:cNvCxnSpPr>
          <p:nvPr/>
        </p:nvCxnSpPr>
        <p:spPr>
          <a:xfrm rot="10800000">
            <a:off x="3630667" y="3064191"/>
            <a:ext cx="1526668" cy="1260935"/>
          </a:xfrm>
          <a:prstGeom prst="curvedConnector3">
            <a:avLst>
              <a:gd name="adj1" fmla="val 50000"/>
            </a:avLst>
          </a:prstGeom>
          <a:ln w="9525" cmpd="sng">
            <a:solidFill>
              <a:srgbClr val="FF0000"/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>
            <a:off x="2945353" y="3868633"/>
            <a:ext cx="130849" cy="503492"/>
          </a:xfrm>
          <a:prstGeom prst="rightBrace">
            <a:avLst>
              <a:gd name="adj1" fmla="val 39330"/>
              <a:gd name="adj2" fmla="val 48864"/>
            </a:avLst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>
            <a:off x="7078765" y="3530283"/>
            <a:ext cx="161745" cy="510443"/>
          </a:xfrm>
          <a:prstGeom prst="rightBrace">
            <a:avLst>
              <a:gd name="adj1" fmla="val 39330"/>
              <a:gd name="adj2" fmla="val 48864"/>
            </a:avLst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>
            <a:off x="7517061" y="5378998"/>
            <a:ext cx="130849" cy="310229"/>
          </a:xfrm>
          <a:prstGeom prst="rightBrace">
            <a:avLst>
              <a:gd name="adj1" fmla="val 39330"/>
              <a:gd name="adj2" fmla="val 48864"/>
            </a:avLst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iffu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15" y="4146259"/>
            <a:ext cx="2082800" cy="406400"/>
          </a:xfrm>
          <a:prstGeom prst="rect">
            <a:avLst/>
          </a:prstGeom>
        </p:spPr>
      </p:pic>
      <p:pic>
        <p:nvPicPr>
          <p:cNvPr id="15" name="Picture 14" descr="U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57" y="3530277"/>
            <a:ext cx="419100" cy="546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139" y="3875817"/>
            <a:ext cx="655051" cy="4265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939" y="5217222"/>
            <a:ext cx="733023" cy="5834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49" y="4905958"/>
            <a:ext cx="43434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24" grpId="0" build="p" animBg="1"/>
      <p:bldP spid="25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Scaffold to QASM:</a:t>
            </a:r>
            <a:br>
              <a:rPr lang="en-US" dirty="0" smtClean="0"/>
            </a:br>
            <a:r>
              <a:rPr lang="en-US" dirty="0" smtClean="0"/>
              <a:t> Deep Optimization through LLVM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018" y="1417638"/>
            <a:ext cx="7917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ScaffCC translates from </a:t>
            </a:r>
            <a:r>
              <a:rPr lang="en-US" sz="2400" b="1" dirty="0"/>
              <a:t>Scaffold</a:t>
            </a:r>
            <a:r>
              <a:rPr lang="en-US" sz="2400" dirty="0"/>
              <a:t> Programming Language to </a:t>
            </a:r>
            <a:r>
              <a:rPr lang="en-US" sz="2400" b="1" dirty="0"/>
              <a:t>QASM</a:t>
            </a:r>
            <a:r>
              <a:rPr lang="en-US" sz="2400" dirty="0"/>
              <a:t> assembly language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mplemented with </a:t>
            </a:r>
            <a:r>
              <a:rPr lang="en-US" sz="2400" b="1" dirty="0" smtClean="0"/>
              <a:t>LLVM</a:t>
            </a:r>
            <a:r>
              <a:rPr lang="en-US" sz="2400" dirty="0" smtClean="0"/>
              <a:t>, a rich and mature compiler framework.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Modified </a:t>
            </a:r>
            <a:r>
              <a:rPr lang="en-US" sz="2400" b="1" dirty="0" smtClean="0"/>
              <a:t>Clang </a:t>
            </a:r>
            <a:r>
              <a:rPr lang="en-US" sz="2400" dirty="0" smtClean="0"/>
              <a:t>front-end parses and converts ScaffCC to LLVM Intermediate Representation.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78562" y="3644149"/>
            <a:ext cx="9141491" cy="1115649"/>
            <a:chOff x="-78562" y="3644149"/>
            <a:chExt cx="9141491" cy="1115649"/>
          </a:xfrm>
        </p:grpSpPr>
        <p:sp>
          <p:nvSpPr>
            <p:cNvPr id="22" name="TextBox 21"/>
            <p:cNvSpPr txBox="1"/>
            <p:nvPr/>
          </p:nvSpPr>
          <p:spPr>
            <a:xfrm rot="16200000">
              <a:off x="-374777" y="3940364"/>
              <a:ext cx="1115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QASM Generation</a:t>
              </a:r>
              <a:endParaRPr lang="en-U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1254" y="3774852"/>
              <a:ext cx="1070330" cy="80343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Classical Control Resolution</a:t>
              </a:r>
              <a:endParaRPr lang="en-US" sz="1400" dirty="0"/>
            </a:p>
          </p:txBody>
        </p:sp>
        <p:sp>
          <p:nvSpPr>
            <p:cNvPr id="25" name="Document 24"/>
            <p:cNvSpPr/>
            <p:nvPr/>
          </p:nvSpPr>
          <p:spPr>
            <a:xfrm>
              <a:off x="643595" y="3955244"/>
              <a:ext cx="747297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Scaffold Program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6" name="Document 25"/>
            <p:cNvSpPr/>
            <p:nvPr/>
          </p:nvSpPr>
          <p:spPr>
            <a:xfrm>
              <a:off x="8294870" y="3951494"/>
              <a:ext cx="768059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QASM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6724" y="3777663"/>
              <a:ext cx="674544" cy="80343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Clang Front-end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>
              <a:stCxn id="30" idx="3"/>
              <a:endCxn id="23" idx="1"/>
            </p:cNvCxnSpPr>
            <p:nvPr/>
          </p:nvCxnSpPr>
          <p:spPr>
            <a:xfrm flipV="1">
              <a:off x="5520743" y="4176569"/>
              <a:ext cx="230511" cy="407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3"/>
              <a:endCxn id="30" idx="1"/>
            </p:cNvCxnSpPr>
            <p:nvPr/>
          </p:nvCxnSpPr>
          <p:spPr>
            <a:xfrm>
              <a:off x="4531268" y="4179380"/>
              <a:ext cx="261782" cy="126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Document 29"/>
            <p:cNvSpPr/>
            <p:nvPr/>
          </p:nvSpPr>
          <p:spPr>
            <a:xfrm>
              <a:off x="4793050" y="3968390"/>
              <a:ext cx="727693" cy="424499"/>
            </a:xfrm>
            <a:prstGeom prst="flowChartDocumen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LLVM-IR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25" idx="3"/>
              <a:endCxn id="27" idx="1"/>
            </p:cNvCxnSpPr>
            <p:nvPr/>
          </p:nvCxnSpPr>
          <p:spPr>
            <a:xfrm>
              <a:off x="1390892" y="4167494"/>
              <a:ext cx="2465832" cy="118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3" idx="3"/>
              <a:endCxn id="26" idx="1"/>
            </p:cNvCxnSpPr>
            <p:nvPr/>
          </p:nvCxnSpPr>
          <p:spPr>
            <a:xfrm flipV="1">
              <a:off x="6821584" y="4163744"/>
              <a:ext cx="1473286" cy="1282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29370" y="3786583"/>
              <a:ext cx="13512" cy="79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5534254" y="3576599"/>
            <a:ext cx="1626913" cy="1142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75" y="274638"/>
            <a:ext cx="87471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Scalability in Compilation and Analysis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 are typically specialized to one problem size, hence they are deeply and statically analyzable.</a:t>
            </a:r>
          </a:p>
          <a:p>
            <a:pPr lvl="1"/>
            <a:r>
              <a:rPr lang="en-US" b="1" dirty="0" smtClean="0"/>
              <a:t>Classical control resolution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Static classical control resolution using LLVM passes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May cause code explosion during code transformation of larger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F33B-4B92-614B-A726-7E0354E8DD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16471</TotalTime>
  <Words>1482</Words>
  <Application>Microsoft Macintosh PowerPoint</Application>
  <PresentationFormat>Letter Paper (8.5x11 in)</PresentationFormat>
  <Paragraphs>514</Paragraphs>
  <Slides>29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Calibri</vt:lpstr>
      <vt:lpstr>Courier New</vt:lpstr>
      <vt:lpstr>Lucida Grande</vt:lpstr>
      <vt:lpstr>Mangal</vt:lpstr>
      <vt:lpstr>Times</vt:lpstr>
      <vt:lpstr>Times New Roman</vt:lpstr>
      <vt:lpstr>Arial</vt:lpstr>
      <vt:lpstr>Office Theme</vt:lpstr>
      <vt:lpstr>1_Office Theme</vt:lpstr>
      <vt:lpstr>Equation</vt:lpstr>
      <vt:lpstr>ScaffCC: A Framework for Compilation and Analysis of Quantum Computing Programs</vt:lpstr>
      <vt:lpstr>Quantum Computing Advantage</vt:lpstr>
      <vt:lpstr>Background on Quantum Computers</vt:lpstr>
      <vt:lpstr>Compiling Quantum Codes</vt:lpstr>
      <vt:lpstr>Goals and Contributions</vt:lpstr>
      <vt:lpstr>Benchmarks</vt:lpstr>
      <vt:lpstr>PowerPoint Presentation</vt:lpstr>
      <vt:lpstr>From Scaffold to QASM:  Deep Optimization through LLVM</vt:lpstr>
      <vt:lpstr>Scalability in Compilation and Analysis (1)</vt:lpstr>
      <vt:lpstr>Resolving Classical Controls in the Code</vt:lpstr>
      <vt:lpstr>PowerPoint Presentation</vt:lpstr>
      <vt:lpstr>Pass-Driven Vs. Instrumentation-Driven </vt:lpstr>
      <vt:lpstr>The Instrumentation-Driven  Approach Scales Better</vt:lpstr>
      <vt:lpstr>Scalability in Compilation and Analysis (2) </vt:lpstr>
      <vt:lpstr>Managing Scalability with QASM Format</vt:lpstr>
      <vt:lpstr>Comparison of QASM-H and QASM-HL</vt:lpstr>
      <vt:lpstr>Synthesizing Reversible Computation</vt:lpstr>
      <vt:lpstr>CTQG: Classical-To-Quantum-Gate</vt:lpstr>
      <vt:lpstr>Program Analysis</vt:lpstr>
      <vt:lpstr>Program Analysis</vt:lpstr>
      <vt:lpstr>Program Correctness Checks</vt:lpstr>
      <vt:lpstr>Quantum Program Analysis: Resource Analysis</vt:lpstr>
      <vt:lpstr>Timing Estimate</vt:lpstr>
      <vt:lpstr>Remodularization</vt:lpstr>
      <vt:lpstr>Hierarchical Approach Tradeoff</vt:lpstr>
      <vt:lpstr>Effect of Remodularization</vt:lpstr>
      <vt:lpstr>Demo</vt:lpstr>
      <vt:lpstr>Conclusion</vt:lpstr>
      <vt:lpstr>  Thank You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Stephenson</dc:creator>
  <cp:lastModifiedBy>Harsh Khetawat</cp:lastModifiedBy>
  <cp:revision>325</cp:revision>
  <cp:lastPrinted>2014-05-13T15:54:54Z</cp:lastPrinted>
  <dcterms:created xsi:type="dcterms:W3CDTF">2014-05-08T22:33:27Z</dcterms:created>
  <dcterms:modified xsi:type="dcterms:W3CDTF">2018-04-01T20:28:42Z</dcterms:modified>
</cp:coreProperties>
</file>