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56" r:id="rId2"/>
    <p:sldId id="288" r:id="rId3"/>
    <p:sldId id="318" r:id="rId4"/>
    <p:sldId id="312" r:id="rId5"/>
    <p:sldId id="295" r:id="rId6"/>
    <p:sldId id="327" r:id="rId7"/>
    <p:sldId id="314" r:id="rId8"/>
    <p:sldId id="326" r:id="rId9"/>
    <p:sldId id="315" r:id="rId10"/>
    <p:sldId id="317" r:id="rId11"/>
    <p:sldId id="328" r:id="rId12"/>
    <p:sldId id="329" r:id="rId13"/>
    <p:sldId id="316" r:id="rId14"/>
    <p:sldId id="319" r:id="rId15"/>
    <p:sldId id="320" r:id="rId16"/>
    <p:sldId id="321" r:id="rId17"/>
    <p:sldId id="322" r:id="rId18"/>
    <p:sldId id="324" r:id="rId19"/>
    <p:sldId id="325" r:id="rId20"/>
    <p:sldId id="264"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844" autoAdjust="0"/>
  </p:normalViewPr>
  <p:slideViewPr>
    <p:cSldViewPr snapToGrid="0">
      <p:cViewPr varScale="1">
        <p:scale>
          <a:sx n="47" d="100"/>
          <a:sy n="47" d="100"/>
        </p:scale>
        <p:origin x="140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1pPr>
            <a:lvl2pPr marL="914400" marR="0" lvl="1"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2pPr>
            <a:lvl3pPr marL="1371600" marR="0" lvl="2"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p:txBody>
      </p:sp>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64166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33492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100" b="0" i="0" u="none" strike="noStrike" kern="1200" cap="none" baseline="0" dirty="0">
                <a:solidFill>
                  <a:schemeClr val="dk1"/>
                </a:solidFill>
                <a:latin typeface="Arial"/>
                <a:ea typeface="Arial"/>
                <a:cs typeface="Arial"/>
                <a:sym typeface="Arial"/>
              </a:rPr>
              <a:t>Machine learning based on neural networks has recently provided </a:t>
            </a:r>
            <a:r>
              <a:rPr lang="en-US" sz="1100" b="0" i="0" u="none" strike="noStrike" kern="1200" cap="none" baseline="0" dirty="0" err="1">
                <a:solidFill>
                  <a:schemeClr val="dk1"/>
                </a:solidFill>
                <a:latin typeface="Arial"/>
                <a:ea typeface="Arial"/>
                <a:cs typeface="Arial"/>
                <a:sym typeface="Arial"/>
              </a:rPr>
              <a:t>signicant</a:t>
            </a:r>
            <a:r>
              <a:rPr lang="en-US" sz="1100" b="0" i="0" u="none" strike="noStrike" kern="1200" cap="none" baseline="0" dirty="0">
                <a:solidFill>
                  <a:schemeClr val="dk1"/>
                </a:solidFill>
                <a:latin typeface="Arial"/>
                <a:ea typeface="Arial"/>
                <a:cs typeface="Arial"/>
                <a:sym typeface="Arial"/>
              </a:rPr>
              <a:t> advances for many practical applications</a:t>
            </a:r>
          </a:p>
          <a:p>
            <a:r>
              <a:rPr lang="en-US" sz="1100" b="0" i="0" u="none" strike="noStrike" kern="1200" cap="none" baseline="0" dirty="0">
                <a:solidFill>
                  <a:schemeClr val="dk1"/>
                </a:solidFill>
                <a:latin typeface="Arial"/>
                <a:ea typeface="Arial"/>
                <a:cs typeface="Arial"/>
                <a:sym typeface="Arial"/>
              </a:rPr>
              <a:t>Much progress has been made in realization of quantum information processors</a:t>
            </a:r>
          </a:p>
          <a:p>
            <a:r>
              <a:rPr lang="en-US" sz="1100" b="0" i="0" u="none" strike="noStrike" kern="1200" cap="none" baseline="0" dirty="0">
                <a:solidFill>
                  <a:schemeClr val="dk1"/>
                </a:solidFill>
                <a:latin typeface="Arial"/>
                <a:ea typeface="Arial"/>
                <a:cs typeface="Arial"/>
                <a:sym typeface="Arial"/>
              </a:rPr>
              <a:t>Explore quantum computers can be utilized to further enhance performance of machine learning systems</a:t>
            </a:r>
          </a:p>
        </p:txBody>
      </p:sp>
    </p:spTree>
    <p:extLst>
      <p:ext uri="{BB962C8B-B14F-4D97-AF65-F5344CB8AC3E}">
        <p14:creationId xmlns:p14="http://schemas.microsoft.com/office/powerpoint/2010/main" val="1611108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3200" dirty="0"/>
              <a:t>Theoretical analysis difficult.</a:t>
            </a:r>
          </a:p>
          <a:p>
            <a:r>
              <a:rPr lang="en-US" sz="3200" dirty="0"/>
              <a:t>Interactions create quantum correlations and entanglement</a:t>
            </a:r>
          </a:p>
          <a:p>
            <a:r>
              <a:rPr lang="en-US" sz="3200" dirty="0"/>
              <a:t>State function is extremely complicated</a:t>
            </a:r>
          </a:p>
          <a:p>
            <a:br>
              <a:rPr lang="en-US" dirty="0"/>
            </a:br>
            <a:endParaRPr lang="en-US" dirty="0"/>
          </a:p>
        </p:txBody>
      </p:sp>
    </p:spTree>
    <p:extLst>
      <p:ext uri="{BB962C8B-B14F-4D97-AF65-F5344CB8AC3E}">
        <p14:creationId xmlns:p14="http://schemas.microsoft.com/office/powerpoint/2010/main" val="788197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Classical: Neural Nets to model ground states and </a:t>
            </a:r>
            <a:r>
              <a:rPr lang="en-US" dirty="0" err="1"/>
              <a:t>hamiltonians</a:t>
            </a:r>
            <a:r>
              <a:rPr lang="en-US" dirty="0"/>
              <a:t>: G. </a:t>
            </a:r>
            <a:r>
              <a:rPr lang="en-US" dirty="0" err="1"/>
              <a:t>Carleo</a:t>
            </a:r>
            <a:r>
              <a:rPr lang="en-US" dirty="0"/>
              <a:t> and M. Troyer, Science 355, 602 (2017)</a:t>
            </a:r>
          </a:p>
          <a:p>
            <a:pPr marL="457200" marR="0" lvl="0" indent="-298450" algn="l" defTabSz="914400" rtl="0" eaLnBrk="1" fontAlgn="auto" latinLnBrk="0" hangingPunct="1">
              <a:lnSpc>
                <a:spcPct val="100000"/>
              </a:lnSpc>
              <a:spcBef>
                <a:spcPts val="0"/>
              </a:spcBef>
              <a:spcAft>
                <a:spcPts val="0"/>
              </a:spcAft>
              <a:buClr>
                <a:schemeClr val="dk1"/>
              </a:buClr>
              <a:buSzPts val="1100"/>
              <a:buFont typeface="Arial"/>
              <a:buChar char="●"/>
              <a:tabLst/>
              <a:defRPr/>
            </a:pPr>
            <a:r>
              <a:rPr lang="en-US" sz="1100" b="1" i="0" u="none" strike="noStrike" kern="1200" cap="none" dirty="0">
                <a:solidFill>
                  <a:schemeClr val="dk1"/>
                </a:solidFill>
                <a:effectLst/>
                <a:latin typeface="Arial"/>
                <a:ea typeface="Arial"/>
                <a:cs typeface="Arial"/>
                <a:sym typeface="Arial"/>
              </a:rPr>
              <a:t>Artificial neural network encoding a many-body quantum state of </a:t>
            </a:r>
            <a:r>
              <a:rPr lang="en-US" sz="1100" b="1" i="1" u="none" strike="noStrike" kern="1200" cap="none" dirty="0">
                <a:solidFill>
                  <a:schemeClr val="dk1"/>
                </a:solidFill>
                <a:effectLst/>
                <a:latin typeface="Arial"/>
                <a:ea typeface="Arial"/>
                <a:cs typeface="Arial"/>
                <a:sym typeface="Arial"/>
              </a:rPr>
              <a:t>N</a:t>
            </a:r>
            <a:r>
              <a:rPr lang="en-US" sz="1100" b="1" i="0" u="none" strike="noStrike" kern="1200" cap="none" dirty="0">
                <a:solidFill>
                  <a:schemeClr val="dk1"/>
                </a:solidFill>
                <a:effectLst/>
                <a:latin typeface="Arial"/>
                <a:ea typeface="Arial"/>
                <a:cs typeface="Arial"/>
                <a:sym typeface="Arial"/>
              </a:rPr>
              <a:t> </a:t>
            </a:r>
            <a:r>
              <a:rPr lang="en-US" sz="1100" b="1" i="0" u="none" strike="noStrike" kern="1200" cap="none" dirty="0" err="1">
                <a:solidFill>
                  <a:schemeClr val="dk1"/>
                </a:solidFill>
                <a:effectLst/>
                <a:latin typeface="Arial"/>
                <a:ea typeface="Arial"/>
                <a:cs typeface="Arial"/>
                <a:sym typeface="Arial"/>
              </a:rPr>
              <a:t>spins.</a:t>
            </a:r>
            <a:r>
              <a:rPr lang="en-US" sz="1100" b="0" i="0" u="none" strike="noStrike" kern="1200" cap="none" dirty="0" err="1">
                <a:solidFill>
                  <a:schemeClr val="dk1"/>
                </a:solidFill>
                <a:effectLst/>
                <a:latin typeface="Arial"/>
                <a:ea typeface="Arial"/>
                <a:cs typeface="Arial"/>
                <a:sym typeface="Arial"/>
              </a:rPr>
              <a:t>A</a:t>
            </a:r>
            <a:r>
              <a:rPr lang="en-US" sz="1100" b="0" i="0" u="none" strike="noStrike" kern="1200" cap="none" dirty="0">
                <a:solidFill>
                  <a:schemeClr val="dk1"/>
                </a:solidFill>
                <a:effectLst/>
                <a:latin typeface="Arial"/>
                <a:ea typeface="Arial"/>
                <a:cs typeface="Arial"/>
                <a:sym typeface="Arial"/>
              </a:rPr>
              <a:t> restricted Boltzmann machine architecture that features a set of </a:t>
            </a:r>
            <a:r>
              <a:rPr lang="en-US" sz="1100" b="0" i="1" u="none" strike="noStrike" kern="1200" cap="none" dirty="0">
                <a:solidFill>
                  <a:schemeClr val="dk1"/>
                </a:solidFill>
                <a:effectLst/>
                <a:latin typeface="Arial"/>
                <a:ea typeface="Arial"/>
                <a:cs typeface="Arial"/>
                <a:sym typeface="Arial"/>
              </a:rPr>
              <a:t>N</a:t>
            </a:r>
            <a:r>
              <a:rPr lang="en-US" sz="1100" b="0" i="0" u="none" strike="noStrike" kern="1200" cap="none" dirty="0">
                <a:solidFill>
                  <a:schemeClr val="dk1"/>
                </a:solidFill>
                <a:effectLst/>
                <a:latin typeface="Arial"/>
                <a:ea typeface="Arial"/>
                <a:cs typeface="Arial"/>
                <a:sym typeface="Arial"/>
              </a:rPr>
              <a:t> visible artificial neurons (yellow dots) and a set of </a:t>
            </a:r>
            <a:r>
              <a:rPr lang="en-US" sz="1100" b="0" i="1" u="none" strike="noStrike" kern="1200" cap="none" dirty="0">
                <a:solidFill>
                  <a:schemeClr val="dk1"/>
                </a:solidFill>
                <a:effectLst/>
                <a:latin typeface="Arial"/>
                <a:ea typeface="Arial"/>
                <a:cs typeface="Arial"/>
                <a:sym typeface="Arial"/>
              </a:rPr>
              <a:t>M</a:t>
            </a:r>
            <a:r>
              <a:rPr lang="en-US" sz="1100" b="0" i="0" u="none" strike="noStrike" kern="1200" cap="none" dirty="0">
                <a:solidFill>
                  <a:schemeClr val="dk1"/>
                </a:solidFill>
                <a:effectLst/>
                <a:latin typeface="Arial"/>
                <a:ea typeface="Arial"/>
                <a:cs typeface="Arial"/>
                <a:sym typeface="Arial"/>
              </a:rPr>
              <a:t> hidden neurons (gray dots) is shown. For each value of the many-body spin configuration , the artificial neural network computes the value of the wave function </a:t>
            </a:r>
          </a:p>
          <a:p>
            <a:r>
              <a:rPr lang="en-US" dirty="0"/>
              <a:t>Quantum circuits: </a:t>
            </a:r>
            <a:r>
              <a:rPr lang="en-US" dirty="0" err="1"/>
              <a:t>Farhi</a:t>
            </a:r>
            <a:r>
              <a:rPr lang="en-US" dirty="0"/>
              <a:t> and </a:t>
            </a:r>
            <a:r>
              <a:rPr lang="en-US" dirty="0" err="1"/>
              <a:t>Navin</a:t>
            </a:r>
            <a:endParaRPr lang="en-US" dirty="0"/>
          </a:p>
          <a:p>
            <a:endParaRPr lang="en-US" dirty="0"/>
          </a:p>
        </p:txBody>
      </p:sp>
    </p:spTree>
    <p:extLst>
      <p:ext uri="{BB962C8B-B14F-4D97-AF65-F5344CB8AC3E}">
        <p14:creationId xmlns:p14="http://schemas.microsoft.com/office/powerpoint/2010/main" val="2020441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99689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804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gn="just"/>
            <a:endParaRPr lang="en-US" sz="1400" dirty="0"/>
          </a:p>
          <a:p>
            <a:pPr marL="76200" indent="0" algn="just">
              <a:buNone/>
            </a:pPr>
            <a:endParaRPr lang="en-US" sz="1400" dirty="0"/>
          </a:p>
          <a:p>
            <a:pPr marL="76200" indent="0" algn="just">
              <a:buNone/>
            </a:pPr>
            <a:r>
              <a:rPr lang="en-US" sz="1100" dirty="0"/>
              <a:t>The blue and red diamonds are phase boundary points extracted from infinite size density-matrix renormalization group (DMRG) numerical simulations, while the colors represent the expectation value of the QCNN output.</a:t>
            </a:r>
          </a:p>
          <a:p>
            <a:pPr marL="76200" indent="0" algn="just">
              <a:buNone/>
            </a:pPr>
            <a:endParaRPr lang="en-US" sz="1400" dirty="0"/>
          </a:p>
          <a:p>
            <a:endParaRPr lang="en-US" dirty="0"/>
          </a:p>
        </p:txBody>
      </p:sp>
    </p:spTree>
    <p:extLst>
      <p:ext uri="{BB962C8B-B14F-4D97-AF65-F5344CB8AC3E}">
        <p14:creationId xmlns:p14="http://schemas.microsoft.com/office/powerpoint/2010/main" val="2389605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97280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7773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1pPr>
            <a:lvl2pPr marR="0" lvl="1"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2pPr>
            <a:lvl3pPr marR="0" lvl="2"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3pPr>
            <a:lvl4pPr marR="0" lvl="3"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4pPr>
            <a:lvl5pPr marR="0" lvl="4"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5pPr>
            <a:lvl6pPr marR="0" lvl="5"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6pPr>
            <a:lvl7pPr marR="0" lvl="6"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7pPr>
            <a:lvl8pPr marR="0" lvl="7"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8pPr>
            <a:lvl9pPr marR="0" lvl="8"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1pPr>
            <a:lvl2pPr marR="0" lvl="1"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2pPr>
            <a:lvl3pPr marR="0" lvl="2"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R="0" lvl="3" algn="ctr"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R="0" lvl="4" algn="ctr" rtl="0">
              <a:lnSpc>
                <a:spcPct val="100000"/>
              </a:lnSpc>
              <a:spcBef>
                <a:spcPts val="200"/>
              </a:spcBef>
              <a:spcAft>
                <a:spcPts val="0"/>
              </a:spcAft>
              <a:buClr>
                <a:srgbClr val="888888"/>
              </a:buClr>
              <a:buSzPts val="1000"/>
              <a:buFont typeface="Arial"/>
              <a:buNone/>
              <a:defRPr sz="1000" b="0" i="0" u="none" strike="noStrike" cap="none">
                <a:solidFill>
                  <a:srgbClr val="888888"/>
                </a:solidFill>
                <a:latin typeface="Arial"/>
                <a:ea typeface="Arial"/>
                <a:cs typeface="Arial"/>
                <a:sym typeface="Arial"/>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5" name="Shape 1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900120"/>
            <a:ext cx="8229600" cy="653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1pPr>
            <a:lvl2pPr marR="0" lvl="1"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2pPr>
            <a:lvl3pPr marR="0" lvl="2"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3pPr>
            <a:lvl4pPr marR="0" lvl="3"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4pPr>
            <a:lvl5pPr marR="0" lvl="4"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5pPr>
            <a:lvl6pPr marR="0" lvl="5"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6pPr>
            <a:lvl7pPr marR="0" lvl="6"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7pPr>
            <a:lvl8pPr marR="0" lvl="7"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8pPr>
            <a:lvl9pPr marR="0" lvl="8"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9pPr>
          </a:lstStyle>
          <a:p>
            <a:endParaRPr dirty="0"/>
          </a:p>
        </p:txBody>
      </p:sp>
      <p:sp>
        <p:nvSpPr>
          <p:cNvPr id="27" name="Shape 27"/>
          <p:cNvSpPr txBox="1">
            <a:spLocks noGrp="1"/>
          </p:cNvSpPr>
          <p:nvPr>
            <p:ph type="body" idx="1"/>
          </p:nvPr>
        </p:nvSpPr>
        <p:spPr>
          <a:xfrm>
            <a:off x="457200" y="1553526"/>
            <a:ext cx="8229600" cy="45726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900113"/>
            <a:ext cx="8229600" cy="1068387"/>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1pPr>
            <a:lvl2pPr marR="0" lvl="1"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2pPr>
            <a:lvl3pPr marR="0" lvl="2"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3pPr>
            <a:lvl4pPr marR="0" lvl="3"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4pPr>
            <a:lvl5pPr marR="0" lvl="4"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5pPr>
            <a:lvl6pPr marR="0" lvl="5"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6pPr>
            <a:lvl7pPr marR="0" lvl="6"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7pPr>
            <a:lvl8pPr marR="0" lvl="7"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8pPr>
            <a:lvl9pPr marR="0" lvl="8"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Arial"/>
              <a:buNone/>
              <a:defRPr sz="4000" b="1" i="0" u="none" strike="noStrike" cap="none">
                <a:solidFill>
                  <a:schemeClr val="dk1"/>
                </a:solidFill>
                <a:latin typeface="Arial"/>
                <a:ea typeface="Arial"/>
                <a:cs typeface="Arial"/>
                <a:sym typeface="Arial"/>
              </a:defRPr>
            </a:lvl1pPr>
            <a:lvl2pPr marR="0" lvl="1"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2pPr>
            <a:lvl3pPr marR="0" lvl="2"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3pPr>
            <a:lvl4pPr marR="0" lvl="3"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4pPr>
            <a:lvl5pPr marR="0" lvl="4"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5pPr>
            <a:lvl6pPr marR="0" lvl="5"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6pPr>
            <a:lvl7pPr marR="0" lvl="6"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7pPr>
            <a:lvl8pPr marR="0" lvl="7"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8pPr>
            <a:lvl9pPr marR="0" lvl="8"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3pPr>
            <a:lvl4pPr marL="1828800" marR="0" lvl="3"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9" name="Shape 3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1"/>
        <p:cNvGrpSpPr/>
        <p:nvPr/>
      </p:nvGrpSpPr>
      <p:grpSpPr>
        <a:xfrm>
          <a:off x="0" y="0"/>
          <a:ext cx="0" cy="0"/>
          <a:chOff x="0" y="0"/>
          <a:chExt cx="0" cy="0"/>
        </a:xfrm>
      </p:grpSpPr>
      <p:sp>
        <p:nvSpPr>
          <p:cNvPr id="52" name="Shape 5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400"/>
              <a:buFont typeface="Arial"/>
              <a:buNone/>
              <a:defRPr sz="2000" b="1" i="0" u="none" strike="noStrike" cap="none">
                <a:solidFill>
                  <a:schemeClr val="dk1"/>
                </a:solidFill>
                <a:latin typeface="Arial"/>
                <a:ea typeface="Arial"/>
                <a:cs typeface="Arial"/>
                <a:sym typeface="Arial"/>
              </a:defRPr>
            </a:lvl1pPr>
            <a:lvl2pPr marR="0" lvl="1"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2pPr>
            <a:lvl3pPr marR="0" lvl="2"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3pPr>
            <a:lvl4pPr marR="0" lvl="3"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4pPr>
            <a:lvl5pPr marR="0" lvl="4"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5pPr>
            <a:lvl6pPr marR="0" lvl="5"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6pPr>
            <a:lvl7pPr marR="0" lvl="6"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7pPr>
            <a:lvl8pPr marR="0" lvl="7"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8pPr>
            <a:lvl9pPr marR="0" lvl="8"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9pPr>
          </a:lstStyle>
          <a:p>
            <a:endParaRPr/>
          </a:p>
        </p:txBody>
      </p:sp>
      <p:sp>
        <p:nvSpPr>
          <p:cNvPr id="64" name="Shape 64"/>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900113"/>
            <a:ext cx="8229600" cy="1068387"/>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1pPr>
            <a:lvl2pPr marR="0" lvl="1"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2pPr>
            <a:lvl3pPr marR="0" lvl="2"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3pPr>
            <a:lvl4pPr marR="0" lvl="3"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4pPr>
            <a:lvl5pPr marR="0" lvl="4"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5pPr>
            <a:lvl6pPr marR="0" lvl="5"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6pPr>
            <a:lvl7pPr marR="0" lvl="6"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7pPr>
            <a:lvl8pPr marR="0" lvl="7"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8pPr>
            <a:lvl9pPr marR="0" lvl="8"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body" idx="1"/>
          </p:nvPr>
        </p:nvSpPr>
        <p:spPr>
          <a:xfrm rot="5400000">
            <a:off x="3020218" y="459581"/>
            <a:ext cx="3103563" cy="82296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1pPr>
            <a:lvl2pPr marR="0" lvl="1"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2pPr>
            <a:lvl3pPr marR="0" lvl="2"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3pPr>
            <a:lvl4pPr marR="0" lvl="3"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4pPr>
            <a:lvl5pPr marR="0" lvl="4"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5pPr>
            <a:lvl6pPr marR="0" lvl="5"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6pPr>
            <a:lvl7pPr marR="0" lvl="6"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7pPr>
            <a:lvl8pPr marR="0" lvl="7"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8pPr>
            <a:lvl9pPr marR="0" lvl="8"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900113"/>
            <a:ext cx="8229600" cy="1068387"/>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1pPr>
            <a:lvl2pPr marR="0" lvl="1"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2pPr>
            <a:lvl3pPr marR="0" lvl="2"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3pPr>
            <a:lvl4pPr marR="0" lvl="3"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4pPr>
            <a:lvl5pPr marR="0" lvl="4"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5pPr>
            <a:lvl6pPr marR="0" lvl="5"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6pPr>
            <a:lvl7pPr marR="0" lvl="6"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7pPr>
            <a:lvl8pPr marR="0" lvl="7"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8pPr>
            <a:lvl9pPr marR="0" lvl="8"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body" idx="1"/>
          </p:nvPr>
        </p:nvSpPr>
        <p:spPr>
          <a:xfrm>
            <a:off x="457200" y="3022600"/>
            <a:ext cx="8229600" cy="3103563"/>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pic>
        <p:nvPicPr>
          <p:cNvPr id="11" name="Shape 11"/>
          <p:cNvPicPr preferRelativeResize="0"/>
          <p:nvPr/>
        </p:nvPicPr>
        <p:blipFill rotWithShape="1">
          <a:blip r:embed="rId10">
            <a:alphaModFix/>
          </a:blip>
          <a:srcRect/>
          <a:stretch/>
        </p:blipFill>
        <p:spPr>
          <a:xfrm>
            <a:off x="0" y="0"/>
            <a:ext cx="9144000"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4"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p>
            <a:r>
              <a:rPr lang="en-US" dirty="0"/>
              <a:t>Quantum Convolutional Neural Networks (QCNN)</a:t>
            </a:r>
          </a:p>
        </p:txBody>
      </p:sp>
      <p:sp>
        <p:nvSpPr>
          <p:cNvPr id="86" name="Shape 86"/>
          <p:cNvSpPr txBox="1">
            <a:spLocks noGrp="1"/>
          </p:cNvSpPr>
          <p:nvPr>
            <p:ph type="subTitle" idx="1"/>
          </p:nvPr>
        </p:nvSpPr>
        <p:spPr>
          <a:xfrm>
            <a:off x="685800" y="3600450"/>
            <a:ext cx="7772400" cy="2343150"/>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360"/>
              </a:spcBef>
              <a:spcAft>
                <a:spcPts val="0"/>
              </a:spcAft>
              <a:buClr>
                <a:srgbClr val="888888"/>
              </a:buClr>
              <a:buSzPts val="1800"/>
              <a:buFont typeface="Arial"/>
              <a:buNone/>
            </a:pPr>
            <a:endParaRPr sz="1800" b="0" i="0" u="none" strike="noStrike" cap="none" dirty="0">
              <a:solidFill>
                <a:srgbClr val="888888"/>
              </a:solidFill>
              <a:latin typeface="Arial"/>
              <a:ea typeface="Arial"/>
              <a:cs typeface="Arial"/>
              <a:sym typeface="Arial"/>
            </a:endParaRPr>
          </a:p>
          <a:p>
            <a:pPr marL="0" indent="0">
              <a:spcBef>
                <a:spcPts val="360"/>
              </a:spcBef>
              <a:buSzPts val="1800"/>
            </a:pPr>
            <a:r>
              <a:rPr lang="en-US" sz="1800" dirty="0"/>
              <a:t>Authors: Iris Cong., </a:t>
            </a:r>
            <a:r>
              <a:rPr lang="en-US" sz="1800" dirty="0" err="1"/>
              <a:t>Soonwon</a:t>
            </a:r>
            <a:r>
              <a:rPr lang="en-US" sz="1800" dirty="0"/>
              <a:t> Choi, Mikhail D. </a:t>
            </a:r>
            <a:r>
              <a:rPr lang="en-US" sz="1800" dirty="0" err="1"/>
              <a:t>Lukin</a:t>
            </a:r>
            <a:endParaRPr lang="en-US" sz="1800" dirty="0"/>
          </a:p>
          <a:p>
            <a:pPr marL="0" lvl="0" indent="0">
              <a:spcBef>
                <a:spcPts val="360"/>
              </a:spcBef>
              <a:buSzPts val="1800"/>
            </a:pPr>
            <a:r>
              <a:rPr lang="en-US" sz="1800" dirty="0"/>
              <a:t>1Department of Physics, Harvard University  2Department of Physics, University of California, Berkeley</a:t>
            </a:r>
          </a:p>
          <a:p>
            <a:pPr marL="0" lvl="0" indent="0">
              <a:spcBef>
                <a:spcPts val="360"/>
              </a:spcBef>
              <a:buSzPts val="1800"/>
            </a:pPr>
            <a:endParaRPr lang="en-US" sz="1800" dirty="0"/>
          </a:p>
          <a:p>
            <a:pPr marL="0" lvl="0" indent="0">
              <a:spcBef>
                <a:spcPts val="360"/>
              </a:spcBef>
              <a:buSzPts val="1800"/>
            </a:pPr>
            <a:r>
              <a:rPr lang="en-US" sz="1600" dirty="0"/>
              <a:t>Pre-Print Submission: 9 Oct 2018</a:t>
            </a:r>
          </a:p>
          <a:p>
            <a:pPr marL="0" lvl="0" indent="0">
              <a:spcBef>
                <a:spcPts val="360"/>
              </a:spcBef>
              <a:buSzPts val="1800"/>
            </a:pPr>
            <a:r>
              <a:rPr lang="en-US" sz="1800" dirty="0"/>
              <a:t> </a:t>
            </a:r>
          </a:p>
          <a:p>
            <a:pPr marL="0" lvl="0" indent="0">
              <a:spcBef>
                <a:spcPts val="360"/>
              </a:spcBef>
              <a:buSzPts val="1800"/>
            </a:pPr>
            <a:r>
              <a:rPr lang="en-US" sz="1400" b="0" i="0" u="none" strike="noStrike" cap="none" dirty="0">
                <a:solidFill>
                  <a:srgbClr val="888888"/>
                </a:solidFill>
                <a:latin typeface="Arial"/>
                <a:ea typeface="Arial"/>
                <a:cs typeface="Arial"/>
                <a:sym typeface="Arial"/>
              </a:rPr>
              <a:t>Slides by: Sreeraj Rajendran</a:t>
            </a:r>
          </a:p>
          <a:p>
            <a:pPr marL="0" lvl="0" indent="0">
              <a:spcBef>
                <a:spcPts val="360"/>
              </a:spcBef>
              <a:buSzPts val="1800"/>
            </a:pPr>
            <a:r>
              <a:rPr lang="en-US" sz="1400" dirty="0"/>
              <a:t>Date: Nov 28, 2018</a:t>
            </a:r>
            <a:endParaRPr sz="1800" b="0" i="0" u="none" strike="noStrike" cap="none" dirty="0">
              <a:solidFill>
                <a:srgbClr val="888888"/>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71872-9B9C-4763-A5D5-9ACB25CA9A32}"/>
              </a:ext>
            </a:extLst>
          </p:cNvPr>
          <p:cNvSpPr>
            <a:spLocks noGrp="1"/>
          </p:cNvSpPr>
          <p:nvPr>
            <p:ph type="title"/>
          </p:nvPr>
        </p:nvSpPr>
        <p:spPr>
          <a:xfrm>
            <a:off x="53067" y="560485"/>
            <a:ext cx="8229600" cy="653400"/>
          </a:xfrm>
        </p:spPr>
        <p:txBody>
          <a:bodyPr/>
          <a:lstStyle/>
          <a:p>
            <a:r>
              <a:rPr lang="en-US" dirty="0"/>
              <a:t>Data Preparation</a:t>
            </a:r>
          </a:p>
        </p:txBody>
      </p:sp>
      <p:sp>
        <p:nvSpPr>
          <p:cNvPr id="3" name="Text Placeholder 2">
            <a:extLst>
              <a:ext uri="{FF2B5EF4-FFF2-40B4-BE49-F238E27FC236}">
                <a16:creationId xmlns:a16="http://schemas.microsoft.com/office/drawing/2014/main" id="{115861E7-71BB-4013-93DB-0464888909B4}"/>
              </a:ext>
            </a:extLst>
          </p:cNvPr>
          <p:cNvSpPr>
            <a:spLocks noGrp="1"/>
          </p:cNvSpPr>
          <p:nvPr>
            <p:ph type="body" idx="1"/>
          </p:nvPr>
        </p:nvSpPr>
        <p:spPr>
          <a:xfrm>
            <a:off x="125912" y="2335551"/>
            <a:ext cx="3845198" cy="3449812"/>
          </a:xfrm>
        </p:spPr>
        <p:txBody>
          <a:bodyPr/>
          <a:lstStyle/>
          <a:p>
            <a:pPr algn="just"/>
            <a:r>
              <a:rPr lang="en-US" sz="1800" dirty="0"/>
              <a:t>Training data consists of ground states along the line h2 = 0, where the Hamiltonian is exactly solvable by Jordan-Wigner transformation.</a:t>
            </a:r>
          </a:p>
          <a:p>
            <a:pPr algn="just"/>
            <a:r>
              <a:rPr lang="en-US" sz="1800" dirty="0"/>
              <a:t>40 evenly spaced points with h1 in range [0,2]     –Gray dots in image</a:t>
            </a:r>
          </a:p>
          <a:p>
            <a:pPr algn="just"/>
            <a:r>
              <a:rPr lang="en-US" sz="1800" dirty="0"/>
              <a:t> </a:t>
            </a:r>
          </a:p>
          <a:p>
            <a:pPr algn="just"/>
            <a:r>
              <a:rPr lang="en-US" sz="1800" dirty="0"/>
              <a:t> |ψ</a:t>
            </a:r>
            <a:r>
              <a:rPr lang="en-US" sz="1200" dirty="0"/>
              <a:t>α</a:t>
            </a:r>
            <a:r>
              <a:rPr lang="en-US" sz="1800" dirty="0"/>
              <a:t>&gt;  input states</a:t>
            </a:r>
          </a:p>
          <a:p>
            <a:pPr algn="just"/>
            <a:r>
              <a:rPr lang="en-US" sz="1800" dirty="0"/>
              <a:t> y</a:t>
            </a:r>
            <a:r>
              <a:rPr lang="en-US" sz="1400" dirty="0"/>
              <a:t>α</a:t>
            </a:r>
            <a:r>
              <a:rPr lang="en-US" sz="1800" dirty="0"/>
              <a:t> = 0 or 1 are the corresponding binary classification outputs.</a:t>
            </a:r>
          </a:p>
          <a:p>
            <a:pPr algn="just"/>
            <a:r>
              <a:rPr lang="en-US" sz="1800" dirty="0"/>
              <a:t>M=40</a:t>
            </a:r>
          </a:p>
        </p:txBody>
      </p:sp>
      <p:pic>
        <p:nvPicPr>
          <p:cNvPr id="4" name="Picture 3">
            <a:extLst>
              <a:ext uri="{FF2B5EF4-FFF2-40B4-BE49-F238E27FC236}">
                <a16:creationId xmlns:a16="http://schemas.microsoft.com/office/drawing/2014/main" id="{2422C2BA-AD43-4990-A5E3-B847B8BB6C88}"/>
              </a:ext>
            </a:extLst>
          </p:cNvPr>
          <p:cNvPicPr>
            <a:picLocks noChangeAspect="1"/>
          </p:cNvPicPr>
          <p:nvPr/>
        </p:nvPicPr>
        <p:blipFill>
          <a:blip r:embed="rId3"/>
          <a:stretch>
            <a:fillRect/>
          </a:stretch>
        </p:blipFill>
        <p:spPr>
          <a:xfrm>
            <a:off x="3971110" y="2418075"/>
            <a:ext cx="5334362" cy="3879440"/>
          </a:xfrm>
          <a:prstGeom prst="rect">
            <a:avLst/>
          </a:prstGeom>
        </p:spPr>
      </p:pic>
      <p:pic>
        <p:nvPicPr>
          <p:cNvPr id="6" name="Picture 5">
            <a:extLst>
              <a:ext uri="{FF2B5EF4-FFF2-40B4-BE49-F238E27FC236}">
                <a16:creationId xmlns:a16="http://schemas.microsoft.com/office/drawing/2014/main" id="{EB3479C3-7D5B-42A9-9E5E-62EA876C5236}"/>
              </a:ext>
            </a:extLst>
          </p:cNvPr>
          <p:cNvPicPr>
            <a:picLocks noChangeAspect="1"/>
          </p:cNvPicPr>
          <p:nvPr/>
        </p:nvPicPr>
        <p:blipFill>
          <a:blip r:embed="rId4"/>
          <a:stretch>
            <a:fillRect/>
          </a:stretch>
        </p:blipFill>
        <p:spPr>
          <a:xfrm>
            <a:off x="125912" y="1621648"/>
            <a:ext cx="5829300" cy="695325"/>
          </a:xfrm>
          <a:prstGeom prst="rect">
            <a:avLst/>
          </a:prstGeom>
        </p:spPr>
      </p:pic>
      <p:sp>
        <p:nvSpPr>
          <p:cNvPr id="7" name="TextBox 6">
            <a:extLst>
              <a:ext uri="{FF2B5EF4-FFF2-40B4-BE49-F238E27FC236}">
                <a16:creationId xmlns:a16="http://schemas.microsoft.com/office/drawing/2014/main" id="{34A9E53E-FB9B-4577-9960-0670BFCB6B85}"/>
              </a:ext>
            </a:extLst>
          </p:cNvPr>
          <p:cNvSpPr txBox="1"/>
          <p:nvPr/>
        </p:nvSpPr>
        <p:spPr>
          <a:xfrm>
            <a:off x="125912" y="1354314"/>
            <a:ext cx="3775166" cy="307777"/>
          </a:xfrm>
          <a:prstGeom prst="rect">
            <a:avLst/>
          </a:prstGeom>
          <a:noFill/>
        </p:spPr>
        <p:txBody>
          <a:bodyPr wrap="square" rtlCol="0">
            <a:spAutoFit/>
          </a:bodyPr>
          <a:lstStyle/>
          <a:p>
            <a:r>
              <a:rPr lang="en-US" dirty="0"/>
              <a:t>Input= Ground State</a:t>
            </a:r>
          </a:p>
        </p:txBody>
      </p:sp>
      <p:pic>
        <p:nvPicPr>
          <p:cNvPr id="5" name="Picture 4">
            <a:extLst>
              <a:ext uri="{FF2B5EF4-FFF2-40B4-BE49-F238E27FC236}">
                <a16:creationId xmlns:a16="http://schemas.microsoft.com/office/drawing/2014/main" id="{3C9ED68D-50D1-4BC1-9FB8-E864DB236C86}"/>
              </a:ext>
            </a:extLst>
          </p:cNvPr>
          <p:cNvPicPr>
            <a:picLocks noChangeAspect="1"/>
          </p:cNvPicPr>
          <p:nvPr/>
        </p:nvPicPr>
        <p:blipFill>
          <a:blip r:embed="rId5"/>
          <a:stretch>
            <a:fillRect/>
          </a:stretch>
        </p:blipFill>
        <p:spPr>
          <a:xfrm>
            <a:off x="430440" y="4820193"/>
            <a:ext cx="4032036" cy="293239"/>
          </a:xfrm>
          <a:prstGeom prst="rect">
            <a:avLst/>
          </a:prstGeom>
        </p:spPr>
      </p:pic>
    </p:spTree>
    <p:extLst>
      <p:ext uri="{BB962C8B-B14F-4D97-AF65-F5344CB8AC3E}">
        <p14:creationId xmlns:p14="http://schemas.microsoft.com/office/powerpoint/2010/main" val="3969566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8E5B3-96DE-4A76-A347-46887E62C3E9}"/>
              </a:ext>
            </a:extLst>
          </p:cNvPr>
          <p:cNvSpPr>
            <a:spLocks noGrp="1"/>
          </p:cNvSpPr>
          <p:nvPr>
            <p:ph type="title"/>
          </p:nvPr>
        </p:nvSpPr>
        <p:spPr>
          <a:xfrm>
            <a:off x="0" y="600634"/>
            <a:ext cx="8229600" cy="653400"/>
          </a:xfrm>
        </p:spPr>
        <p:txBody>
          <a:bodyPr/>
          <a:lstStyle/>
          <a:p>
            <a:r>
              <a:rPr lang="en-US" dirty="0"/>
              <a:t>QCNN test model architecture</a:t>
            </a:r>
          </a:p>
        </p:txBody>
      </p:sp>
      <p:sp>
        <p:nvSpPr>
          <p:cNvPr id="3" name="Text Placeholder 2">
            <a:extLst>
              <a:ext uri="{FF2B5EF4-FFF2-40B4-BE49-F238E27FC236}">
                <a16:creationId xmlns:a16="http://schemas.microsoft.com/office/drawing/2014/main" id="{29753405-E03D-4751-9BB6-8FAC66A9714E}"/>
              </a:ext>
            </a:extLst>
          </p:cNvPr>
          <p:cNvSpPr>
            <a:spLocks noGrp="1"/>
          </p:cNvSpPr>
          <p:nvPr>
            <p:ph type="body" idx="1"/>
          </p:nvPr>
        </p:nvSpPr>
        <p:spPr>
          <a:xfrm>
            <a:off x="0" y="1254034"/>
            <a:ext cx="5577840" cy="5512526"/>
          </a:xfrm>
        </p:spPr>
        <p:txBody>
          <a:bodyPr/>
          <a:lstStyle/>
          <a:p>
            <a:pPr marL="76200" indent="0">
              <a:buNone/>
            </a:pPr>
            <a:r>
              <a:rPr lang="en-US" sz="1600" dirty="0"/>
              <a:t>Choose </a:t>
            </a:r>
            <a:r>
              <a:rPr lang="en-US" sz="1600" b="1" dirty="0"/>
              <a:t>n= 3 </a:t>
            </a:r>
            <a:r>
              <a:rPr lang="en-US" sz="1600" dirty="0"/>
              <a:t>( as Hamiltonian involved 3 qubit terms)</a:t>
            </a:r>
          </a:p>
          <a:p>
            <a:pPr marL="76200" indent="0">
              <a:buNone/>
            </a:pPr>
            <a:r>
              <a:rPr lang="en-US" sz="1600" b="1" dirty="0"/>
              <a:t>Convolution layer: </a:t>
            </a:r>
          </a:p>
          <a:p>
            <a:r>
              <a:rPr lang="en-US" sz="1600" b="1" dirty="0"/>
              <a:t>C1 : </a:t>
            </a:r>
            <a:r>
              <a:rPr lang="en-US" sz="1600" dirty="0"/>
              <a:t>(n+1) qubit </a:t>
            </a:r>
            <a:r>
              <a:rPr lang="en-US" sz="1600" dirty="0" err="1"/>
              <a:t>unitaries</a:t>
            </a:r>
            <a:r>
              <a:rPr lang="en-US" sz="1600" dirty="0"/>
              <a:t> on every  nth qubit </a:t>
            </a:r>
          </a:p>
          <a:p>
            <a:pPr lvl="1"/>
            <a:r>
              <a:rPr lang="en-US" sz="1600" dirty="0"/>
              <a:t>U1=4 qubit Unitary</a:t>
            </a:r>
          </a:p>
          <a:p>
            <a:r>
              <a:rPr lang="en-US" sz="1600" dirty="0"/>
              <a:t>n  convolution layers of n-qubit </a:t>
            </a:r>
            <a:r>
              <a:rPr lang="en-US" sz="1600" dirty="0" err="1"/>
              <a:t>unitaries</a:t>
            </a:r>
            <a:endParaRPr lang="en-US" sz="1600" dirty="0"/>
          </a:p>
          <a:p>
            <a:pPr lvl="1"/>
            <a:r>
              <a:rPr lang="en-US" sz="1600" b="1" dirty="0"/>
              <a:t>C2,C3,C4 </a:t>
            </a:r>
            <a:r>
              <a:rPr lang="en-US" sz="1600" dirty="0"/>
              <a:t>with 3 qubit </a:t>
            </a:r>
            <a:r>
              <a:rPr lang="en-US" sz="1600" dirty="0" err="1"/>
              <a:t>unitaries</a:t>
            </a:r>
            <a:r>
              <a:rPr lang="en-US" sz="1600" dirty="0"/>
              <a:t> U2,U3 and U4 respectively</a:t>
            </a:r>
          </a:p>
          <a:p>
            <a:pPr marL="76200" indent="0">
              <a:buNone/>
            </a:pPr>
            <a:r>
              <a:rPr lang="en-US" sz="1600" b="1" dirty="0"/>
              <a:t>Pooling Layer</a:t>
            </a:r>
          </a:p>
          <a:p>
            <a:r>
              <a:rPr lang="en-US" sz="1600" dirty="0"/>
              <a:t>The pooling layer measures n − 1 out of every contiguous block of n qubits</a:t>
            </a:r>
          </a:p>
          <a:p>
            <a:r>
              <a:rPr lang="en-US" sz="1600" dirty="0"/>
              <a:t>Apply unitary V on remaining 1 qubit</a:t>
            </a:r>
          </a:p>
          <a:p>
            <a:pPr lvl="1"/>
            <a:r>
              <a:rPr lang="en-US" sz="1600" dirty="0"/>
              <a:t>2 qubits measured and associated  with unitary V based on measurement result</a:t>
            </a:r>
          </a:p>
          <a:p>
            <a:r>
              <a:rPr lang="en-US" sz="1600" dirty="0"/>
              <a:t>Repeat conv + pool layer for required depth (</a:t>
            </a:r>
            <a:r>
              <a:rPr lang="en-US" sz="1600" dirty="0" err="1"/>
              <a:t>eg</a:t>
            </a:r>
            <a:r>
              <a:rPr lang="en-US" sz="1600" dirty="0"/>
              <a:t>: d=1 )</a:t>
            </a:r>
          </a:p>
          <a:p>
            <a:pPr marL="76200" indent="0">
              <a:buNone/>
            </a:pPr>
            <a:r>
              <a:rPr lang="en-US" sz="1600" b="1" dirty="0"/>
              <a:t>Fully Connected Layer:</a:t>
            </a:r>
          </a:p>
          <a:p>
            <a:r>
              <a:rPr lang="en-US" sz="1600" dirty="0"/>
              <a:t>arbitrary unitary on the remaining N/</a:t>
            </a:r>
            <a:r>
              <a:rPr lang="en-US" sz="1600" dirty="0" err="1"/>
              <a:t>n^</a:t>
            </a:r>
            <a:r>
              <a:rPr lang="en-US" sz="1200" dirty="0" err="1"/>
              <a:t>d</a:t>
            </a:r>
            <a:r>
              <a:rPr lang="en-US" sz="1600" dirty="0"/>
              <a:t> qubits</a:t>
            </a:r>
          </a:p>
          <a:p>
            <a:r>
              <a:rPr lang="en-US" sz="1600" dirty="0"/>
              <a:t>Classification output = measurement output of the middle qubit( or any other fixed one)</a:t>
            </a:r>
          </a:p>
          <a:p>
            <a:pPr lvl="1"/>
            <a:endParaRPr lang="en-US" sz="1600" dirty="0"/>
          </a:p>
          <a:p>
            <a:endParaRPr lang="en-US" sz="1600" dirty="0"/>
          </a:p>
          <a:p>
            <a:endParaRPr lang="en-US" sz="1600" dirty="0"/>
          </a:p>
          <a:p>
            <a:endParaRPr lang="en-US" sz="1600" dirty="0"/>
          </a:p>
        </p:txBody>
      </p:sp>
      <p:pic>
        <p:nvPicPr>
          <p:cNvPr id="4" name="Picture 3">
            <a:extLst>
              <a:ext uri="{FF2B5EF4-FFF2-40B4-BE49-F238E27FC236}">
                <a16:creationId xmlns:a16="http://schemas.microsoft.com/office/drawing/2014/main" id="{4EDE0DA4-27D4-4969-A3F9-79FD1C8A57B2}"/>
              </a:ext>
            </a:extLst>
          </p:cNvPr>
          <p:cNvPicPr>
            <a:picLocks noChangeAspect="1"/>
          </p:cNvPicPr>
          <p:nvPr/>
        </p:nvPicPr>
        <p:blipFill>
          <a:blip r:embed="rId3"/>
          <a:stretch>
            <a:fillRect/>
          </a:stretch>
        </p:blipFill>
        <p:spPr>
          <a:xfrm>
            <a:off x="5503875" y="1711234"/>
            <a:ext cx="3511402" cy="4851980"/>
          </a:xfrm>
          <a:prstGeom prst="rect">
            <a:avLst/>
          </a:prstGeom>
        </p:spPr>
      </p:pic>
    </p:spTree>
    <p:extLst>
      <p:ext uri="{BB962C8B-B14F-4D97-AF65-F5344CB8AC3E}">
        <p14:creationId xmlns:p14="http://schemas.microsoft.com/office/powerpoint/2010/main" val="1588963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B2443-BDB9-4CCA-9A09-726910501921}"/>
              </a:ext>
            </a:extLst>
          </p:cNvPr>
          <p:cNvSpPr>
            <a:spLocks noGrp="1"/>
          </p:cNvSpPr>
          <p:nvPr>
            <p:ph type="title"/>
          </p:nvPr>
        </p:nvSpPr>
        <p:spPr>
          <a:xfrm>
            <a:off x="130629" y="599674"/>
            <a:ext cx="8229600" cy="653400"/>
          </a:xfrm>
        </p:spPr>
        <p:txBody>
          <a:bodyPr/>
          <a:lstStyle/>
          <a:p>
            <a:r>
              <a:rPr lang="en-US" dirty="0"/>
              <a:t>Learning Procedure</a:t>
            </a:r>
          </a:p>
        </p:txBody>
      </p:sp>
      <p:sp>
        <p:nvSpPr>
          <p:cNvPr id="3" name="Text Placeholder 2">
            <a:extLst>
              <a:ext uri="{FF2B5EF4-FFF2-40B4-BE49-F238E27FC236}">
                <a16:creationId xmlns:a16="http://schemas.microsoft.com/office/drawing/2014/main" id="{11E0D67F-9EBD-4245-BAC0-98D17B9349AE}"/>
              </a:ext>
            </a:extLst>
          </p:cNvPr>
          <p:cNvSpPr>
            <a:spLocks noGrp="1"/>
          </p:cNvSpPr>
          <p:nvPr>
            <p:ph type="body" idx="1"/>
          </p:nvPr>
        </p:nvSpPr>
        <p:spPr>
          <a:xfrm>
            <a:off x="130628" y="2508068"/>
            <a:ext cx="9013371" cy="4349932"/>
          </a:xfrm>
        </p:spPr>
        <p:txBody>
          <a:bodyPr/>
          <a:lstStyle/>
          <a:p>
            <a:r>
              <a:rPr lang="en-US" sz="1800" dirty="0"/>
              <a:t>All parameters c</a:t>
            </a:r>
            <a:r>
              <a:rPr lang="en-US" sz="1400" dirty="0"/>
              <a:t>µ</a:t>
            </a:r>
            <a:r>
              <a:rPr lang="en-US" sz="1800" dirty="0"/>
              <a:t> are set to random values between 0 and 2π for the </a:t>
            </a:r>
            <a:r>
              <a:rPr lang="en-US" sz="1800" dirty="0" err="1"/>
              <a:t>unitaries</a:t>
            </a:r>
            <a:r>
              <a:rPr lang="en-US" sz="1800" dirty="0"/>
              <a:t> </a:t>
            </a:r>
          </a:p>
          <a:p>
            <a:pPr marL="76200" indent="0">
              <a:buNone/>
            </a:pPr>
            <a:r>
              <a:rPr lang="en-US" sz="1800" dirty="0"/>
              <a:t>      {Ui , </a:t>
            </a:r>
            <a:r>
              <a:rPr lang="en-US" sz="1800" dirty="0" err="1"/>
              <a:t>Vj</a:t>
            </a:r>
            <a:r>
              <a:rPr lang="en-US" sz="1800" dirty="0"/>
              <a:t> , F}.</a:t>
            </a:r>
          </a:p>
          <a:p>
            <a:r>
              <a:rPr lang="en-US" sz="1800" dirty="0"/>
              <a:t>In every iteration of gradient descent, compute the derivative of the mean-squared error function (slide 8) to first order with respect to each of these coefficients cµ</a:t>
            </a:r>
          </a:p>
          <a:p>
            <a:endParaRPr lang="en-US" sz="1800" dirty="0"/>
          </a:p>
          <a:p>
            <a:endParaRPr lang="en-US" sz="1800" dirty="0"/>
          </a:p>
          <a:p>
            <a:r>
              <a:rPr lang="en-US" sz="1800" dirty="0"/>
              <a:t>Update C</a:t>
            </a:r>
            <a:r>
              <a:rPr lang="en-US" sz="1200" dirty="0"/>
              <a:t>u:</a:t>
            </a:r>
          </a:p>
          <a:p>
            <a:endParaRPr lang="en-US" sz="1200" dirty="0"/>
          </a:p>
          <a:p>
            <a:endParaRPr lang="en-US" sz="1200" dirty="0"/>
          </a:p>
          <a:p>
            <a:r>
              <a:rPr lang="en-US" sz="1800" dirty="0"/>
              <a:t>repeat the gradient descent procedure until the error function changes on the order of 10^−5 between successive iterations </a:t>
            </a:r>
          </a:p>
          <a:p>
            <a:endParaRPr lang="en-US" sz="1800" dirty="0"/>
          </a:p>
          <a:p>
            <a:r>
              <a:rPr lang="en-US" sz="1800" dirty="0"/>
              <a:t>Hyperparameter tuning: Learning rate is calculated using bold driver technique. </a:t>
            </a:r>
          </a:p>
          <a:p>
            <a:endParaRPr lang="en-US" sz="2800" dirty="0"/>
          </a:p>
        </p:txBody>
      </p:sp>
      <p:pic>
        <p:nvPicPr>
          <p:cNvPr id="6" name="Picture 5">
            <a:extLst>
              <a:ext uri="{FF2B5EF4-FFF2-40B4-BE49-F238E27FC236}">
                <a16:creationId xmlns:a16="http://schemas.microsoft.com/office/drawing/2014/main" id="{C0F4A335-52D4-4F76-BEF1-9EE1EAA2D476}"/>
              </a:ext>
            </a:extLst>
          </p:cNvPr>
          <p:cNvPicPr>
            <a:picLocks noChangeAspect="1"/>
          </p:cNvPicPr>
          <p:nvPr/>
        </p:nvPicPr>
        <p:blipFill>
          <a:blip r:embed="rId3"/>
          <a:stretch>
            <a:fillRect/>
          </a:stretch>
        </p:blipFill>
        <p:spPr>
          <a:xfrm>
            <a:off x="2570932" y="3932880"/>
            <a:ext cx="4987845" cy="703414"/>
          </a:xfrm>
          <a:prstGeom prst="rect">
            <a:avLst/>
          </a:prstGeom>
        </p:spPr>
      </p:pic>
      <p:pic>
        <p:nvPicPr>
          <p:cNvPr id="7" name="Picture 6">
            <a:extLst>
              <a:ext uri="{FF2B5EF4-FFF2-40B4-BE49-F238E27FC236}">
                <a16:creationId xmlns:a16="http://schemas.microsoft.com/office/drawing/2014/main" id="{69A9EA04-85C6-4440-A579-1BF6D0C156F3}"/>
              </a:ext>
            </a:extLst>
          </p:cNvPr>
          <p:cNvPicPr>
            <a:picLocks noChangeAspect="1"/>
          </p:cNvPicPr>
          <p:nvPr/>
        </p:nvPicPr>
        <p:blipFill>
          <a:blip r:embed="rId4"/>
          <a:stretch>
            <a:fillRect/>
          </a:stretch>
        </p:blipFill>
        <p:spPr>
          <a:xfrm>
            <a:off x="2244361" y="4683034"/>
            <a:ext cx="2001068" cy="443094"/>
          </a:xfrm>
          <a:prstGeom prst="rect">
            <a:avLst/>
          </a:prstGeom>
        </p:spPr>
      </p:pic>
      <p:pic>
        <p:nvPicPr>
          <p:cNvPr id="8" name="Picture 7">
            <a:extLst>
              <a:ext uri="{FF2B5EF4-FFF2-40B4-BE49-F238E27FC236}">
                <a16:creationId xmlns:a16="http://schemas.microsoft.com/office/drawing/2014/main" id="{984019FD-3DA7-469F-8CC7-A0052E74200D}"/>
              </a:ext>
            </a:extLst>
          </p:cNvPr>
          <p:cNvPicPr>
            <a:picLocks noChangeAspect="1"/>
          </p:cNvPicPr>
          <p:nvPr/>
        </p:nvPicPr>
        <p:blipFill>
          <a:blip r:embed="rId5"/>
          <a:stretch>
            <a:fillRect/>
          </a:stretch>
        </p:blipFill>
        <p:spPr>
          <a:xfrm>
            <a:off x="519249" y="1576055"/>
            <a:ext cx="5933802" cy="784724"/>
          </a:xfrm>
          <a:prstGeom prst="rect">
            <a:avLst/>
          </a:prstGeom>
        </p:spPr>
      </p:pic>
      <p:pic>
        <p:nvPicPr>
          <p:cNvPr id="9" name="Picture 8">
            <a:extLst>
              <a:ext uri="{FF2B5EF4-FFF2-40B4-BE49-F238E27FC236}">
                <a16:creationId xmlns:a16="http://schemas.microsoft.com/office/drawing/2014/main" id="{ACDFADC2-E428-4850-8A91-DCCC87F995BB}"/>
              </a:ext>
            </a:extLst>
          </p:cNvPr>
          <p:cNvPicPr>
            <a:picLocks noChangeAspect="1"/>
          </p:cNvPicPr>
          <p:nvPr/>
        </p:nvPicPr>
        <p:blipFill>
          <a:blip r:embed="rId6"/>
          <a:stretch>
            <a:fillRect/>
          </a:stretch>
        </p:blipFill>
        <p:spPr>
          <a:xfrm>
            <a:off x="6453051" y="2060299"/>
            <a:ext cx="1685925" cy="323850"/>
          </a:xfrm>
          <a:prstGeom prst="rect">
            <a:avLst/>
          </a:prstGeom>
        </p:spPr>
      </p:pic>
    </p:spTree>
    <p:extLst>
      <p:ext uri="{BB962C8B-B14F-4D97-AF65-F5344CB8AC3E}">
        <p14:creationId xmlns:p14="http://schemas.microsoft.com/office/powerpoint/2010/main" val="1121722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CD098-4E0C-4F4C-9DE7-E9A5EB5C5050}"/>
              </a:ext>
            </a:extLst>
          </p:cNvPr>
          <p:cNvSpPr>
            <a:spLocks noGrp="1"/>
          </p:cNvSpPr>
          <p:nvPr>
            <p:ph type="title"/>
          </p:nvPr>
        </p:nvSpPr>
        <p:spPr>
          <a:xfrm>
            <a:off x="0" y="486992"/>
            <a:ext cx="8229600" cy="653400"/>
          </a:xfrm>
        </p:spPr>
        <p:txBody>
          <a:bodyPr/>
          <a:lstStyle/>
          <a:p>
            <a:r>
              <a:rPr lang="en-US" dirty="0"/>
              <a:t>QCNN Circuit for QPR </a:t>
            </a:r>
          </a:p>
        </p:txBody>
      </p:sp>
      <p:sp>
        <p:nvSpPr>
          <p:cNvPr id="3" name="Text Placeholder 2">
            <a:extLst>
              <a:ext uri="{FF2B5EF4-FFF2-40B4-BE49-F238E27FC236}">
                <a16:creationId xmlns:a16="http://schemas.microsoft.com/office/drawing/2014/main" id="{A8D53AED-A11A-4679-995F-5B4B4C068A38}"/>
              </a:ext>
            </a:extLst>
          </p:cNvPr>
          <p:cNvSpPr>
            <a:spLocks noGrp="1"/>
          </p:cNvSpPr>
          <p:nvPr>
            <p:ph type="body" idx="1"/>
          </p:nvPr>
        </p:nvSpPr>
        <p:spPr>
          <a:xfrm>
            <a:off x="0" y="1507786"/>
            <a:ext cx="4420282" cy="5150681"/>
          </a:xfrm>
        </p:spPr>
        <p:txBody>
          <a:bodyPr/>
          <a:lstStyle/>
          <a:p>
            <a:r>
              <a:rPr lang="en-US" sz="1800" dirty="0"/>
              <a:t>Blue line segments:  controlled-phase gates</a:t>
            </a:r>
          </a:p>
          <a:p>
            <a:endParaRPr lang="en-US" sz="1800" dirty="0"/>
          </a:p>
          <a:p>
            <a:r>
              <a:rPr lang="en-US" sz="1800" dirty="0"/>
              <a:t>Blue three-qubit gates flip the middle/target qubit when the left and right (control) qubits both have X =−1</a:t>
            </a:r>
          </a:p>
          <a:p>
            <a:endParaRPr lang="en-US" sz="1800" dirty="0"/>
          </a:p>
          <a:p>
            <a:r>
              <a:rPr lang="en-US" sz="1800" dirty="0"/>
              <a:t>Orange two-qubit gates flip the phase of the target qubit when the X measurement of the control yields −1</a:t>
            </a:r>
          </a:p>
          <a:p>
            <a:endParaRPr lang="en-US" sz="1800" dirty="0"/>
          </a:p>
          <a:p>
            <a:r>
              <a:rPr lang="en-US" sz="1800" dirty="0"/>
              <a:t>FC layer applies controlled-phase gates followed by an Xi projection, effectively measuring</a:t>
            </a:r>
          </a:p>
        </p:txBody>
      </p:sp>
      <p:pic>
        <p:nvPicPr>
          <p:cNvPr id="5" name="Picture 4">
            <a:extLst>
              <a:ext uri="{FF2B5EF4-FFF2-40B4-BE49-F238E27FC236}">
                <a16:creationId xmlns:a16="http://schemas.microsoft.com/office/drawing/2014/main" id="{19426950-48F4-4A40-95CD-E202B7C24CE0}"/>
              </a:ext>
            </a:extLst>
          </p:cNvPr>
          <p:cNvPicPr>
            <a:picLocks noChangeAspect="1"/>
          </p:cNvPicPr>
          <p:nvPr/>
        </p:nvPicPr>
        <p:blipFill>
          <a:blip r:embed="rId3"/>
          <a:stretch>
            <a:fillRect/>
          </a:stretch>
        </p:blipFill>
        <p:spPr>
          <a:xfrm>
            <a:off x="4420282" y="2072275"/>
            <a:ext cx="4723718" cy="4021705"/>
          </a:xfrm>
          <a:prstGeom prst="rect">
            <a:avLst/>
          </a:prstGeom>
        </p:spPr>
      </p:pic>
    </p:spTree>
    <p:extLst>
      <p:ext uri="{BB962C8B-B14F-4D97-AF65-F5344CB8AC3E}">
        <p14:creationId xmlns:p14="http://schemas.microsoft.com/office/powerpoint/2010/main" val="3943468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9E810-5750-4F53-B679-3D4781A1E21C}"/>
              </a:ext>
            </a:extLst>
          </p:cNvPr>
          <p:cNvSpPr>
            <a:spLocks noGrp="1"/>
          </p:cNvSpPr>
          <p:nvPr>
            <p:ph type="title"/>
          </p:nvPr>
        </p:nvSpPr>
        <p:spPr/>
        <p:txBody>
          <a:bodyPr/>
          <a:lstStyle/>
          <a:p>
            <a:r>
              <a:rPr lang="en-US" dirty="0"/>
              <a:t>QCNN output for varying depths</a:t>
            </a:r>
          </a:p>
        </p:txBody>
      </p:sp>
      <p:sp>
        <p:nvSpPr>
          <p:cNvPr id="3" name="Text Placeholder 2">
            <a:extLst>
              <a:ext uri="{FF2B5EF4-FFF2-40B4-BE49-F238E27FC236}">
                <a16:creationId xmlns:a16="http://schemas.microsoft.com/office/drawing/2014/main" id="{B1FDD010-17D6-45F4-8961-346E4BE3D791}"/>
              </a:ext>
            </a:extLst>
          </p:cNvPr>
          <p:cNvSpPr>
            <a:spLocks noGrp="1"/>
          </p:cNvSpPr>
          <p:nvPr>
            <p:ph type="body" idx="1"/>
          </p:nvPr>
        </p:nvSpPr>
        <p:spPr>
          <a:xfrm>
            <a:off x="862146" y="5304479"/>
            <a:ext cx="6923315" cy="822605"/>
          </a:xfrm>
        </p:spPr>
        <p:txBody>
          <a:bodyPr/>
          <a:lstStyle/>
          <a:p>
            <a:r>
              <a:rPr lang="en-US" sz="2000" dirty="0"/>
              <a:t>Layer depth=1,2,3 &amp;4 for violet, yellow , red and blue respectively</a:t>
            </a:r>
          </a:p>
          <a:p>
            <a:r>
              <a:rPr lang="en-US" sz="2000" dirty="0"/>
              <a:t>Adding more layers gives  sharper contrasts</a:t>
            </a:r>
          </a:p>
          <a:p>
            <a:endParaRPr lang="en-US" sz="2000" dirty="0"/>
          </a:p>
        </p:txBody>
      </p:sp>
      <p:pic>
        <p:nvPicPr>
          <p:cNvPr id="5" name="Picture 4">
            <a:extLst>
              <a:ext uri="{FF2B5EF4-FFF2-40B4-BE49-F238E27FC236}">
                <a16:creationId xmlns:a16="http://schemas.microsoft.com/office/drawing/2014/main" id="{3C94C1D3-6AF1-4B44-B830-1E9EDCA936AE}"/>
              </a:ext>
            </a:extLst>
          </p:cNvPr>
          <p:cNvPicPr>
            <a:picLocks noChangeAspect="1"/>
          </p:cNvPicPr>
          <p:nvPr/>
        </p:nvPicPr>
        <p:blipFill>
          <a:blip r:embed="rId3"/>
          <a:stretch>
            <a:fillRect/>
          </a:stretch>
        </p:blipFill>
        <p:spPr>
          <a:xfrm>
            <a:off x="1618704" y="1604962"/>
            <a:ext cx="5410200" cy="3648075"/>
          </a:xfrm>
          <a:prstGeom prst="rect">
            <a:avLst/>
          </a:prstGeom>
        </p:spPr>
      </p:pic>
    </p:spTree>
    <p:extLst>
      <p:ext uri="{BB962C8B-B14F-4D97-AF65-F5344CB8AC3E}">
        <p14:creationId xmlns:p14="http://schemas.microsoft.com/office/powerpoint/2010/main" val="2115604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185BE-72F9-46B3-B411-8B8CA7E47533}"/>
              </a:ext>
            </a:extLst>
          </p:cNvPr>
          <p:cNvSpPr>
            <a:spLocks noGrp="1"/>
          </p:cNvSpPr>
          <p:nvPr>
            <p:ph type="title"/>
          </p:nvPr>
        </p:nvSpPr>
        <p:spPr/>
        <p:txBody>
          <a:bodyPr/>
          <a:lstStyle/>
          <a:p>
            <a:r>
              <a:rPr lang="en-US" dirty="0"/>
              <a:t>Why QCNN works</a:t>
            </a:r>
          </a:p>
        </p:txBody>
      </p:sp>
      <p:sp>
        <p:nvSpPr>
          <p:cNvPr id="3" name="Text Placeholder 2">
            <a:extLst>
              <a:ext uri="{FF2B5EF4-FFF2-40B4-BE49-F238E27FC236}">
                <a16:creationId xmlns:a16="http://schemas.microsoft.com/office/drawing/2014/main" id="{B0462C7C-FD69-4515-982E-2014AC19AF1E}"/>
              </a:ext>
            </a:extLst>
          </p:cNvPr>
          <p:cNvSpPr>
            <a:spLocks noGrp="1"/>
          </p:cNvSpPr>
          <p:nvPr>
            <p:ph type="body" idx="1"/>
          </p:nvPr>
        </p:nvSpPr>
        <p:spPr/>
        <p:txBody>
          <a:bodyPr/>
          <a:lstStyle/>
          <a:p>
            <a:r>
              <a:rPr lang="en-US" dirty="0"/>
              <a:t>QCNN circuit with multiple pooling layers can be viewed as a combination of MERA (multiscale entanglement renormalization ansatz) — an important variational approach for many-body wavefunctions — and nested QEC (Quantum Error Correction) — a mechanism to detect and correct quantum errors without collapsing the entire wavefunction.</a:t>
            </a:r>
          </a:p>
          <a:p>
            <a:endParaRPr lang="en-US" dirty="0"/>
          </a:p>
          <a:p>
            <a:r>
              <a:rPr lang="en-US" dirty="0"/>
              <a:t> This makes QCNN a powerful architecture to classify input quantum states.</a:t>
            </a:r>
            <a:endParaRPr lang="fr-FR" dirty="0"/>
          </a:p>
        </p:txBody>
      </p:sp>
    </p:spTree>
    <p:extLst>
      <p:ext uri="{BB962C8B-B14F-4D97-AF65-F5344CB8AC3E}">
        <p14:creationId xmlns:p14="http://schemas.microsoft.com/office/powerpoint/2010/main" val="124275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26C3D-45B7-4C39-8BD0-0835D62AF847}"/>
              </a:ext>
            </a:extLst>
          </p:cNvPr>
          <p:cNvSpPr>
            <a:spLocks noGrp="1"/>
          </p:cNvSpPr>
          <p:nvPr>
            <p:ph type="title"/>
          </p:nvPr>
        </p:nvSpPr>
        <p:spPr>
          <a:xfrm>
            <a:off x="457200" y="668766"/>
            <a:ext cx="8229600" cy="653400"/>
          </a:xfrm>
        </p:spPr>
        <p:txBody>
          <a:bodyPr/>
          <a:lstStyle/>
          <a:p>
            <a:r>
              <a:rPr lang="en-US" dirty="0"/>
              <a:t>Why QCNN works…</a:t>
            </a:r>
          </a:p>
        </p:txBody>
      </p:sp>
      <p:pic>
        <p:nvPicPr>
          <p:cNvPr id="5" name="Picture 4">
            <a:extLst>
              <a:ext uri="{FF2B5EF4-FFF2-40B4-BE49-F238E27FC236}">
                <a16:creationId xmlns:a16="http://schemas.microsoft.com/office/drawing/2014/main" id="{1E1C96ED-3DE0-49E8-BE3A-308269494C74}"/>
              </a:ext>
            </a:extLst>
          </p:cNvPr>
          <p:cNvPicPr>
            <a:picLocks noChangeAspect="1"/>
          </p:cNvPicPr>
          <p:nvPr/>
        </p:nvPicPr>
        <p:blipFill>
          <a:blip r:embed="rId2"/>
          <a:stretch>
            <a:fillRect/>
          </a:stretch>
        </p:blipFill>
        <p:spPr>
          <a:xfrm>
            <a:off x="3022010" y="4730821"/>
            <a:ext cx="3535544" cy="423350"/>
          </a:xfrm>
          <a:prstGeom prst="rect">
            <a:avLst/>
          </a:prstGeom>
        </p:spPr>
      </p:pic>
      <p:pic>
        <p:nvPicPr>
          <p:cNvPr id="3" name="Picture 2">
            <a:extLst>
              <a:ext uri="{FF2B5EF4-FFF2-40B4-BE49-F238E27FC236}">
                <a16:creationId xmlns:a16="http://schemas.microsoft.com/office/drawing/2014/main" id="{A126F72B-7450-4367-A16E-AD942CF75B95}"/>
              </a:ext>
            </a:extLst>
          </p:cNvPr>
          <p:cNvPicPr>
            <a:picLocks noChangeAspect="1"/>
          </p:cNvPicPr>
          <p:nvPr/>
        </p:nvPicPr>
        <p:blipFill>
          <a:blip r:embed="rId3"/>
          <a:stretch>
            <a:fillRect/>
          </a:stretch>
        </p:blipFill>
        <p:spPr>
          <a:xfrm>
            <a:off x="790575" y="1488206"/>
            <a:ext cx="7562850" cy="3076575"/>
          </a:xfrm>
          <a:prstGeom prst="rect">
            <a:avLst/>
          </a:prstGeom>
        </p:spPr>
      </p:pic>
      <p:sp>
        <p:nvSpPr>
          <p:cNvPr id="6" name="TextBox 5">
            <a:extLst>
              <a:ext uri="{FF2B5EF4-FFF2-40B4-BE49-F238E27FC236}">
                <a16:creationId xmlns:a16="http://schemas.microsoft.com/office/drawing/2014/main" id="{3972E56D-7B58-4F74-918D-F1CFAD9AA9E8}"/>
              </a:ext>
            </a:extLst>
          </p:cNvPr>
          <p:cNvSpPr txBox="1"/>
          <p:nvPr/>
        </p:nvSpPr>
        <p:spPr>
          <a:xfrm>
            <a:off x="515711" y="5450570"/>
            <a:ext cx="7837714" cy="738664"/>
          </a:xfrm>
          <a:prstGeom prst="rect">
            <a:avLst/>
          </a:prstGeom>
          <a:noFill/>
        </p:spPr>
        <p:txBody>
          <a:bodyPr wrap="square" rtlCol="0">
            <a:spAutoFit/>
          </a:bodyPr>
          <a:lstStyle/>
          <a:p>
            <a:pPr algn="just"/>
            <a:r>
              <a:rPr lang="en-US" dirty="0"/>
              <a:t>QCNN circuits combine the multi-scale entanglement renormalization ansatz and quantum error correction to mimic renormalization-group flow, making them capable of recognizing different quantum phases and associated phase transitions.</a:t>
            </a:r>
          </a:p>
        </p:txBody>
      </p:sp>
    </p:spTree>
    <p:extLst>
      <p:ext uri="{BB962C8B-B14F-4D97-AF65-F5344CB8AC3E}">
        <p14:creationId xmlns:p14="http://schemas.microsoft.com/office/powerpoint/2010/main" val="834821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A6FC-19C0-4533-A4BC-4C29C8C3AA4E}"/>
              </a:ext>
            </a:extLst>
          </p:cNvPr>
          <p:cNvSpPr>
            <a:spLocks noGrp="1"/>
          </p:cNvSpPr>
          <p:nvPr>
            <p:ph type="title"/>
          </p:nvPr>
        </p:nvSpPr>
        <p:spPr>
          <a:xfrm>
            <a:off x="215537" y="731874"/>
            <a:ext cx="8712926" cy="653400"/>
          </a:xfrm>
        </p:spPr>
        <p:txBody>
          <a:bodyPr/>
          <a:lstStyle/>
          <a:p>
            <a:r>
              <a:rPr lang="en-US" dirty="0"/>
              <a:t>Why QCNN works (Alternative explanation) </a:t>
            </a:r>
          </a:p>
        </p:txBody>
      </p:sp>
      <p:sp>
        <p:nvSpPr>
          <p:cNvPr id="9" name="Text Placeholder 8">
            <a:extLst>
              <a:ext uri="{FF2B5EF4-FFF2-40B4-BE49-F238E27FC236}">
                <a16:creationId xmlns:a16="http://schemas.microsoft.com/office/drawing/2014/main" id="{71B6BDFD-97C0-4D02-A466-657171C0DD07}"/>
              </a:ext>
            </a:extLst>
          </p:cNvPr>
          <p:cNvSpPr>
            <a:spLocks noGrp="1"/>
          </p:cNvSpPr>
          <p:nvPr>
            <p:ph type="body" idx="1"/>
          </p:nvPr>
        </p:nvSpPr>
        <p:spPr>
          <a:xfrm>
            <a:off x="457200" y="1553526"/>
            <a:ext cx="7935686" cy="3883888"/>
          </a:xfrm>
        </p:spPr>
        <p:txBody>
          <a:bodyPr/>
          <a:lstStyle/>
          <a:p>
            <a:pPr marL="76200" indent="0" algn="just">
              <a:buNone/>
            </a:pPr>
            <a:r>
              <a:rPr lang="en-US" dirty="0"/>
              <a:t>Although a QCNN performs nonunitary measurements in the pooling layers, similar to QEC circuits, it is equivalent to a setup where all measurements are postponed to the very end and the pooling layers are replaced by unitary controlled gates which act on both the measured and unmeasured qubits. In this way, the QCNN can be viewed as unitary evolution of the N input qubits followed by measurements, and the classification output is equivalent to measuring a nonlocal observable.</a:t>
            </a:r>
          </a:p>
        </p:txBody>
      </p:sp>
    </p:spTree>
    <p:extLst>
      <p:ext uri="{BB962C8B-B14F-4D97-AF65-F5344CB8AC3E}">
        <p14:creationId xmlns:p14="http://schemas.microsoft.com/office/powerpoint/2010/main" val="1254702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D4C5D-2C56-4BC3-A787-2E763FFE4022}"/>
              </a:ext>
            </a:extLst>
          </p:cNvPr>
          <p:cNvSpPr>
            <a:spLocks noGrp="1"/>
          </p:cNvSpPr>
          <p:nvPr>
            <p:ph type="title"/>
          </p:nvPr>
        </p:nvSpPr>
        <p:spPr/>
        <p:txBody>
          <a:bodyPr/>
          <a:lstStyle/>
          <a:p>
            <a:r>
              <a:rPr lang="en-US" dirty="0"/>
              <a:t>Conclusion</a:t>
            </a:r>
          </a:p>
        </p:txBody>
      </p:sp>
      <p:sp>
        <p:nvSpPr>
          <p:cNvPr id="3" name="Text Placeholder 2">
            <a:extLst>
              <a:ext uri="{FF2B5EF4-FFF2-40B4-BE49-F238E27FC236}">
                <a16:creationId xmlns:a16="http://schemas.microsoft.com/office/drawing/2014/main" id="{BBFC452B-783B-43C3-8CD9-A9B646C52B9B}"/>
              </a:ext>
            </a:extLst>
          </p:cNvPr>
          <p:cNvSpPr>
            <a:spLocks noGrp="1"/>
          </p:cNvSpPr>
          <p:nvPr>
            <p:ph type="body" idx="1"/>
          </p:nvPr>
        </p:nvSpPr>
        <p:spPr/>
        <p:txBody>
          <a:bodyPr/>
          <a:lstStyle/>
          <a:p>
            <a:r>
              <a:rPr lang="en-US" dirty="0"/>
              <a:t>Concrete circuit  model for quantum classification</a:t>
            </a:r>
          </a:p>
          <a:p>
            <a:r>
              <a:rPr lang="en-US" dirty="0"/>
              <a:t>Application to quantum phase recognition</a:t>
            </a:r>
          </a:p>
          <a:p>
            <a:r>
              <a:rPr lang="en-US" dirty="0"/>
              <a:t>Theoretical explanation for the working:</a:t>
            </a:r>
          </a:p>
          <a:p>
            <a:pPr marL="76200" indent="0">
              <a:buNone/>
            </a:pPr>
            <a:r>
              <a:rPr lang="en-US" dirty="0"/>
              <a:t>	QCNN= MERA + QEC = RG flow</a:t>
            </a:r>
          </a:p>
        </p:txBody>
      </p:sp>
    </p:spTree>
    <p:extLst>
      <p:ext uri="{BB962C8B-B14F-4D97-AF65-F5344CB8AC3E}">
        <p14:creationId xmlns:p14="http://schemas.microsoft.com/office/powerpoint/2010/main" val="4058881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9F844-805D-470B-BE31-AB0167A78579}"/>
              </a:ext>
            </a:extLst>
          </p:cNvPr>
          <p:cNvSpPr>
            <a:spLocks noGrp="1"/>
          </p:cNvSpPr>
          <p:nvPr>
            <p:ph type="title"/>
          </p:nvPr>
        </p:nvSpPr>
        <p:spPr/>
        <p:txBody>
          <a:bodyPr/>
          <a:lstStyle/>
          <a:p>
            <a:r>
              <a:rPr lang="en-US" dirty="0"/>
              <a:t>Discussion</a:t>
            </a:r>
          </a:p>
        </p:txBody>
      </p:sp>
      <p:sp>
        <p:nvSpPr>
          <p:cNvPr id="3" name="Text Placeholder 2">
            <a:extLst>
              <a:ext uri="{FF2B5EF4-FFF2-40B4-BE49-F238E27FC236}">
                <a16:creationId xmlns:a16="http://schemas.microsoft.com/office/drawing/2014/main" id="{4549D40B-0DB4-4A00-9185-0029D59B1A9C}"/>
              </a:ext>
            </a:extLst>
          </p:cNvPr>
          <p:cNvSpPr>
            <a:spLocks noGrp="1"/>
          </p:cNvSpPr>
          <p:nvPr>
            <p:ph type="body" idx="1"/>
          </p:nvPr>
        </p:nvSpPr>
        <p:spPr/>
        <p:txBody>
          <a:bodyPr/>
          <a:lstStyle/>
          <a:p>
            <a:pPr algn="just"/>
            <a:r>
              <a:rPr lang="en-US" dirty="0"/>
              <a:t>QCNN for two and higher dimension phase detection</a:t>
            </a:r>
          </a:p>
          <a:p>
            <a:pPr algn="just"/>
            <a:r>
              <a:rPr lang="en-US" dirty="0"/>
              <a:t>Potentially help identify nonlocal order parameters for lesser-understood phases, such as quantum spin liquids or </a:t>
            </a:r>
            <a:r>
              <a:rPr lang="en-US" dirty="0" err="1"/>
              <a:t>anyonic</a:t>
            </a:r>
            <a:r>
              <a:rPr lang="en-US" dirty="0"/>
              <a:t> chains, which have sharp expectation values up to the phase boundaries. </a:t>
            </a:r>
          </a:p>
          <a:p>
            <a:pPr algn="just"/>
            <a:r>
              <a:rPr lang="en-US" dirty="0"/>
              <a:t>Design of fault-tolerant quantum storage and quantum operations, where specific noise models can be used to generate training data to optimize the design of QEC codes and operations on their code spaces. </a:t>
            </a:r>
          </a:p>
          <a:p>
            <a:pPr algn="just"/>
            <a:r>
              <a:rPr lang="en-US" dirty="0"/>
              <a:t>Structural similarity of QCNN with its classical counterpart motivates potential adoption of more efficient gradient computation schemes</a:t>
            </a:r>
          </a:p>
        </p:txBody>
      </p:sp>
    </p:spTree>
    <p:extLst>
      <p:ext uri="{BB962C8B-B14F-4D97-AF65-F5344CB8AC3E}">
        <p14:creationId xmlns:p14="http://schemas.microsoft.com/office/powerpoint/2010/main" val="1699195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2E140-11E5-41E8-AD96-38A67D731195}"/>
              </a:ext>
            </a:extLst>
          </p:cNvPr>
          <p:cNvSpPr>
            <a:spLocks noGrp="1"/>
          </p:cNvSpPr>
          <p:nvPr>
            <p:ph type="title"/>
          </p:nvPr>
        </p:nvSpPr>
        <p:spPr>
          <a:xfrm>
            <a:off x="457200" y="573420"/>
            <a:ext cx="8229600" cy="653400"/>
          </a:xfrm>
        </p:spPr>
        <p:txBody>
          <a:bodyPr/>
          <a:lstStyle/>
          <a:p>
            <a:r>
              <a:rPr lang="en-US" dirty="0"/>
              <a:t>Motivation	</a:t>
            </a:r>
          </a:p>
        </p:txBody>
      </p:sp>
      <p:sp>
        <p:nvSpPr>
          <p:cNvPr id="3" name="Text Placeholder 2">
            <a:extLst>
              <a:ext uri="{FF2B5EF4-FFF2-40B4-BE49-F238E27FC236}">
                <a16:creationId xmlns:a16="http://schemas.microsoft.com/office/drawing/2014/main" id="{AB4DDB53-637C-45F7-A603-45102C93CEB0}"/>
              </a:ext>
            </a:extLst>
          </p:cNvPr>
          <p:cNvSpPr>
            <a:spLocks noGrp="1"/>
          </p:cNvSpPr>
          <p:nvPr>
            <p:ph type="body" idx="1"/>
          </p:nvPr>
        </p:nvSpPr>
        <p:spPr>
          <a:xfrm>
            <a:off x="457200" y="1270728"/>
            <a:ext cx="8229600" cy="1720429"/>
          </a:xfrm>
        </p:spPr>
        <p:txBody>
          <a:bodyPr/>
          <a:lstStyle/>
          <a:p>
            <a:pPr algn="just"/>
            <a:r>
              <a:rPr lang="en-US" dirty="0"/>
              <a:t>Classical Machine Learning: </a:t>
            </a:r>
          </a:p>
          <a:p>
            <a:pPr lvl="1" algn="just"/>
            <a:r>
              <a:rPr lang="en-US" sz="2000" dirty="0"/>
              <a:t>Self Driving Vehicle </a:t>
            </a:r>
          </a:p>
          <a:p>
            <a:pPr lvl="1" algn="just"/>
            <a:r>
              <a:rPr lang="en-US" sz="2000" dirty="0"/>
              <a:t>Object Classification</a:t>
            </a:r>
          </a:p>
          <a:p>
            <a:pPr lvl="1" algn="just"/>
            <a:r>
              <a:rPr lang="en-US" sz="2000" dirty="0"/>
              <a:t>Speech Recognition</a:t>
            </a:r>
          </a:p>
          <a:p>
            <a:pPr lvl="1" algn="just"/>
            <a:endParaRPr lang="en-US" dirty="0"/>
          </a:p>
        </p:txBody>
      </p:sp>
      <p:pic>
        <p:nvPicPr>
          <p:cNvPr id="4" name="Picture 3">
            <a:extLst>
              <a:ext uri="{FF2B5EF4-FFF2-40B4-BE49-F238E27FC236}">
                <a16:creationId xmlns:a16="http://schemas.microsoft.com/office/drawing/2014/main" id="{EB13125F-9081-43B2-BB4E-268F00C142BC}"/>
              </a:ext>
            </a:extLst>
          </p:cNvPr>
          <p:cNvPicPr>
            <a:picLocks noChangeAspect="1"/>
          </p:cNvPicPr>
          <p:nvPr/>
        </p:nvPicPr>
        <p:blipFill>
          <a:blip r:embed="rId3"/>
          <a:stretch>
            <a:fillRect/>
          </a:stretch>
        </p:blipFill>
        <p:spPr>
          <a:xfrm>
            <a:off x="219075" y="3035065"/>
            <a:ext cx="8705850" cy="2476500"/>
          </a:xfrm>
          <a:prstGeom prst="rect">
            <a:avLst/>
          </a:prstGeom>
        </p:spPr>
      </p:pic>
      <p:sp>
        <p:nvSpPr>
          <p:cNvPr id="7" name="TextBox 6">
            <a:extLst>
              <a:ext uri="{FF2B5EF4-FFF2-40B4-BE49-F238E27FC236}">
                <a16:creationId xmlns:a16="http://schemas.microsoft.com/office/drawing/2014/main" id="{2670D33D-8591-4F43-8D5E-92ACB93EFA2D}"/>
              </a:ext>
            </a:extLst>
          </p:cNvPr>
          <p:cNvSpPr txBox="1"/>
          <p:nvPr/>
        </p:nvSpPr>
        <p:spPr>
          <a:xfrm>
            <a:off x="0" y="5822915"/>
            <a:ext cx="9392194" cy="461665"/>
          </a:xfrm>
          <a:prstGeom prst="rect">
            <a:avLst/>
          </a:prstGeom>
          <a:noFill/>
        </p:spPr>
        <p:txBody>
          <a:bodyPr wrap="square" rtlCol="0">
            <a:spAutoFit/>
          </a:bodyPr>
          <a:lstStyle/>
          <a:p>
            <a:r>
              <a:rPr lang="en-US" sz="2400" b="1" dirty="0"/>
              <a:t>Machine Learning + Quantum many-body physics = Exciting!</a:t>
            </a:r>
          </a:p>
        </p:txBody>
      </p:sp>
    </p:spTree>
    <p:extLst>
      <p:ext uri="{BB962C8B-B14F-4D97-AF65-F5344CB8AC3E}">
        <p14:creationId xmlns:p14="http://schemas.microsoft.com/office/powerpoint/2010/main" val="1850105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249936" y="2694850"/>
            <a:ext cx="8229600" cy="106838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3200" b="1" i="0" u="none" strike="noStrike" cap="none" dirty="0">
                <a:solidFill>
                  <a:schemeClr val="dk1"/>
                </a:solidFill>
                <a:latin typeface="Arial"/>
                <a:ea typeface="Arial"/>
                <a:cs typeface="Arial"/>
                <a:sym typeface="Arial"/>
              </a:rPr>
              <a:t>Thank You</a:t>
            </a:r>
            <a:endParaRPr sz="3200" b="1" i="0" u="none" strike="noStrike" cap="none" dirty="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94CC6-A484-41F1-A1DF-88DD0381A4D6}"/>
              </a:ext>
            </a:extLst>
          </p:cNvPr>
          <p:cNvSpPr>
            <a:spLocks noGrp="1"/>
          </p:cNvSpPr>
          <p:nvPr>
            <p:ph type="title"/>
          </p:nvPr>
        </p:nvSpPr>
        <p:spPr/>
        <p:txBody>
          <a:bodyPr/>
          <a:lstStyle/>
          <a:p>
            <a:r>
              <a:rPr lang="en-US" dirty="0"/>
              <a:t>Multi Body Interaction problems</a:t>
            </a:r>
          </a:p>
        </p:txBody>
      </p:sp>
      <p:sp>
        <p:nvSpPr>
          <p:cNvPr id="3" name="Text Placeholder 2">
            <a:extLst>
              <a:ext uri="{FF2B5EF4-FFF2-40B4-BE49-F238E27FC236}">
                <a16:creationId xmlns:a16="http://schemas.microsoft.com/office/drawing/2014/main" id="{FA9FCC3A-B1BA-4AF1-946F-631C600B55EC}"/>
              </a:ext>
            </a:extLst>
          </p:cNvPr>
          <p:cNvSpPr>
            <a:spLocks noGrp="1"/>
          </p:cNvSpPr>
          <p:nvPr>
            <p:ph type="body" idx="1"/>
          </p:nvPr>
        </p:nvSpPr>
        <p:spPr/>
        <p:txBody>
          <a:bodyPr/>
          <a:lstStyle/>
          <a:p>
            <a:r>
              <a:rPr lang="en-US" altLang="en-US" dirty="0">
                <a:solidFill>
                  <a:srgbClr val="222222"/>
                </a:solidFill>
                <a:latin typeface="Arial" panose="020B0604020202020204" pitchFamily="34" charset="0"/>
              </a:rPr>
              <a:t>Physical problems pertaining to the properties of microscopic systems made of a large number of interacting particles.</a:t>
            </a:r>
          </a:p>
          <a:p>
            <a:endParaRPr lang="en-US" altLang="en-US" dirty="0">
              <a:solidFill>
                <a:srgbClr val="222222"/>
              </a:solidFill>
              <a:latin typeface="Arial" panose="020B0604020202020204" pitchFamily="34" charset="0"/>
            </a:endParaRPr>
          </a:p>
          <a:p>
            <a:r>
              <a:rPr lang="en-US" dirty="0"/>
              <a:t>Repeated </a:t>
            </a:r>
            <a:r>
              <a:rPr lang="en-US" i="1" dirty="0"/>
              <a:t>interactions</a:t>
            </a:r>
            <a:r>
              <a:rPr lang="en-US" dirty="0"/>
              <a:t> between particles create quantum correlations, or entanglement</a:t>
            </a:r>
          </a:p>
          <a:p>
            <a:endParaRPr lang="en-US" dirty="0"/>
          </a:p>
          <a:p>
            <a:r>
              <a:rPr lang="en-US" dirty="0"/>
              <a:t>The wave function of the system is a complicated object holding a large amount of information</a:t>
            </a:r>
          </a:p>
          <a:p>
            <a:endParaRPr lang="en-US" dirty="0"/>
          </a:p>
          <a:p>
            <a:r>
              <a:rPr lang="en-US" dirty="0"/>
              <a:t>Makes exact or analytical calculations impractical or even impossible</a:t>
            </a:r>
          </a:p>
        </p:txBody>
      </p:sp>
    </p:spTree>
    <p:extLst>
      <p:ext uri="{BB962C8B-B14F-4D97-AF65-F5344CB8AC3E}">
        <p14:creationId xmlns:p14="http://schemas.microsoft.com/office/powerpoint/2010/main" val="3077612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28EB9-0B63-434B-A698-6ADD84202BAA}"/>
              </a:ext>
            </a:extLst>
          </p:cNvPr>
          <p:cNvSpPr>
            <a:spLocks noGrp="1"/>
          </p:cNvSpPr>
          <p:nvPr>
            <p:ph type="title"/>
          </p:nvPr>
        </p:nvSpPr>
        <p:spPr/>
        <p:txBody>
          <a:bodyPr/>
          <a:lstStyle/>
          <a:p>
            <a:r>
              <a:rPr lang="en-US" dirty="0"/>
              <a:t>Motivation…</a:t>
            </a:r>
          </a:p>
        </p:txBody>
      </p:sp>
      <p:sp>
        <p:nvSpPr>
          <p:cNvPr id="3" name="Text Placeholder 2">
            <a:extLst>
              <a:ext uri="{FF2B5EF4-FFF2-40B4-BE49-F238E27FC236}">
                <a16:creationId xmlns:a16="http://schemas.microsoft.com/office/drawing/2014/main" id="{6B1C3B4A-8FA4-45B5-80DA-E539D6C7BC67}"/>
              </a:ext>
            </a:extLst>
          </p:cNvPr>
          <p:cNvSpPr>
            <a:spLocks noGrp="1"/>
          </p:cNvSpPr>
          <p:nvPr>
            <p:ph type="body" idx="1"/>
          </p:nvPr>
        </p:nvSpPr>
        <p:spPr/>
        <p:txBody>
          <a:bodyPr/>
          <a:lstStyle/>
          <a:p>
            <a:r>
              <a:rPr lang="en-US" dirty="0"/>
              <a:t>Classical Machine Learning to study Quantum Physics</a:t>
            </a:r>
          </a:p>
          <a:p>
            <a:pPr lvl="1"/>
            <a:r>
              <a:rPr lang="en-US" dirty="0"/>
              <a:t>machine learning techniques can be used for efficient description of different input states of complex quantum systems</a:t>
            </a:r>
          </a:p>
          <a:p>
            <a:pPr marL="533400" lvl="1" indent="0">
              <a:buNone/>
            </a:pPr>
            <a:endParaRPr lang="en-US" dirty="0"/>
          </a:p>
          <a:p>
            <a:r>
              <a:rPr lang="en-US" dirty="0"/>
              <a:t>Quantum Machines to enhance machine learning for practical problems</a:t>
            </a:r>
          </a:p>
          <a:p>
            <a:pPr lvl="1"/>
            <a:r>
              <a:rPr lang="en-US" dirty="0"/>
              <a:t>Quantum phase recognition (QPR) </a:t>
            </a:r>
          </a:p>
          <a:p>
            <a:endParaRPr lang="en-US" dirty="0"/>
          </a:p>
          <a:p>
            <a:r>
              <a:rPr lang="en-US" dirty="0"/>
              <a:t>Convolutional Neural Networks provide successful machine learning structure for classification tasks</a:t>
            </a:r>
          </a:p>
        </p:txBody>
      </p:sp>
    </p:spTree>
    <p:extLst>
      <p:ext uri="{BB962C8B-B14F-4D97-AF65-F5344CB8AC3E}">
        <p14:creationId xmlns:p14="http://schemas.microsoft.com/office/powerpoint/2010/main" val="2982433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2E140-11E5-41E8-AD96-38A67D731195}"/>
              </a:ext>
            </a:extLst>
          </p:cNvPr>
          <p:cNvSpPr>
            <a:spLocks noGrp="1"/>
          </p:cNvSpPr>
          <p:nvPr>
            <p:ph type="title"/>
          </p:nvPr>
        </p:nvSpPr>
        <p:spPr>
          <a:xfrm>
            <a:off x="52251" y="573420"/>
            <a:ext cx="9039497" cy="653400"/>
          </a:xfrm>
        </p:spPr>
        <p:txBody>
          <a:bodyPr/>
          <a:lstStyle/>
          <a:p>
            <a:r>
              <a:rPr lang="en-US" dirty="0"/>
              <a:t>Classical Convolutional Neural Network(CNN)</a:t>
            </a:r>
          </a:p>
        </p:txBody>
      </p:sp>
      <p:pic>
        <p:nvPicPr>
          <p:cNvPr id="10" name="Picture 9">
            <a:extLst>
              <a:ext uri="{FF2B5EF4-FFF2-40B4-BE49-F238E27FC236}">
                <a16:creationId xmlns:a16="http://schemas.microsoft.com/office/drawing/2014/main" id="{64E1A609-87F8-4905-9B4F-34FB52C0C57D}"/>
              </a:ext>
            </a:extLst>
          </p:cNvPr>
          <p:cNvPicPr>
            <a:picLocks noChangeAspect="1"/>
          </p:cNvPicPr>
          <p:nvPr/>
        </p:nvPicPr>
        <p:blipFill>
          <a:blip r:embed="rId2"/>
          <a:stretch>
            <a:fillRect/>
          </a:stretch>
        </p:blipFill>
        <p:spPr>
          <a:xfrm>
            <a:off x="470263" y="4351807"/>
            <a:ext cx="6110151" cy="1800225"/>
          </a:xfrm>
          <a:prstGeom prst="rect">
            <a:avLst/>
          </a:prstGeom>
        </p:spPr>
      </p:pic>
      <p:sp>
        <p:nvSpPr>
          <p:cNvPr id="3" name="TextBox 2">
            <a:extLst>
              <a:ext uri="{FF2B5EF4-FFF2-40B4-BE49-F238E27FC236}">
                <a16:creationId xmlns:a16="http://schemas.microsoft.com/office/drawing/2014/main" id="{92D7DADD-478D-4FB0-92DA-FF3D63051B41}"/>
              </a:ext>
            </a:extLst>
          </p:cNvPr>
          <p:cNvSpPr txBox="1"/>
          <p:nvPr/>
        </p:nvSpPr>
        <p:spPr>
          <a:xfrm>
            <a:off x="470263" y="3514262"/>
            <a:ext cx="8334103" cy="523220"/>
          </a:xfrm>
          <a:prstGeom prst="rect">
            <a:avLst/>
          </a:prstGeom>
          <a:noFill/>
        </p:spPr>
        <p:txBody>
          <a:bodyPr wrap="square" rtlCol="0">
            <a:spAutoFit/>
          </a:bodyPr>
          <a:lstStyle/>
          <a:p>
            <a:r>
              <a:rPr lang="en-US" dirty="0"/>
              <a:t>CNN transforms an input image into a series of feature maps (blue rectangles), and finally into an output probability distribution (purple bars)</a:t>
            </a:r>
          </a:p>
        </p:txBody>
      </p:sp>
      <p:pic>
        <p:nvPicPr>
          <p:cNvPr id="4" name="Picture 3">
            <a:extLst>
              <a:ext uri="{FF2B5EF4-FFF2-40B4-BE49-F238E27FC236}">
                <a16:creationId xmlns:a16="http://schemas.microsoft.com/office/drawing/2014/main" id="{67E9F954-AFCF-4ADE-819D-73A86BD6DA14}"/>
              </a:ext>
            </a:extLst>
          </p:cNvPr>
          <p:cNvPicPr>
            <a:picLocks noChangeAspect="1"/>
          </p:cNvPicPr>
          <p:nvPr/>
        </p:nvPicPr>
        <p:blipFill>
          <a:blip r:embed="rId3"/>
          <a:stretch>
            <a:fillRect/>
          </a:stretch>
        </p:blipFill>
        <p:spPr>
          <a:xfrm>
            <a:off x="824865" y="1399712"/>
            <a:ext cx="6762750" cy="2114550"/>
          </a:xfrm>
          <a:prstGeom prst="rect">
            <a:avLst/>
          </a:prstGeom>
        </p:spPr>
      </p:pic>
      <p:pic>
        <p:nvPicPr>
          <p:cNvPr id="5" name="Picture 4">
            <a:extLst>
              <a:ext uri="{FF2B5EF4-FFF2-40B4-BE49-F238E27FC236}">
                <a16:creationId xmlns:a16="http://schemas.microsoft.com/office/drawing/2014/main" id="{29B0A8C4-1B3C-44C7-9896-84F676EDCFCD}"/>
              </a:ext>
            </a:extLst>
          </p:cNvPr>
          <p:cNvPicPr>
            <a:picLocks noChangeAspect="1"/>
          </p:cNvPicPr>
          <p:nvPr/>
        </p:nvPicPr>
        <p:blipFill>
          <a:blip r:embed="rId4"/>
          <a:stretch>
            <a:fillRect/>
          </a:stretch>
        </p:blipFill>
        <p:spPr>
          <a:xfrm>
            <a:off x="6972304" y="4484355"/>
            <a:ext cx="1833010" cy="1840569"/>
          </a:xfrm>
          <a:prstGeom prst="rect">
            <a:avLst/>
          </a:prstGeom>
        </p:spPr>
      </p:pic>
    </p:spTree>
    <p:extLst>
      <p:ext uri="{BB962C8B-B14F-4D97-AF65-F5344CB8AC3E}">
        <p14:creationId xmlns:p14="http://schemas.microsoft.com/office/powerpoint/2010/main" val="4115884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95A49-316C-49E1-B164-FC14358243D3}"/>
              </a:ext>
            </a:extLst>
          </p:cNvPr>
          <p:cNvSpPr>
            <a:spLocks noGrp="1"/>
          </p:cNvSpPr>
          <p:nvPr>
            <p:ph type="title"/>
          </p:nvPr>
        </p:nvSpPr>
        <p:spPr>
          <a:xfrm>
            <a:off x="91440" y="548382"/>
            <a:ext cx="8229600" cy="653400"/>
          </a:xfrm>
        </p:spPr>
        <p:txBody>
          <a:bodyPr/>
          <a:lstStyle/>
          <a:p>
            <a:r>
              <a:rPr lang="en-US" dirty="0"/>
              <a:t>Classical vs Quantum Deep Learning</a:t>
            </a:r>
          </a:p>
        </p:txBody>
      </p:sp>
      <p:pic>
        <p:nvPicPr>
          <p:cNvPr id="7" name="Picture 6">
            <a:extLst>
              <a:ext uri="{FF2B5EF4-FFF2-40B4-BE49-F238E27FC236}">
                <a16:creationId xmlns:a16="http://schemas.microsoft.com/office/drawing/2014/main" id="{62EF3904-E3A0-48B8-971B-761F8C7AA136}"/>
              </a:ext>
            </a:extLst>
          </p:cNvPr>
          <p:cNvPicPr>
            <a:picLocks noChangeAspect="1"/>
          </p:cNvPicPr>
          <p:nvPr/>
        </p:nvPicPr>
        <p:blipFill>
          <a:blip r:embed="rId2"/>
          <a:stretch>
            <a:fillRect/>
          </a:stretch>
        </p:blipFill>
        <p:spPr>
          <a:xfrm>
            <a:off x="91440" y="1868371"/>
            <a:ext cx="4120525" cy="1762125"/>
          </a:xfrm>
          <a:prstGeom prst="rect">
            <a:avLst/>
          </a:prstGeom>
        </p:spPr>
      </p:pic>
      <p:pic>
        <p:nvPicPr>
          <p:cNvPr id="8" name="Picture 7">
            <a:extLst>
              <a:ext uri="{FF2B5EF4-FFF2-40B4-BE49-F238E27FC236}">
                <a16:creationId xmlns:a16="http://schemas.microsoft.com/office/drawing/2014/main" id="{449CCBC7-489D-4A99-9B8D-CAFBF79758AA}"/>
              </a:ext>
            </a:extLst>
          </p:cNvPr>
          <p:cNvPicPr>
            <a:picLocks noChangeAspect="1"/>
          </p:cNvPicPr>
          <p:nvPr/>
        </p:nvPicPr>
        <p:blipFill>
          <a:blip r:embed="rId3"/>
          <a:stretch>
            <a:fillRect/>
          </a:stretch>
        </p:blipFill>
        <p:spPr>
          <a:xfrm>
            <a:off x="91440" y="4330988"/>
            <a:ext cx="5444531" cy="1671289"/>
          </a:xfrm>
          <a:prstGeom prst="rect">
            <a:avLst/>
          </a:prstGeom>
        </p:spPr>
      </p:pic>
      <p:sp>
        <p:nvSpPr>
          <p:cNvPr id="9" name="TextBox 8">
            <a:extLst>
              <a:ext uri="{FF2B5EF4-FFF2-40B4-BE49-F238E27FC236}">
                <a16:creationId xmlns:a16="http://schemas.microsoft.com/office/drawing/2014/main" id="{3D560E3E-0B73-492C-AB93-3D9C83D83B15}"/>
              </a:ext>
            </a:extLst>
          </p:cNvPr>
          <p:cNvSpPr txBox="1"/>
          <p:nvPr/>
        </p:nvSpPr>
        <p:spPr>
          <a:xfrm>
            <a:off x="0" y="1341935"/>
            <a:ext cx="5368835" cy="369332"/>
          </a:xfrm>
          <a:prstGeom prst="rect">
            <a:avLst/>
          </a:prstGeom>
          <a:noFill/>
        </p:spPr>
        <p:txBody>
          <a:bodyPr wrap="square" rtlCol="0">
            <a:spAutoFit/>
          </a:bodyPr>
          <a:lstStyle/>
          <a:p>
            <a:r>
              <a:rPr lang="en-US" sz="1800" dirty="0"/>
              <a:t>Classical </a:t>
            </a:r>
          </a:p>
        </p:txBody>
      </p:sp>
      <p:sp>
        <p:nvSpPr>
          <p:cNvPr id="10" name="TextBox 9">
            <a:extLst>
              <a:ext uri="{FF2B5EF4-FFF2-40B4-BE49-F238E27FC236}">
                <a16:creationId xmlns:a16="http://schemas.microsoft.com/office/drawing/2014/main" id="{2FA352D9-1942-426F-9430-12B11133A4BD}"/>
              </a:ext>
            </a:extLst>
          </p:cNvPr>
          <p:cNvSpPr txBox="1"/>
          <p:nvPr/>
        </p:nvSpPr>
        <p:spPr>
          <a:xfrm>
            <a:off x="0" y="3850516"/>
            <a:ext cx="5368835" cy="400110"/>
          </a:xfrm>
          <a:prstGeom prst="rect">
            <a:avLst/>
          </a:prstGeom>
          <a:noFill/>
        </p:spPr>
        <p:txBody>
          <a:bodyPr wrap="square" rtlCol="0">
            <a:spAutoFit/>
          </a:bodyPr>
          <a:lstStyle/>
          <a:p>
            <a:r>
              <a:rPr lang="en-US" sz="2000" dirty="0"/>
              <a:t>Quantum </a:t>
            </a:r>
          </a:p>
        </p:txBody>
      </p:sp>
      <p:pic>
        <p:nvPicPr>
          <p:cNvPr id="14" name="Picture 13">
            <a:extLst>
              <a:ext uri="{FF2B5EF4-FFF2-40B4-BE49-F238E27FC236}">
                <a16:creationId xmlns:a16="http://schemas.microsoft.com/office/drawing/2014/main" id="{0A1F9A66-B231-49C7-9172-5D37828EFB70}"/>
              </a:ext>
            </a:extLst>
          </p:cNvPr>
          <p:cNvPicPr>
            <a:picLocks noChangeAspect="1"/>
          </p:cNvPicPr>
          <p:nvPr/>
        </p:nvPicPr>
        <p:blipFill>
          <a:blip r:embed="rId4"/>
          <a:stretch>
            <a:fillRect/>
          </a:stretch>
        </p:blipFill>
        <p:spPr>
          <a:xfrm>
            <a:off x="4572000" y="1885322"/>
            <a:ext cx="3810000" cy="1762125"/>
          </a:xfrm>
          <a:prstGeom prst="rect">
            <a:avLst/>
          </a:prstGeom>
        </p:spPr>
      </p:pic>
      <p:pic>
        <p:nvPicPr>
          <p:cNvPr id="15" name="Picture 14">
            <a:extLst>
              <a:ext uri="{FF2B5EF4-FFF2-40B4-BE49-F238E27FC236}">
                <a16:creationId xmlns:a16="http://schemas.microsoft.com/office/drawing/2014/main" id="{A9EEAEA7-FE9B-47B3-BFB5-BEE182A1C091}"/>
              </a:ext>
            </a:extLst>
          </p:cNvPr>
          <p:cNvPicPr>
            <a:picLocks noChangeAspect="1"/>
          </p:cNvPicPr>
          <p:nvPr/>
        </p:nvPicPr>
        <p:blipFill>
          <a:blip r:embed="rId5"/>
          <a:stretch>
            <a:fillRect/>
          </a:stretch>
        </p:blipFill>
        <p:spPr>
          <a:xfrm>
            <a:off x="5584021" y="4211577"/>
            <a:ext cx="3448050" cy="1790700"/>
          </a:xfrm>
          <a:prstGeom prst="rect">
            <a:avLst/>
          </a:prstGeom>
        </p:spPr>
      </p:pic>
    </p:spTree>
    <p:extLst>
      <p:ext uri="{BB962C8B-B14F-4D97-AF65-F5344CB8AC3E}">
        <p14:creationId xmlns:p14="http://schemas.microsoft.com/office/powerpoint/2010/main" val="939334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A6CA-9D63-4643-A297-5C61C5756649}"/>
              </a:ext>
            </a:extLst>
          </p:cNvPr>
          <p:cNvSpPr>
            <a:spLocks noGrp="1"/>
          </p:cNvSpPr>
          <p:nvPr>
            <p:ph type="title"/>
          </p:nvPr>
        </p:nvSpPr>
        <p:spPr>
          <a:xfrm>
            <a:off x="164295" y="998385"/>
            <a:ext cx="8229600" cy="653400"/>
          </a:xfrm>
        </p:spPr>
        <p:txBody>
          <a:bodyPr/>
          <a:lstStyle/>
          <a:p>
            <a:r>
              <a:rPr lang="en-US" dirty="0"/>
              <a:t>QCNN Circuit Model</a:t>
            </a:r>
          </a:p>
        </p:txBody>
      </p:sp>
      <p:sp>
        <p:nvSpPr>
          <p:cNvPr id="3" name="Text Placeholder 2">
            <a:extLst>
              <a:ext uri="{FF2B5EF4-FFF2-40B4-BE49-F238E27FC236}">
                <a16:creationId xmlns:a16="http://schemas.microsoft.com/office/drawing/2014/main" id="{32234EBA-13F4-44C1-852C-C73C56C9845C}"/>
              </a:ext>
            </a:extLst>
          </p:cNvPr>
          <p:cNvSpPr>
            <a:spLocks noGrp="1"/>
          </p:cNvSpPr>
          <p:nvPr>
            <p:ph type="body" idx="1"/>
          </p:nvPr>
        </p:nvSpPr>
        <p:spPr>
          <a:xfrm>
            <a:off x="-13063" y="1864738"/>
            <a:ext cx="8850086" cy="3937018"/>
          </a:xfrm>
        </p:spPr>
        <p:txBody>
          <a:bodyPr/>
          <a:lstStyle/>
          <a:p>
            <a:r>
              <a:rPr lang="en-US" sz="2000" dirty="0"/>
              <a:t>Layer structure inspired by CNN</a:t>
            </a:r>
          </a:p>
          <a:p>
            <a:r>
              <a:rPr lang="en-US" sz="2000" dirty="0"/>
              <a:t>Input: Unknown Quantum state</a:t>
            </a:r>
          </a:p>
          <a:p>
            <a:r>
              <a:rPr lang="en-US" sz="2000" dirty="0"/>
              <a:t>Convolution:  Apply </a:t>
            </a:r>
            <a:r>
              <a:rPr lang="en-US" sz="2000" dirty="0" err="1"/>
              <a:t>unitaries</a:t>
            </a:r>
            <a:r>
              <a:rPr lang="en-US" sz="2000" dirty="0"/>
              <a:t> Ui</a:t>
            </a:r>
          </a:p>
          <a:p>
            <a:r>
              <a:rPr lang="en-US" sz="2000" dirty="0"/>
              <a:t>Pooling: </a:t>
            </a:r>
          </a:p>
          <a:p>
            <a:pPr lvl="1"/>
            <a:r>
              <a:rPr lang="en-US" sz="1800" dirty="0"/>
              <a:t>Reduce size by measuring fraction of input</a:t>
            </a:r>
          </a:p>
          <a:p>
            <a:pPr lvl="1"/>
            <a:r>
              <a:rPr lang="en-US" sz="1800" dirty="0"/>
              <a:t>Unitary controlled rotations are applied to remaining based on measurement</a:t>
            </a:r>
          </a:p>
          <a:p>
            <a:r>
              <a:rPr lang="en-US" sz="2000" dirty="0"/>
              <a:t>Repeat until system size is small</a:t>
            </a:r>
            <a:endParaRPr lang="en-US" sz="1800" dirty="0"/>
          </a:p>
          <a:p>
            <a:r>
              <a:rPr lang="en-US" sz="2000" dirty="0"/>
              <a:t>Fully Connected unitary F</a:t>
            </a:r>
          </a:p>
          <a:p>
            <a:pPr lvl="1"/>
            <a:r>
              <a:rPr lang="en-US" sz="1800" dirty="0"/>
              <a:t>Non-local measurement</a:t>
            </a:r>
          </a:p>
          <a:p>
            <a:pPr marL="533400" lvl="1" indent="0">
              <a:buNone/>
            </a:pPr>
            <a:endParaRPr lang="en-US" sz="1800" dirty="0"/>
          </a:p>
          <a:p>
            <a:r>
              <a:rPr lang="en-US" sz="2000" dirty="0"/>
              <a:t>Result by measuring fixed number of output qubits</a:t>
            </a:r>
            <a:endParaRPr lang="en-US" sz="1800" dirty="0"/>
          </a:p>
          <a:p>
            <a:endParaRPr lang="en-US" sz="2000" dirty="0"/>
          </a:p>
          <a:p>
            <a:endParaRPr lang="en-US" sz="2000" dirty="0"/>
          </a:p>
        </p:txBody>
      </p:sp>
      <p:pic>
        <p:nvPicPr>
          <p:cNvPr id="5" name="Picture 4">
            <a:extLst>
              <a:ext uri="{FF2B5EF4-FFF2-40B4-BE49-F238E27FC236}">
                <a16:creationId xmlns:a16="http://schemas.microsoft.com/office/drawing/2014/main" id="{9276440A-CCD5-43F9-A9F2-70C4873656DF}"/>
              </a:ext>
            </a:extLst>
          </p:cNvPr>
          <p:cNvPicPr>
            <a:picLocks noChangeAspect="1"/>
          </p:cNvPicPr>
          <p:nvPr/>
        </p:nvPicPr>
        <p:blipFill>
          <a:blip r:embed="rId3"/>
          <a:stretch>
            <a:fillRect/>
          </a:stretch>
        </p:blipFill>
        <p:spPr>
          <a:xfrm>
            <a:off x="4864906" y="1056244"/>
            <a:ext cx="4279094" cy="2480718"/>
          </a:xfrm>
          <a:prstGeom prst="rect">
            <a:avLst/>
          </a:prstGeom>
        </p:spPr>
      </p:pic>
    </p:spTree>
    <p:extLst>
      <p:ext uri="{BB962C8B-B14F-4D97-AF65-F5344CB8AC3E}">
        <p14:creationId xmlns:p14="http://schemas.microsoft.com/office/powerpoint/2010/main" val="1299936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927FB-2849-454C-8ABF-A091B5A2DB06}"/>
              </a:ext>
            </a:extLst>
          </p:cNvPr>
          <p:cNvSpPr>
            <a:spLocks noGrp="1"/>
          </p:cNvSpPr>
          <p:nvPr>
            <p:ph type="title"/>
          </p:nvPr>
        </p:nvSpPr>
        <p:spPr/>
        <p:txBody>
          <a:bodyPr/>
          <a:lstStyle/>
          <a:p>
            <a:r>
              <a:rPr lang="en-US" dirty="0"/>
              <a:t>QCNN Circuit Model…</a:t>
            </a:r>
          </a:p>
        </p:txBody>
      </p:sp>
      <p:sp>
        <p:nvSpPr>
          <p:cNvPr id="3" name="Text Placeholder 2">
            <a:extLst>
              <a:ext uri="{FF2B5EF4-FFF2-40B4-BE49-F238E27FC236}">
                <a16:creationId xmlns:a16="http://schemas.microsoft.com/office/drawing/2014/main" id="{C685A21C-EAC5-426E-9FB1-1C433078B0D4}"/>
              </a:ext>
            </a:extLst>
          </p:cNvPr>
          <p:cNvSpPr>
            <a:spLocks noGrp="1"/>
          </p:cNvSpPr>
          <p:nvPr>
            <p:ph type="body" idx="1"/>
          </p:nvPr>
        </p:nvSpPr>
        <p:spPr>
          <a:xfrm>
            <a:off x="457200" y="1553526"/>
            <a:ext cx="8229600" cy="4572600"/>
          </a:xfrm>
        </p:spPr>
        <p:txBody>
          <a:bodyPr/>
          <a:lstStyle/>
          <a:p>
            <a:r>
              <a:rPr lang="en-US" dirty="0"/>
              <a:t>classified training data                : α = 1, ..., M}</a:t>
            </a:r>
          </a:p>
          <a:p>
            <a:r>
              <a:rPr lang="en-US" dirty="0"/>
              <a:t>|ψα are input states and yα = 0 or 1 are the corresponding binary classification outputs.</a:t>
            </a:r>
          </a:p>
          <a:p>
            <a:r>
              <a:rPr lang="en-US" dirty="0"/>
              <a:t>QCNN is characterized by </a:t>
            </a:r>
            <a:r>
              <a:rPr lang="en-US" dirty="0" err="1"/>
              <a:t>unitaries</a:t>
            </a:r>
            <a:endParaRPr lang="en-US" dirty="0"/>
          </a:p>
          <a:p>
            <a:pPr marL="76200" indent="0">
              <a:buNone/>
            </a:pPr>
            <a:r>
              <a:rPr lang="en-US" dirty="0"/>
              <a:t>     and has an expected final measurement value </a:t>
            </a:r>
          </a:p>
          <a:p>
            <a:r>
              <a:rPr lang="en-US" dirty="0"/>
              <a:t> </a:t>
            </a:r>
          </a:p>
          <a:p>
            <a:endParaRPr lang="en-US" dirty="0"/>
          </a:p>
          <a:p>
            <a:endParaRPr lang="en-US" dirty="0"/>
          </a:p>
          <a:p>
            <a:r>
              <a:rPr lang="en-US" dirty="0"/>
              <a:t>Initialize randomly</a:t>
            </a:r>
          </a:p>
          <a:p>
            <a:r>
              <a:rPr lang="en-US" dirty="0"/>
              <a:t>Optimize:</a:t>
            </a:r>
          </a:p>
          <a:p>
            <a:endParaRPr lang="en-US" dirty="0"/>
          </a:p>
          <a:p>
            <a:pPr marL="76200" indent="0">
              <a:buNone/>
            </a:pPr>
            <a:r>
              <a:rPr lang="en-US" dirty="0"/>
              <a:t>η is the learning rate</a:t>
            </a:r>
          </a:p>
        </p:txBody>
      </p:sp>
      <p:pic>
        <p:nvPicPr>
          <p:cNvPr id="5" name="Picture 4">
            <a:extLst>
              <a:ext uri="{FF2B5EF4-FFF2-40B4-BE49-F238E27FC236}">
                <a16:creationId xmlns:a16="http://schemas.microsoft.com/office/drawing/2014/main" id="{A7E5BB78-2386-49EC-8BE3-EC58C3A095CA}"/>
              </a:ext>
            </a:extLst>
          </p:cNvPr>
          <p:cNvPicPr>
            <a:picLocks noChangeAspect="1"/>
          </p:cNvPicPr>
          <p:nvPr/>
        </p:nvPicPr>
        <p:blipFill>
          <a:blip r:embed="rId3"/>
          <a:stretch>
            <a:fillRect/>
          </a:stretch>
        </p:blipFill>
        <p:spPr>
          <a:xfrm>
            <a:off x="4049991" y="1763485"/>
            <a:ext cx="1252130" cy="378551"/>
          </a:xfrm>
          <a:prstGeom prst="rect">
            <a:avLst/>
          </a:prstGeom>
        </p:spPr>
      </p:pic>
      <p:pic>
        <p:nvPicPr>
          <p:cNvPr id="6" name="Picture 5">
            <a:extLst>
              <a:ext uri="{FF2B5EF4-FFF2-40B4-BE49-F238E27FC236}">
                <a16:creationId xmlns:a16="http://schemas.microsoft.com/office/drawing/2014/main" id="{DA613926-8D4E-4E62-8DC0-45701B9406A0}"/>
              </a:ext>
            </a:extLst>
          </p:cNvPr>
          <p:cNvPicPr>
            <a:picLocks noChangeAspect="1"/>
          </p:cNvPicPr>
          <p:nvPr/>
        </p:nvPicPr>
        <p:blipFill>
          <a:blip r:embed="rId4"/>
          <a:stretch>
            <a:fillRect/>
          </a:stretch>
        </p:blipFill>
        <p:spPr>
          <a:xfrm>
            <a:off x="5797732" y="2982559"/>
            <a:ext cx="1909354" cy="323568"/>
          </a:xfrm>
          <a:prstGeom prst="rect">
            <a:avLst/>
          </a:prstGeom>
        </p:spPr>
      </p:pic>
      <p:pic>
        <p:nvPicPr>
          <p:cNvPr id="7" name="Picture 6">
            <a:extLst>
              <a:ext uri="{FF2B5EF4-FFF2-40B4-BE49-F238E27FC236}">
                <a16:creationId xmlns:a16="http://schemas.microsoft.com/office/drawing/2014/main" id="{5DB118AB-9DAF-47E1-A9BC-F6433AF74996}"/>
              </a:ext>
            </a:extLst>
          </p:cNvPr>
          <p:cNvPicPr>
            <a:picLocks noChangeAspect="1"/>
          </p:cNvPicPr>
          <p:nvPr/>
        </p:nvPicPr>
        <p:blipFill>
          <a:blip r:embed="rId5"/>
          <a:stretch>
            <a:fillRect/>
          </a:stretch>
        </p:blipFill>
        <p:spPr>
          <a:xfrm>
            <a:off x="7398206" y="3435531"/>
            <a:ext cx="1771920" cy="323568"/>
          </a:xfrm>
          <a:prstGeom prst="rect">
            <a:avLst/>
          </a:prstGeom>
        </p:spPr>
      </p:pic>
      <p:pic>
        <p:nvPicPr>
          <p:cNvPr id="8" name="Picture 7">
            <a:extLst>
              <a:ext uri="{FF2B5EF4-FFF2-40B4-BE49-F238E27FC236}">
                <a16:creationId xmlns:a16="http://schemas.microsoft.com/office/drawing/2014/main" id="{70285EA7-2D84-45C3-A921-B2BBA640CE6B}"/>
              </a:ext>
            </a:extLst>
          </p:cNvPr>
          <p:cNvPicPr>
            <a:picLocks noChangeAspect="1"/>
          </p:cNvPicPr>
          <p:nvPr/>
        </p:nvPicPr>
        <p:blipFill>
          <a:blip r:embed="rId6"/>
          <a:stretch>
            <a:fillRect/>
          </a:stretch>
        </p:blipFill>
        <p:spPr>
          <a:xfrm>
            <a:off x="2378588" y="4074252"/>
            <a:ext cx="4068954" cy="863508"/>
          </a:xfrm>
          <a:prstGeom prst="rect">
            <a:avLst/>
          </a:prstGeom>
        </p:spPr>
      </p:pic>
      <p:pic>
        <p:nvPicPr>
          <p:cNvPr id="9" name="Picture 8">
            <a:extLst>
              <a:ext uri="{FF2B5EF4-FFF2-40B4-BE49-F238E27FC236}">
                <a16:creationId xmlns:a16="http://schemas.microsoft.com/office/drawing/2014/main" id="{DD18909C-5C21-4B45-A785-DCB4E59A903A}"/>
              </a:ext>
            </a:extLst>
          </p:cNvPr>
          <p:cNvPicPr>
            <a:picLocks noChangeAspect="1"/>
          </p:cNvPicPr>
          <p:nvPr/>
        </p:nvPicPr>
        <p:blipFill>
          <a:blip r:embed="rId7"/>
          <a:stretch>
            <a:fillRect/>
          </a:stretch>
        </p:blipFill>
        <p:spPr>
          <a:xfrm>
            <a:off x="2729234" y="5623204"/>
            <a:ext cx="4861190" cy="378416"/>
          </a:xfrm>
          <a:prstGeom prst="rect">
            <a:avLst/>
          </a:prstGeom>
        </p:spPr>
      </p:pic>
    </p:spTree>
    <p:extLst>
      <p:ext uri="{BB962C8B-B14F-4D97-AF65-F5344CB8AC3E}">
        <p14:creationId xmlns:p14="http://schemas.microsoft.com/office/powerpoint/2010/main" val="970644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4A85-9770-4760-9751-0A1E85FDA128}"/>
              </a:ext>
            </a:extLst>
          </p:cNvPr>
          <p:cNvSpPr>
            <a:spLocks noGrp="1"/>
          </p:cNvSpPr>
          <p:nvPr>
            <p:ph type="title"/>
          </p:nvPr>
        </p:nvSpPr>
        <p:spPr>
          <a:xfrm>
            <a:off x="117566" y="764832"/>
            <a:ext cx="8229600" cy="653400"/>
          </a:xfrm>
        </p:spPr>
        <p:txBody>
          <a:bodyPr/>
          <a:lstStyle/>
          <a:p>
            <a:r>
              <a:rPr lang="en-US" dirty="0"/>
              <a:t>Quantum Phase Recognition (QPR)</a:t>
            </a:r>
          </a:p>
        </p:txBody>
      </p:sp>
      <p:sp>
        <p:nvSpPr>
          <p:cNvPr id="3" name="Text Placeholder 2">
            <a:extLst>
              <a:ext uri="{FF2B5EF4-FFF2-40B4-BE49-F238E27FC236}">
                <a16:creationId xmlns:a16="http://schemas.microsoft.com/office/drawing/2014/main" id="{A1B5C7F3-F785-4498-B1AA-8467FA47A2E0}"/>
              </a:ext>
            </a:extLst>
          </p:cNvPr>
          <p:cNvSpPr>
            <a:spLocks noGrp="1"/>
          </p:cNvSpPr>
          <p:nvPr>
            <p:ph type="body" idx="1"/>
          </p:nvPr>
        </p:nvSpPr>
        <p:spPr>
          <a:xfrm>
            <a:off x="117566" y="1553526"/>
            <a:ext cx="9026434" cy="4572600"/>
          </a:xfrm>
        </p:spPr>
        <p:txBody>
          <a:bodyPr/>
          <a:lstStyle/>
          <a:p>
            <a:pPr marL="76200" indent="0">
              <a:buNone/>
            </a:pPr>
            <a:r>
              <a:rPr lang="en-US" dirty="0"/>
              <a:t>Objective: Given quantum many-body system in unknown ground state       , does        belong to a particular quantum phase P. </a:t>
            </a:r>
          </a:p>
          <a:p>
            <a:pPr marL="76200" indent="0">
              <a:buNone/>
            </a:pPr>
            <a:endParaRPr lang="en-US" dirty="0"/>
          </a:p>
          <a:p>
            <a:pPr marL="76200" indent="0">
              <a:buNone/>
            </a:pPr>
            <a:r>
              <a:rPr lang="en-US" dirty="0"/>
              <a:t>Test setup: Detect 1D symmetry protected topological phase (P)</a:t>
            </a:r>
          </a:p>
          <a:p>
            <a:pPr marL="76200" indent="0">
              <a:buNone/>
            </a:pPr>
            <a:endParaRPr lang="en-US" dirty="0"/>
          </a:p>
        </p:txBody>
      </p:sp>
      <p:pic>
        <p:nvPicPr>
          <p:cNvPr id="4" name="Picture 3">
            <a:extLst>
              <a:ext uri="{FF2B5EF4-FFF2-40B4-BE49-F238E27FC236}">
                <a16:creationId xmlns:a16="http://schemas.microsoft.com/office/drawing/2014/main" id="{542BABED-826A-4CC3-9C30-D07591194E69}"/>
              </a:ext>
            </a:extLst>
          </p:cNvPr>
          <p:cNvPicPr>
            <a:picLocks noChangeAspect="1"/>
          </p:cNvPicPr>
          <p:nvPr/>
        </p:nvPicPr>
        <p:blipFill>
          <a:blip r:embed="rId2"/>
          <a:stretch>
            <a:fillRect/>
          </a:stretch>
        </p:blipFill>
        <p:spPr>
          <a:xfrm>
            <a:off x="2418669" y="2159454"/>
            <a:ext cx="485775" cy="285750"/>
          </a:xfrm>
          <a:prstGeom prst="rect">
            <a:avLst/>
          </a:prstGeom>
        </p:spPr>
      </p:pic>
      <p:pic>
        <p:nvPicPr>
          <p:cNvPr id="5" name="Picture 4">
            <a:extLst>
              <a:ext uri="{FF2B5EF4-FFF2-40B4-BE49-F238E27FC236}">
                <a16:creationId xmlns:a16="http://schemas.microsoft.com/office/drawing/2014/main" id="{0C6831D9-22C9-42DC-A829-009EFEC96D2F}"/>
              </a:ext>
            </a:extLst>
          </p:cNvPr>
          <p:cNvPicPr>
            <a:picLocks noChangeAspect="1"/>
          </p:cNvPicPr>
          <p:nvPr/>
        </p:nvPicPr>
        <p:blipFill>
          <a:blip r:embed="rId2"/>
          <a:stretch>
            <a:fillRect/>
          </a:stretch>
        </p:blipFill>
        <p:spPr>
          <a:xfrm>
            <a:off x="3839255" y="2143125"/>
            <a:ext cx="485775" cy="285750"/>
          </a:xfrm>
          <a:prstGeom prst="rect">
            <a:avLst/>
          </a:prstGeom>
        </p:spPr>
      </p:pic>
      <p:pic>
        <p:nvPicPr>
          <p:cNvPr id="6" name="Picture 5">
            <a:extLst>
              <a:ext uri="{FF2B5EF4-FFF2-40B4-BE49-F238E27FC236}">
                <a16:creationId xmlns:a16="http://schemas.microsoft.com/office/drawing/2014/main" id="{962FC3F5-B449-4FDE-9DF7-923681F7533F}"/>
              </a:ext>
            </a:extLst>
          </p:cNvPr>
          <p:cNvPicPr>
            <a:picLocks noChangeAspect="1"/>
          </p:cNvPicPr>
          <p:nvPr/>
        </p:nvPicPr>
        <p:blipFill>
          <a:blip r:embed="rId3"/>
          <a:stretch>
            <a:fillRect/>
          </a:stretch>
        </p:blipFill>
        <p:spPr>
          <a:xfrm>
            <a:off x="230791" y="3839826"/>
            <a:ext cx="8682417" cy="2562810"/>
          </a:xfrm>
          <a:prstGeom prst="rect">
            <a:avLst/>
          </a:prstGeom>
        </p:spPr>
      </p:pic>
    </p:spTree>
    <p:extLst>
      <p:ext uri="{BB962C8B-B14F-4D97-AF65-F5344CB8AC3E}">
        <p14:creationId xmlns:p14="http://schemas.microsoft.com/office/powerpoint/2010/main" val="3917685290"/>
      </p:ext>
    </p:extLst>
  </p:cSld>
  <p:clrMapOvr>
    <a:masterClrMapping/>
  </p:clrMapOvr>
</p:sld>
</file>

<file path=ppt/theme/theme1.xml><?xml version="1.0" encoding="utf-8"?>
<a:theme xmlns:a="http://schemas.openxmlformats.org/drawingml/2006/main" name="NCStateU-horizontal-left-log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4028</TotalTime>
  <Words>1156</Words>
  <Application>Microsoft Office PowerPoint</Application>
  <PresentationFormat>On-screen Show (4:3)</PresentationFormat>
  <Paragraphs>144</Paragraphs>
  <Slides>20</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NCStateU-horizontal-left-logo</vt:lpstr>
      <vt:lpstr>Quantum Convolutional Neural Networks (QCNN)</vt:lpstr>
      <vt:lpstr>Motivation </vt:lpstr>
      <vt:lpstr>Multi Body Interaction problems</vt:lpstr>
      <vt:lpstr>Motivation…</vt:lpstr>
      <vt:lpstr>Classical Convolutional Neural Network(CNN)</vt:lpstr>
      <vt:lpstr>Classical vs Quantum Deep Learning</vt:lpstr>
      <vt:lpstr>QCNN Circuit Model</vt:lpstr>
      <vt:lpstr>QCNN Circuit Model…</vt:lpstr>
      <vt:lpstr>Quantum Phase Recognition (QPR)</vt:lpstr>
      <vt:lpstr>Data Preparation</vt:lpstr>
      <vt:lpstr>QCNN test model architecture</vt:lpstr>
      <vt:lpstr>Learning Procedure</vt:lpstr>
      <vt:lpstr>QCNN Circuit for QPR </vt:lpstr>
      <vt:lpstr>QCNN output for varying depths</vt:lpstr>
      <vt:lpstr>Why QCNN works</vt:lpstr>
      <vt:lpstr>Why QCNN works…</vt:lpstr>
      <vt:lpstr>Why QCNN works (Alternative explanation) </vt:lpstr>
      <vt:lpstr>Conclusion</vt:lpstr>
      <vt:lpstr>Discussion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Indoor Blimp Design  Weekly Update</dc:title>
  <dc:creator>Aditya Rasam</dc:creator>
  <cp:lastModifiedBy>sreerajrkanayi@gmail.com</cp:lastModifiedBy>
  <cp:revision>223</cp:revision>
  <dcterms:modified xsi:type="dcterms:W3CDTF">2018-11-29T18:04:29Z</dcterms:modified>
</cp:coreProperties>
</file>