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68" r:id="rId3"/>
    <p:sldId id="288" r:id="rId4"/>
    <p:sldId id="289" r:id="rId5"/>
    <p:sldId id="273" r:id="rId6"/>
    <p:sldId id="290" r:id="rId7"/>
    <p:sldId id="303" r:id="rId8"/>
    <p:sldId id="295" r:id="rId9"/>
    <p:sldId id="296" r:id="rId10"/>
    <p:sldId id="298" r:id="rId11"/>
    <p:sldId id="292" r:id="rId12"/>
    <p:sldId id="293" r:id="rId13"/>
    <p:sldId id="297" r:id="rId14"/>
    <p:sldId id="294" r:id="rId15"/>
    <p:sldId id="299" r:id="rId16"/>
    <p:sldId id="282" r:id="rId17"/>
    <p:sldId id="300" r:id="rId18"/>
    <p:sldId id="301" r:id="rId19"/>
    <p:sldId id="302" r:id="rId20"/>
    <p:sldId id="264"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424" autoAdjust="0"/>
  </p:normalViewPr>
  <p:slideViewPr>
    <p:cSldViewPr snapToGrid="0">
      <p:cViewPr varScale="1">
        <p:scale>
          <a:sx n="59" d="100"/>
          <a:sy n="59" d="100"/>
        </p:scale>
        <p:origin x="21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02265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Hierarchical Reversible Logic Synthesis Using LUTs</a:t>
            </a:r>
          </a:p>
          <a:p>
            <a:r>
              <a:rPr lang="en-US" dirty="0"/>
              <a:t>In this paper we present a hierarchical synthesis approach based on k-feasible Boolean logic networks. These are logic networks in which every gate has at most k inputs. These are often also referred to as k-LUT (lookup table) networks. We show that there is a one to-one connection between a k-input LUT in a logic network and a reversible single-target gate with k control lines in a reversible network. A single-target gate has a control function and a single target line, that is inverted if and only if the control function evaluates to 1. Each single-target gate can be synthesized into a quantum circuit using techniques such as exclusive-sum-of-product (ESOP) decomposition [13]. As a first step, our synthesis approach can quickly derive a skeleton for the reversible network that is only based on single-target gates. In this skeleton, the number of required additional lines is already final, and also it is guaranteed that it has no garbage outputs. In the second step, each single-target gate is synthesized using a separate algorithm. It is possible to parallelize the second step.</a:t>
            </a:r>
          </a:p>
          <a:p>
            <a:endParaRPr lang="en-US" dirty="0"/>
          </a:p>
          <a:p>
            <a:r>
              <a:rPr lang="en-US" dirty="0"/>
              <a:t>The ability of a K-input LUT to implement any Boolean function of K variables </a:t>
            </a:r>
            <a:r>
              <a:rPr lang="en-US" dirty="0" err="1"/>
              <a:t>di$eren,tiates</a:t>
            </a:r>
            <a:r>
              <a:rPr lang="en-US" dirty="0"/>
              <a:t> the synthesis of LUT circuits from synthesis for conventional ASIC technologies. The major difference occurs during the technology mapping phase of logic synthesis. </a:t>
            </a:r>
          </a:p>
        </p:txBody>
      </p:sp>
    </p:spTree>
    <p:extLst>
      <p:ext uri="{BB962C8B-B14F-4D97-AF65-F5344CB8AC3E}">
        <p14:creationId xmlns:p14="http://schemas.microsoft.com/office/powerpoint/2010/main" val="1482396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b="0" i="0" u="none" strike="noStrike" kern="1200" cap="none" baseline="0" dirty="0">
                <a:solidFill>
                  <a:schemeClr val="dk1"/>
                </a:solidFill>
                <a:latin typeface="Arial"/>
                <a:ea typeface="Arial"/>
                <a:cs typeface="Arial"/>
                <a:sym typeface="Arial"/>
              </a:rPr>
              <a:t>evaluate circuits using circuit depth (execution time) and </a:t>
            </a:r>
            <a:r>
              <a:rPr lang="en-US" sz="1100" b="0" i="1" u="none" strike="noStrike" kern="1200" cap="none" baseline="0" dirty="0">
                <a:solidFill>
                  <a:schemeClr val="dk1"/>
                </a:solidFill>
                <a:latin typeface="Arial"/>
                <a:ea typeface="Arial"/>
                <a:cs typeface="Arial"/>
                <a:sym typeface="Arial"/>
              </a:rPr>
              <a:t>KQ </a:t>
            </a:r>
            <a:r>
              <a:rPr lang="en-US" sz="1100" b="0" i="0" u="none" strike="noStrike" kern="1200" cap="none" baseline="0" dirty="0">
                <a:solidFill>
                  <a:schemeClr val="dk1"/>
                </a:solidFill>
                <a:latin typeface="Arial"/>
                <a:ea typeface="Arial"/>
                <a:cs typeface="Arial"/>
                <a:sym typeface="Arial"/>
              </a:rPr>
              <a:t>metric\</a:t>
            </a:r>
          </a:p>
          <a:p>
            <a:r>
              <a:rPr lang="en-US" sz="1100" b="0" i="0" u="none" strike="noStrike" kern="1200" cap="none" baseline="0" dirty="0">
                <a:solidFill>
                  <a:schemeClr val="dk1"/>
                </a:solidFill>
                <a:latin typeface="Arial"/>
                <a:ea typeface="Arial"/>
                <a:cs typeface="Arial"/>
                <a:sym typeface="Arial"/>
              </a:rPr>
              <a:t>In order to use quantum error correction, however, all quantum</a:t>
            </a:r>
          </a:p>
          <a:p>
            <a:r>
              <a:rPr lang="en-US" sz="1100" b="0" i="0" u="none" strike="noStrike" kern="1200" cap="none" baseline="0" dirty="0">
                <a:solidFill>
                  <a:schemeClr val="dk1"/>
                </a:solidFill>
                <a:latin typeface="Arial"/>
                <a:ea typeface="Arial"/>
                <a:cs typeface="Arial"/>
                <a:sym typeface="Arial"/>
              </a:rPr>
              <a:t>operations need to be mapped to a discrete gate set. One such set of operations</a:t>
            </a:r>
          </a:p>
          <a:p>
            <a:r>
              <a:rPr lang="en-US" sz="1100" b="0" i="0" u="none" strike="noStrike" kern="1200" cap="none" baseline="0" dirty="0">
                <a:solidFill>
                  <a:schemeClr val="dk1"/>
                </a:solidFill>
                <a:latin typeface="Arial"/>
                <a:ea typeface="Arial"/>
                <a:cs typeface="Arial"/>
                <a:sym typeface="Arial"/>
              </a:rPr>
              <a:t>is called </a:t>
            </a:r>
            <a:r>
              <a:rPr lang="en-US" sz="1100" b="0" i="0" u="none" strike="noStrike" kern="1200" cap="none" baseline="0" dirty="0" err="1">
                <a:solidFill>
                  <a:schemeClr val="dk1"/>
                </a:solidFill>
                <a:latin typeface="Arial"/>
                <a:ea typeface="Arial"/>
                <a:cs typeface="Arial"/>
                <a:sym typeface="Arial"/>
              </a:rPr>
              <a:t>Cliord+T</a:t>
            </a:r>
            <a:r>
              <a:rPr lang="en-US" sz="1100" b="0" i="0" u="none" strike="noStrike" kern="1200" cap="none" baseline="0" dirty="0">
                <a:solidFill>
                  <a:schemeClr val="dk1"/>
                </a:solidFill>
                <a:latin typeface="Arial"/>
                <a:ea typeface="Arial"/>
                <a:cs typeface="Arial"/>
                <a:sym typeface="Arial"/>
              </a:rPr>
              <a:t>, where the T-gate is usually the most expensive quantum</a:t>
            </a:r>
          </a:p>
          <a:p>
            <a:r>
              <a:rPr lang="en-US" sz="1100" b="0" i="0" u="none" strike="noStrike" kern="1200" cap="none" baseline="0" dirty="0">
                <a:solidFill>
                  <a:schemeClr val="dk1"/>
                </a:solidFill>
                <a:latin typeface="Arial"/>
                <a:ea typeface="Arial"/>
                <a:cs typeface="Arial"/>
                <a:sym typeface="Arial"/>
              </a:rPr>
              <a:t>operation.</a:t>
            </a:r>
            <a:endParaRPr lang="en-US" dirty="0"/>
          </a:p>
        </p:txBody>
      </p:sp>
    </p:spTree>
    <p:extLst>
      <p:ext uri="{BB962C8B-B14F-4D97-AF65-F5344CB8AC3E}">
        <p14:creationId xmlns:p14="http://schemas.microsoft.com/office/powerpoint/2010/main" val="2977051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minimum possible number of T gates (called the T-count)</a:t>
            </a:r>
          </a:p>
          <a:p>
            <a:r>
              <a:rPr lang="en-US" dirty="0"/>
              <a:t>T -stages in a circuit, rather than the number of T -gates. A T -stage is a group of one or more T - and/or T † -gates on distinct qubits that can be performed simultaneously.</a:t>
            </a:r>
          </a:p>
          <a:p>
            <a:endParaRPr lang="en-US" dirty="0"/>
          </a:p>
        </p:txBody>
      </p:sp>
    </p:spTree>
    <p:extLst>
      <p:ext uri="{BB962C8B-B14F-4D97-AF65-F5344CB8AC3E}">
        <p14:creationId xmlns:p14="http://schemas.microsoft.com/office/powerpoint/2010/main" val="2386992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1pPr>
            <a:lvl2pPr marR="0" lvl="1"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2pPr>
            <a:lvl3pPr marR="0" lvl="2"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3pPr>
            <a:lvl4pPr marR="0" lvl="3"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4pPr>
            <a:lvl5pPr marR="0" lvl="4"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5pPr>
            <a:lvl6pPr marR="0" lvl="5"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6pPr>
            <a:lvl7pPr marR="0" lvl="6"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7pPr>
            <a:lvl8pPr marR="0" lvl="7"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8pPr>
            <a:lvl9pPr marR="0" lvl="8"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1pPr>
            <a:lvl2pPr marR="0" lvl="1"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2pPr>
            <a:lvl3pPr marR="0" lvl="2"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R="0" lvl="3"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R="0" lvl="4" algn="ctr" rtl="0">
              <a:lnSpc>
                <a:spcPct val="100000"/>
              </a:lnSpc>
              <a:spcBef>
                <a:spcPts val="20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5" name="Shape 1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900120"/>
            <a:ext cx="8229600" cy="653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1pPr>
            <a:lvl2pPr marR="0" lvl="1"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2pPr>
            <a:lvl3pPr marR="0" lvl="2"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3pPr>
            <a:lvl4pPr marR="0" lvl="3"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4pPr>
            <a:lvl5pPr marR="0" lvl="4"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5pPr>
            <a:lvl6pPr marR="0" lvl="5"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6pPr>
            <a:lvl7pPr marR="0" lvl="6"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7pPr>
            <a:lvl8pPr marR="0" lvl="7"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8pPr>
            <a:lvl9pPr marR="0" lvl="8"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9pPr>
          </a:lstStyle>
          <a:p>
            <a:endParaRPr dirty="0"/>
          </a:p>
        </p:txBody>
      </p:sp>
      <p:sp>
        <p:nvSpPr>
          <p:cNvPr id="27" name="Shape 27"/>
          <p:cNvSpPr txBox="1">
            <a:spLocks noGrp="1"/>
          </p:cNvSpPr>
          <p:nvPr>
            <p:ph type="body" idx="1"/>
          </p:nvPr>
        </p:nvSpPr>
        <p:spPr>
          <a:xfrm>
            <a:off x="457200" y="1553526"/>
            <a:ext cx="8229600" cy="45726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900113"/>
            <a:ext cx="8229600" cy="1068387"/>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1pPr>
            <a:lvl2pPr marR="0" lvl="1"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2pPr>
            <a:lvl3pPr marR="0" lvl="2"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3pPr>
            <a:lvl4pPr marR="0" lvl="3"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4pPr>
            <a:lvl5pPr marR="0" lvl="4"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5pPr>
            <a:lvl6pPr marR="0" lvl="5"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6pPr>
            <a:lvl7pPr marR="0" lvl="6"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7pPr>
            <a:lvl8pPr marR="0" lvl="7"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8pPr>
            <a:lvl9pPr marR="0" lvl="8"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4000" b="1" i="0" u="none" strike="noStrike" cap="none">
                <a:solidFill>
                  <a:schemeClr val="dk1"/>
                </a:solidFill>
                <a:latin typeface="Arial"/>
                <a:ea typeface="Arial"/>
                <a:cs typeface="Arial"/>
                <a:sym typeface="Arial"/>
              </a:defRPr>
            </a:lvl1pPr>
            <a:lvl2pPr marR="0" lvl="1"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2pPr>
            <a:lvl3pPr marR="0" lvl="2"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3pPr>
            <a:lvl4pPr marR="0" lvl="3"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4pPr>
            <a:lvl5pPr marR="0" lvl="4"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5pPr>
            <a:lvl6pPr marR="0" lvl="5"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6pPr>
            <a:lvl7pPr marR="0" lvl="6"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7pPr>
            <a:lvl8pPr marR="0" lvl="7"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8pPr>
            <a:lvl9pPr marR="0" lvl="8"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1"/>
        <p:cNvGrpSpPr/>
        <p:nvPr/>
      </p:nvGrpSpPr>
      <p:grpSpPr>
        <a:xfrm>
          <a:off x="0" y="0"/>
          <a:ext cx="0" cy="0"/>
          <a:chOff x="0" y="0"/>
          <a:chExt cx="0" cy="0"/>
        </a:xfrm>
      </p:grpSpPr>
      <p:sp>
        <p:nvSpPr>
          <p:cNvPr id="52" name="Shape 5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Arial"/>
              <a:buNone/>
              <a:defRPr sz="2000" b="1" i="0" u="none" strike="noStrike" cap="none">
                <a:solidFill>
                  <a:schemeClr val="dk1"/>
                </a:solidFill>
                <a:latin typeface="Arial"/>
                <a:ea typeface="Arial"/>
                <a:cs typeface="Arial"/>
                <a:sym typeface="Arial"/>
              </a:defRPr>
            </a:lvl1pPr>
            <a:lvl2pPr marR="0" lvl="1"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2pPr>
            <a:lvl3pPr marR="0" lvl="2"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3pPr>
            <a:lvl4pPr marR="0" lvl="3"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4pPr>
            <a:lvl5pPr marR="0" lvl="4"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5pPr>
            <a:lvl6pPr marR="0" lvl="5"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6pPr>
            <a:lvl7pPr marR="0" lvl="6"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7pPr>
            <a:lvl8pPr marR="0" lvl="7"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8pPr>
            <a:lvl9pPr marR="0" lvl="8"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9pPr>
          </a:lstStyle>
          <a:p>
            <a:endParaRPr/>
          </a:p>
        </p:txBody>
      </p:sp>
      <p:sp>
        <p:nvSpPr>
          <p:cNvPr id="64" name="Shape 64"/>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900113"/>
            <a:ext cx="8229600" cy="1068387"/>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1pPr>
            <a:lvl2pPr marR="0" lvl="1"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2pPr>
            <a:lvl3pPr marR="0" lvl="2"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3pPr>
            <a:lvl4pPr marR="0" lvl="3"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4pPr>
            <a:lvl5pPr marR="0" lvl="4"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5pPr>
            <a:lvl6pPr marR="0" lvl="5"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6pPr>
            <a:lvl7pPr marR="0" lvl="6"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7pPr>
            <a:lvl8pPr marR="0" lvl="7"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8pPr>
            <a:lvl9pPr marR="0" lvl="8"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1"/>
          </p:nvPr>
        </p:nvSpPr>
        <p:spPr>
          <a:xfrm rot="5400000">
            <a:off x="3020218" y="459581"/>
            <a:ext cx="3103563" cy="82296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1pPr>
            <a:lvl2pPr marR="0" lvl="1"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2pPr>
            <a:lvl3pPr marR="0" lvl="2"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3pPr>
            <a:lvl4pPr marR="0" lvl="3"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4pPr>
            <a:lvl5pPr marR="0" lvl="4"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5pPr>
            <a:lvl6pPr marR="0" lvl="5"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6pPr>
            <a:lvl7pPr marR="0" lvl="6"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7pPr>
            <a:lvl8pPr marR="0" lvl="7"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8pPr>
            <a:lvl9pPr marR="0" lvl="8"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900113"/>
            <a:ext cx="8229600" cy="1068387"/>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1pPr>
            <a:lvl2pPr marR="0" lvl="1"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2pPr>
            <a:lvl3pPr marR="0" lvl="2"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3pPr>
            <a:lvl4pPr marR="0" lvl="3"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4pPr>
            <a:lvl5pPr marR="0" lvl="4"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5pPr>
            <a:lvl6pPr marR="0" lvl="5"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6pPr>
            <a:lvl7pPr marR="0" lvl="6"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7pPr>
            <a:lvl8pPr marR="0" lvl="7"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8pPr>
            <a:lvl9pPr marR="0" lvl="8" algn="ctr" rtl="0">
              <a:spcBef>
                <a:spcPts val="0"/>
              </a:spcBef>
              <a:spcAft>
                <a:spcPts val="0"/>
              </a:spcAft>
              <a:buClr>
                <a:schemeClr val="dk1"/>
              </a:buClr>
              <a:buSzPts val="1400"/>
              <a:buFont typeface="Arial"/>
              <a:buNone/>
              <a:defRPr sz="3200" b="1"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body" idx="1"/>
          </p:nvPr>
        </p:nvSpPr>
        <p:spPr>
          <a:xfrm>
            <a:off x="457200" y="3022600"/>
            <a:ext cx="8229600" cy="3103563"/>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pic>
        <p:nvPicPr>
          <p:cNvPr id="11" name="Shape 11"/>
          <p:cNvPicPr preferRelativeResize="0"/>
          <p:nvPr/>
        </p:nvPicPr>
        <p:blipFill rotWithShape="1">
          <a:blip r:embed="rId10">
            <a:alphaModFix/>
          </a:blip>
          <a:srcRect/>
          <a:stretch/>
        </p:blipFill>
        <p:spPr>
          <a:xfrm>
            <a:off x="0" y="0"/>
            <a:ext cx="9144000"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algassert.com/quirk#circuit=%7B%22cols%22%3A%5B%5B1%2C1%2C1%2C1%2C1%2C1%2C1%2C1%2C1%2C1%2C1%2C%22X%22%5D%2C%5B%22Sample12%22%5D%2C%5B%22X%22%5D%2C%5B%22X%22%2C1%2C1%2C1%2C%22%E2%80%A2%22%5D%2C%5B%22%E2%80%A2%22%2C%22X%22%2C1%2C1%2C1%2C%22%E2%80%A2%22%5D%2C%5B%22X%22%2C%22%E2%80%A2%22%5D%2C%5B%22%E2%80%A2%22%2C1%2C%22X%22%2C1%2C1%2C1%2C%22%E2%80%A2%22%5D%2C%5B%22X%22%2C1%2C%22%E2%80%A2%22%5D%2C%5B%22%E2%80%A2%22%2C%22X%22%2C1%2C1%2C1%2C1%2C1%2C%22%E2%80%A2%22%5D%2C%5B%22%E2%80%A2%22%2C1%2C%22X%22%2C1%2C1%2C1%2C1%2C%22%E2%80%A2%22%5D%2C%5B%22X%22%2C%22%E2%80%A2%22%2C%22%E2%80%A2%22%5D%2C%5B%22%E2%80%A2%22%2C1%2C1%2C%22X%22%2C1%2C1%2C1%2C1%2C%22%E2%80%A2%22%5D%2C%5B%22X%22%2C1%2C1%2C%22%E2%80%A2%22%5D%2C%5B%22%E2%80%A2%22%2C%22X%22%2C1%2C1%2C1%2C1%2C1%2C1%2C1%2C%22%E2%80%A2%22%5D%2C%5B%22%E2%80%A2%22%2C1%2C1%2C%22X%22%2C1%2C1%2C1%2C1%2C1%2C%22%E2%80%A2%22%5D%2C%5B%22X%22%2C%22%E2%80%A2%22%2C1%2C%22%E2%80%A2%22%5D%2C%5B%22%E2%80%A2%22%2C1%2C%22X%22%2C1%2C1%2C1%2C1%2C1%2C1%2C1%2C%22%E2%80%A2%22%5D%2C%5B%22%E2%80%A2%22%2C1%2C1%2C%22X%22%2C1%2C1%2C1%2C1%2C1%2C1%2C%22%E2%80%A2%22%5D%2C%5B%22X%22%2C1%2C%22%E2%80%A2%22%2C%22%E2%80%A2%22%5D%2C%5B%22%E2%80%A2%22%2C%22X%22%2C1%2C1%2C1%2C1%2C1%2C1%2C1%2C1%2C1%2C%22%E2%80%A2%22%5D%2C%5B%22%E2%80%A2%22%2C1%2C%22X%22%2C1%2C1%2C1%2C1%2C1%2C1%2C1%2C1%2C%22%E2%80%A2%22%5D%2C%5B%22%E2%80%A2%22%2C1%2C1%2C%22X%22%2C1%2C1%2C1%2C1%2C1%2C1%2C1%2C%22%E2%80%A2%22%5D%2C%5B%22X%22%2C%22%E2%80%A2%22%2C%22%E2%80%A2%22%2C%22%E2%80%A2%22%5D%5D%7D" TargetMode="External"/><Relationship Id="rId1" Type="http://schemas.openxmlformats.org/officeDocument/2006/relationships/slideLayout" Target="../slideLayouts/slideLayout2.xml"/><Relationship Id="rId5" Type="http://schemas.openxmlformats.org/officeDocument/2006/relationships/hyperlink" Target="http://algassert.com/quirk#circuit=%7B%22cols%22%3A%5B%5B%22X%22%2C1%2C1%2C1%2C1%2C1%2C%22X%22%5D%2C%5B%22Sample11%22%5D%2C%5B%22%E2%80%A2%22%2C1%2C1%2C%22Swap%22%2C%22Swap%22%5D%2C%5B%22%E2%80%A2%22%2C1%2C1%2C1%2C%22Swap%22%2C%22Swap%22%5D%2C%5B%22%E2%80%A2%22%2C1%2C1%2C1%2C1%2C%22Swap%22%2C%22Swap%22%5D%2C%5B%22%E2%80%A2%22%2C1%2C1%2C1%2C1%2C1%2C%22Swap%22%2C%22Swap%22%5D%2C%5B%22%E2%80%A2%22%2C1%2C1%2C1%2C1%2C1%2C1%2C%22Swap%22%2C%22Swap%22%5D%2C%5B%22%E2%80%A2%22%2C1%2C1%2C1%2C1%2C1%2C1%2C1%2C%22Swap%22%2C%22Swap%22%5D%2C%5B%22%E2%80%A2%22%2C1%2C1%2C1%2C1%2C1%2C1%2C1%2C1%2C%22Swap%22%2C%22Swap%22%5D%2C%5B1%2C%22%E2%80%A2%22%2C1%2C%22Swap%22%2C1%2C%22Swap%22%5D%2C%5B1%2C%22%E2%80%A2%22%2C1%2C1%2C%22Swap%22%2C1%2C%22Swap%22%5D%2C%5B1%2C%22%E2%80%A2%22%2C1%2C1%2C1%2C%22Swap%22%2C1%2C%22Swap%22%5D%2C%5B1%2C%22%E2%80%A2%22%2C1%2C1%2C1%2C1%2C%22Swap%22%2C1%2C%22Swap%22%5D%2C%5B1%2C%22%E2%80%A2%22%2C1%2C1%2C1%2C1%2C1%2C%22Swap%22%2C1%2C%22Swap%22%5D%2C%5B1%2C%22%E2%80%A2%22%2C1%2C1%2C1%2C1%2C1%2C1%2C%22Swap%22%2C1%2C%22Swap%22%5D%2C%5B1%2C1%2C%22%E2%80%A2%22%2C%22Swap%22%2C1%2C1%2C1%2C%22Swap%22%5D%2C%5B1%2C1%2C%22%E2%80%A2%22%2C1%2C%22Swap%22%2C1%2C1%2C1%2C%22Swap%22%5D%2C%5B1%2C1%2C%22%E2%80%A2%22%2C1%2C1%2C%22Swap%22%2C1%2C1%2C1%2C%22Swap%22%5D%2C%5B1%2C1%2C%22%E2%80%A2%22%2C1%2C1%2C1%2C%22Swap%22%2C1%2C1%2C1%2C%22Swap%22%5D%5D%7D"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lvl="0"/>
            <a:r>
              <a:rPr lang="en-US" dirty="0"/>
              <a:t>Quantum circuits for floating-point arithmetic</a:t>
            </a:r>
            <a:endParaRPr sz="3200" b="1" i="0" u="none" strike="noStrike" cap="none" dirty="0">
              <a:solidFill>
                <a:schemeClr val="dk1"/>
              </a:solidFill>
              <a:latin typeface="Arial"/>
              <a:ea typeface="Arial"/>
              <a:cs typeface="Arial"/>
              <a:sym typeface="Arial"/>
            </a:endParaRPr>
          </a:p>
        </p:txBody>
      </p:sp>
      <p:sp>
        <p:nvSpPr>
          <p:cNvPr id="86" name="Shape 86"/>
          <p:cNvSpPr txBox="1">
            <a:spLocks noGrp="1"/>
          </p:cNvSpPr>
          <p:nvPr>
            <p:ph type="subTitle" idx="1"/>
          </p:nvPr>
        </p:nvSpPr>
        <p:spPr>
          <a:xfrm>
            <a:off x="685800" y="3600450"/>
            <a:ext cx="7772400" cy="2020062"/>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360"/>
              </a:spcBef>
              <a:spcAft>
                <a:spcPts val="0"/>
              </a:spcAft>
              <a:buClr>
                <a:srgbClr val="888888"/>
              </a:buClr>
              <a:buSzPts val="1800"/>
              <a:buFont typeface="Arial"/>
              <a:buNone/>
            </a:pPr>
            <a:endParaRPr sz="1800" b="0" i="0" u="none" strike="noStrike" cap="none" dirty="0">
              <a:solidFill>
                <a:srgbClr val="888888"/>
              </a:solidFill>
              <a:latin typeface="Arial"/>
              <a:ea typeface="Arial"/>
              <a:cs typeface="Arial"/>
              <a:sym typeface="Arial"/>
            </a:endParaRPr>
          </a:p>
          <a:p>
            <a:pPr marL="0" lvl="0" indent="0">
              <a:spcBef>
                <a:spcPts val="360"/>
              </a:spcBef>
              <a:buSzPts val="1800"/>
            </a:pPr>
            <a:r>
              <a:rPr lang="en-US" sz="1800" dirty="0"/>
              <a:t>Authors:</a:t>
            </a:r>
          </a:p>
          <a:p>
            <a:pPr marL="0" lvl="0" indent="0">
              <a:spcBef>
                <a:spcPts val="360"/>
              </a:spcBef>
              <a:buSzPts val="1800"/>
            </a:pPr>
            <a:r>
              <a:rPr lang="en-US" sz="1800" dirty="0"/>
              <a:t>Thomas Haener, Mathias </a:t>
            </a:r>
            <a:r>
              <a:rPr lang="en-US" sz="1800" dirty="0" err="1"/>
              <a:t>Soeken</a:t>
            </a:r>
            <a:r>
              <a:rPr lang="en-US" sz="1800" dirty="0"/>
              <a:t>, Martin </a:t>
            </a:r>
            <a:r>
              <a:rPr lang="en-US" sz="1800" dirty="0" err="1"/>
              <a:t>Roetteler</a:t>
            </a:r>
            <a:r>
              <a:rPr lang="en-US" sz="1800" dirty="0"/>
              <a:t>, and Krysta M. </a:t>
            </a:r>
            <a:r>
              <a:rPr lang="en-US" sz="1800" dirty="0" err="1"/>
              <a:t>Svore</a:t>
            </a:r>
            <a:r>
              <a:rPr lang="en-US" sz="1800" dirty="0"/>
              <a:t> </a:t>
            </a:r>
          </a:p>
          <a:p>
            <a:pPr marL="0" lvl="0" indent="0">
              <a:spcBef>
                <a:spcPts val="360"/>
              </a:spcBef>
              <a:buSzPts val="1800"/>
            </a:pPr>
            <a:endParaRPr lang="en-US" sz="1400" dirty="0"/>
          </a:p>
          <a:p>
            <a:pPr marL="0" lvl="0" indent="0">
              <a:spcBef>
                <a:spcPts val="360"/>
              </a:spcBef>
              <a:buSzPts val="1800"/>
            </a:pPr>
            <a:r>
              <a:rPr lang="en-US" sz="1400" b="0" i="0" u="none" strike="noStrike" cap="none" dirty="0">
                <a:solidFill>
                  <a:srgbClr val="888888"/>
                </a:solidFill>
                <a:latin typeface="Arial"/>
                <a:ea typeface="Arial"/>
                <a:cs typeface="Arial"/>
                <a:sym typeface="Arial"/>
              </a:rPr>
              <a:t>Slides by: Sreeraj Rajendran</a:t>
            </a:r>
          </a:p>
          <a:p>
            <a:pPr marL="0" lvl="0" indent="0">
              <a:spcBef>
                <a:spcPts val="360"/>
              </a:spcBef>
              <a:buSzPts val="1800"/>
            </a:pPr>
            <a:r>
              <a:rPr lang="en-US" sz="1400" dirty="0"/>
              <a:t>Date: Nov 19, 2018</a:t>
            </a:r>
            <a:endParaRPr sz="1800" b="0" i="0" u="none" strike="noStrike" cap="none" dirty="0">
              <a:solidFill>
                <a:srgbClr val="888888"/>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E140-11E5-41E8-AD96-38A67D731195}"/>
              </a:ext>
            </a:extLst>
          </p:cNvPr>
          <p:cNvSpPr>
            <a:spLocks noGrp="1"/>
          </p:cNvSpPr>
          <p:nvPr>
            <p:ph type="title"/>
          </p:nvPr>
        </p:nvSpPr>
        <p:spPr>
          <a:xfrm>
            <a:off x="457198" y="551887"/>
            <a:ext cx="8229600" cy="653400"/>
          </a:xfrm>
        </p:spPr>
        <p:txBody>
          <a:bodyPr/>
          <a:lstStyle/>
          <a:p>
            <a:r>
              <a:rPr lang="en-US" sz="2800" dirty="0"/>
              <a:t>Hand Optimized Circuit: Multiplication Circuit</a:t>
            </a:r>
          </a:p>
        </p:txBody>
      </p:sp>
      <p:sp>
        <p:nvSpPr>
          <p:cNvPr id="7" name="Text Placeholder 6">
            <a:extLst>
              <a:ext uri="{FF2B5EF4-FFF2-40B4-BE49-F238E27FC236}">
                <a16:creationId xmlns:a16="http://schemas.microsoft.com/office/drawing/2014/main" id="{1AA6CA9C-650A-40BB-9B4B-F3A5FF7578C7}"/>
              </a:ext>
            </a:extLst>
          </p:cNvPr>
          <p:cNvSpPr>
            <a:spLocks noGrp="1"/>
          </p:cNvSpPr>
          <p:nvPr>
            <p:ph type="body" idx="1"/>
          </p:nvPr>
        </p:nvSpPr>
        <p:spPr>
          <a:xfrm>
            <a:off x="230603" y="4228909"/>
            <a:ext cx="8682791" cy="2501075"/>
          </a:xfrm>
        </p:spPr>
        <p:txBody>
          <a:bodyPr/>
          <a:lstStyle/>
          <a:p>
            <a:r>
              <a:rPr lang="en-US" sz="1800" dirty="0"/>
              <a:t>Multiply input mantissas (Mx and My)  into new register of 2m qubits</a:t>
            </a:r>
          </a:p>
          <a:p>
            <a:r>
              <a:rPr lang="en-US" sz="1800" dirty="0"/>
              <a:t>Right shift by 1 if </a:t>
            </a:r>
            <a:r>
              <a:rPr lang="en-US" sz="1800" dirty="0" err="1"/>
              <a:t>Mx.My</a:t>
            </a:r>
            <a:r>
              <a:rPr lang="en-US" sz="1800" dirty="0"/>
              <a:t>&gt;=2</a:t>
            </a:r>
          </a:p>
          <a:p>
            <a:r>
              <a:rPr lang="en-US" sz="1800" dirty="0"/>
              <a:t>Update exponent</a:t>
            </a:r>
          </a:p>
          <a:p>
            <a:r>
              <a:rPr lang="en-US" sz="1800" dirty="0"/>
              <a:t>Add input exponents Ex and </a:t>
            </a:r>
            <a:r>
              <a:rPr lang="en-US" sz="1800" dirty="0" err="1"/>
              <a:t>Ey</a:t>
            </a:r>
            <a:r>
              <a:rPr lang="en-US" sz="1800" dirty="0"/>
              <a:t> to </a:t>
            </a:r>
            <a:r>
              <a:rPr lang="en-US" sz="1800" dirty="0" err="1"/>
              <a:t>Ez</a:t>
            </a:r>
            <a:r>
              <a:rPr lang="en-US" sz="1800" dirty="0"/>
              <a:t>’ if </a:t>
            </a:r>
            <a:r>
              <a:rPr lang="en-US" sz="1800" dirty="0" err="1"/>
              <a:t>Mx.My</a:t>
            </a:r>
            <a:r>
              <a:rPr lang="en-US" sz="1800" dirty="0"/>
              <a:t>!=0</a:t>
            </a:r>
          </a:p>
          <a:p>
            <a:r>
              <a:rPr lang="en-US" sz="1800" dirty="0"/>
              <a:t>COPY: copying out of the resulting exponent, mantissa and sign bit to take care of special cases such as over- and underflows in computing the resulting exponent which turn to infinity and zero outcomes, respectively</a:t>
            </a:r>
          </a:p>
        </p:txBody>
      </p:sp>
      <p:pic>
        <p:nvPicPr>
          <p:cNvPr id="3" name="Picture 2">
            <a:extLst>
              <a:ext uri="{FF2B5EF4-FFF2-40B4-BE49-F238E27FC236}">
                <a16:creationId xmlns:a16="http://schemas.microsoft.com/office/drawing/2014/main" id="{F622B28A-D599-4938-A5C7-B13352DB1ADF}"/>
              </a:ext>
            </a:extLst>
          </p:cNvPr>
          <p:cNvPicPr>
            <a:picLocks noChangeAspect="1"/>
          </p:cNvPicPr>
          <p:nvPr/>
        </p:nvPicPr>
        <p:blipFill>
          <a:blip r:embed="rId2"/>
          <a:stretch>
            <a:fillRect/>
          </a:stretch>
        </p:blipFill>
        <p:spPr>
          <a:xfrm>
            <a:off x="1846415" y="1171459"/>
            <a:ext cx="4884611" cy="3057450"/>
          </a:xfrm>
          <a:prstGeom prst="rect">
            <a:avLst/>
          </a:prstGeom>
        </p:spPr>
      </p:pic>
    </p:spTree>
    <p:extLst>
      <p:ext uri="{BB962C8B-B14F-4D97-AF65-F5344CB8AC3E}">
        <p14:creationId xmlns:p14="http://schemas.microsoft.com/office/powerpoint/2010/main" val="499858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E140-11E5-41E8-AD96-38A67D731195}"/>
              </a:ext>
            </a:extLst>
          </p:cNvPr>
          <p:cNvSpPr>
            <a:spLocks noGrp="1"/>
          </p:cNvSpPr>
          <p:nvPr>
            <p:ph type="title"/>
          </p:nvPr>
        </p:nvSpPr>
        <p:spPr/>
        <p:txBody>
          <a:bodyPr/>
          <a:lstStyle/>
          <a:p>
            <a:r>
              <a:rPr lang="en-US" dirty="0"/>
              <a:t>Automatic Circuit Synthesis</a:t>
            </a:r>
          </a:p>
        </p:txBody>
      </p:sp>
      <p:sp>
        <p:nvSpPr>
          <p:cNvPr id="3" name="Text Placeholder 2">
            <a:extLst>
              <a:ext uri="{FF2B5EF4-FFF2-40B4-BE49-F238E27FC236}">
                <a16:creationId xmlns:a16="http://schemas.microsoft.com/office/drawing/2014/main" id="{AB4DDB53-637C-45F7-A603-45102C93CEB0}"/>
              </a:ext>
            </a:extLst>
          </p:cNvPr>
          <p:cNvSpPr>
            <a:spLocks noGrp="1"/>
          </p:cNvSpPr>
          <p:nvPr>
            <p:ph type="body" idx="1"/>
          </p:nvPr>
        </p:nvSpPr>
        <p:spPr>
          <a:xfrm>
            <a:off x="457200" y="1553526"/>
            <a:ext cx="8229600" cy="5042346"/>
          </a:xfrm>
        </p:spPr>
        <p:txBody>
          <a:bodyPr/>
          <a:lstStyle/>
          <a:p>
            <a:pPr algn="just"/>
            <a:r>
              <a:rPr lang="en-US" sz="2000" dirty="0"/>
              <a:t>LUT based hierarchical synthesis approach (LHRS) </a:t>
            </a:r>
          </a:p>
          <a:p>
            <a:pPr algn="just"/>
            <a:r>
              <a:rPr lang="en-US" sz="2000" dirty="0"/>
              <a:t>Input -  classical gate-level logic network (Verilog file)</a:t>
            </a:r>
          </a:p>
          <a:p>
            <a:pPr algn="just"/>
            <a:r>
              <a:rPr lang="en-US" sz="2000" dirty="0"/>
              <a:t>Apply logic synthesis algorithms to map the gate-level netlist into a LUT(lookup table) network.</a:t>
            </a:r>
          </a:p>
          <a:p>
            <a:pPr algn="just"/>
            <a:r>
              <a:rPr lang="en-US" sz="2000" dirty="0"/>
              <a:t>There is a one-to-one connection between a k-input LUT in a logic network and a reversible single-target gate with k control lines in a reversible network.</a:t>
            </a:r>
          </a:p>
          <a:p>
            <a:pPr algn="just"/>
            <a:r>
              <a:rPr lang="en-US" sz="2000" dirty="0"/>
              <a:t>Single-target gates:  reversible gates in which the value of a target line is inverted if a given Boolean control function evaluates to true on the control line. </a:t>
            </a:r>
          </a:p>
          <a:p>
            <a:pPr algn="just"/>
            <a:r>
              <a:rPr lang="en-US" sz="2000" dirty="0"/>
              <a:t>Translate into a reversible network composed of single-target gates. </a:t>
            </a:r>
          </a:p>
          <a:p>
            <a:pPr algn="just"/>
            <a:r>
              <a:rPr lang="en-US" sz="2000" dirty="0"/>
              <a:t>Each single-target gate can be synthesized into a quantum circuit using techniques such as exclusive-sum-of-product (ESOP) decomposition.</a:t>
            </a:r>
          </a:p>
        </p:txBody>
      </p:sp>
    </p:spTree>
    <p:extLst>
      <p:ext uri="{BB962C8B-B14F-4D97-AF65-F5344CB8AC3E}">
        <p14:creationId xmlns:p14="http://schemas.microsoft.com/office/powerpoint/2010/main" val="1159594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E140-11E5-41E8-AD96-38A67D731195}"/>
              </a:ext>
            </a:extLst>
          </p:cNvPr>
          <p:cNvSpPr>
            <a:spLocks noGrp="1"/>
          </p:cNvSpPr>
          <p:nvPr>
            <p:ph type="title"/>
          </p:nvPr>
        </p:nvSpPr>
        <p:spPr/>
        <p:txBody>
          <a:bodyPr/>
          <a:lstStyle/>
          <a:p>
            <a:r>
              <a:rPr lang="en-US" dirty="0"/>
              <a:t>Automatic Circuit Synthesis </a:t>
            </a:r>
          </a:p>
        </p:txBody>
      </p:sp>
      <p:pic>
        <p:nvPicPr>
          <p:cNvPr id="5" name="Picture 4">
            <a:extLst>
              <a:ext uri="{FF2B5EF4-FFF2-40B4-BE49-F238E27FC236}">
                <a16:creationId xmlns:a16="http://schemas.microsoft.com/office/drawing/2014/main" id="{6A0C6D46-4260-4745-8E84-5E8E41F759B7}"/>
              </a:ext>
            </a:extLst>
          </p:cNvPr>
          <p:cNvPicPr>
            <a:picLocks noChangeAspect="1"/>
          </p:cNvPicPr>
          <p:nvPr/>
        </p:nvPicPr>
        <p:blipFill>
          <a:blip r:embed="rId2"/>
          <a:stretch>
            <a:fillRect/>
          </a:stretch>
        </p:blipFill>
        <p:spPr>
          <a:xfrm>
            <a:off x="144561" y="2371534"/>
            <a:ext cx="8854878" cy="3017330"/>
          </a:xfrm>
          <a:prstGeom prst="rect">
            <a:avLst/>
          </a:prstGeom>
        </p:spPr>
      </p:pic>
    </p:spTree>
    <p:extLst>
      <p:ext uri="{BB962C8B-B14F-4D97-AF65-F5344CB8AC3E}">
        <p14:creationId xmlns:p14="http://schemas.microsoft.com/office/powerpoint/2010/main" val="3262316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0C78D-1541-4441-9920-B2E45DCD69B1}"/>
              </a:ext>
            </a:extLst>
          </p:cNvPr>
          <p:cNvSpPr>
            <a:spLocks noGrp="1"/>
          </p:cNvSpPr>
          <p:nvPr>
            <p:ph type="title"/>
          </p:nvPr>
        </p:nvSpPr>
        <p:spPr/>
        <p:txBody>
          <a:bodyPr/>
          <a:lstStyle/>
          <a:p>
            <a:r>
              <a:rPr lang="en-US" dirty="0"/>
              <a:t>Automatic Circuit Synthesis</a:t>
            </a:r>
          </a:p>
        </p:txBody>
      </p:sp>
      <p:sp>
        <p:nvSpPr>
          <p:cNvPr id="3" name="Text Placeholder 2">
            <a:extLst>
              <a:ext uri="{FF2B5EF4-FFF2-40B4-BE49-F238E27FC236}">
                <a16:creationId xmlns:a16="http://schemas.microsoft.com/office/drawing/2014/main" id="{380D53A1-4561-4745-855A-C8D9D0D14E08}"/>
              </a:ext>
            </a:extLst>
          </p:cNvPr>
          <p:cNvSpPr>
            <a:spLocks noGrp="1"/>
          </p:cNvSpPr>
          <p:nvPr>
            <p:ph type="body" idx="1"/>
          </p:nvPr>
        </p:nvSpPr>
        <p:spPr>
          <a:xfrm>
            <a:off x="140208" y="1553520"/>
            <a:ext cx="9089136" cy="2384496"/>
          </a:xfrm>
        </p:spPr>
        <p:txBody>
          <a:bodyPr/>
          <a:lstStyle/>
          <a:p>
            <a:r>
              <a:rPr lang="en-US" dirty="0"/>
              <a:t>Aim: find a reversible network with as few </a:t>
            </a:r>
            <a:r>
              <a:rPr lang="en-US" dirty="0" err="1"/>
              <a:t>ancillae</a:t>
            </a:r>
            <a:r>
              <a:rPr lang="en-US" dirty="0"/>
              <a:t> as possible</a:t>
            </a:r>
          </a:p>
          <a:p>
            <a:r>
              <a:rPr lang="en-US" dirty="0"/>
              <a:t>Each single-target gates is mapped to a </a:t>
            </a:r>
            <a:r>
              <a:rPr lang="en-US" dirty="0" err="1"/>
              <a:t>Clifford+T</a:t>
            </a:r>
            <a:r>
              <a:rPr lang="en-US" dirty="0"/>
              <a:t> network</a:t>
            </a:r>
          </a:p>
          <a:p>
            <a:r>
              <a:rPr lang="en-US" dirty="0"/>
              <a:t>For each single-target gate, all available mappers  were implemented and the quality of resulting </a:t>
            </a:r>
            <a:r>
              <a:rPr lang="en-US" dirty="0" err="1"/>
              <a:t>Clifford+T</a:t>
            </a:r>
            <a:r>
              <a:rPr lang="en-US" dirty="0"/>
              <a:t> networks were compared</a:t>
            </a:r>
          </a:p>
          <a:p>
            <a:endParaRPr lang="en-US" dirty="0"/>
          </a:p>
        </p:txBody>
      </p:sp>
      <p:pic>
        <p:nvPicPr>
          <p:cNvPr id="4" name="Picture 3">
            <a:extLst>
              <a:ext uri="{FF2B5EF4-FFF2-40B4-BE49-F238E27FC236}">
                <a16:creationId xmlns:a16="http://schemas.microsoft.com/office/drawing/2014/main" id="{27627F84-C0D3-453A-B465-5C46932EC677}"/>
              </a:ext>
            </a:extLst>
          </p:cNvPr>
          <p:cNvPicPr>
            <a:picLocks noChangeAspect="1"/>
          </p:cNvPicPr>
          <p:nvPr/>
        </p:nvPicPr>
        <p:blipFill>
          <a:blip r:embed="rId3"/>
          <a:stretch>
            <a:fillRect/>
          </a:stretch>
        </p:blipFill>
        <p:spPr>
          <a:xfrm>
            <a:off x="3206497" y="3476625"/>
            <a:ext cx="4969192" cy="3381375"/>
          </a:xfrm>
          <a:prstGeom prst="rect">
            <a:avLst/>
          </a:prstGeom>
        </p:spPr>
      </p:pic>
    </p:spTree>
    <p:extLst>
      <p:ext uri="{BB962C8B-B14F-4D97-AF65-F5344CB8AC3E}">
        <p14:creationId xmlns:p14="http://schemas.microsoft.com/office/powerpoint/2010/main" val="1162228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E140-11E5-41E8-AD96-38A67D731195}"/>
              </a:ext>
            </a:extLst>
          </p:cNvPr>
          <p:cNvSpPr>
            <a:spLocks noGrp="1"/>
          </p:cNvSpPr>
          <p:nvPr>
            <p:ph type="title"/>
          </p:nvPr>
        </p:nvSpPr>
        <p:spPr/>
        <p:txBody>
          <a:bodyPr/>
          <a:lstStyle/>
          <a:p>
            <a:r>
              <a:rPr lang="en-US" dirty="0"/>
              <a:t>Comparison of Resource Counts</a:t>
            </a:r>
          </a:p>
        </p:txBody>
      </p:sp>
      <p:pic>
        <p:nvPicPr>
          <p:cNvPr id="3" name="Picture 2">
            <a:extLst>
              <a:ext uri="{FF2B5EF4-FFF2-40B4-BE49-F238E27FC236}">
                <a16:creationId xmlns:a16="http://schemas.microsoft.com/office/drawing/2014/main" id="{93431380-2E95-4828-A30B-E0D29FBAD2AA}"/>
              </a:ext>
            </a:extLst>
          </p:cNvPr>
          <p:cNvPicPr>
            <a:picLocks noChangeAspect="1"/>
          </p:cNvPicPr>
          <p:nvPr/>
        </p:nvPicPr>
        <p:blipFill>
          <a:blip r:embed="rId3"/>
          <a:stretch>
            <a:fillRect/>
          </a:stretch>
        </p:blipFill>
        <p:spPr>
          <a:xfrm>
            <a:off x="757012" y="2024885"/>
            <a:ext cx="6680107" cy="1795851"/>
          </a:xfrm>
          <a:prstGeom prst="rect">
            <a:avLst/>
          </a:prstGeom>
        </p:spPr>
      </p:pic>
      <p:pic>
        <p:nvPicPr>
          <p:cNvPr id="5" name="Picture 4">
            <a:extLst>
              <a:ext uri="{FF2B5EF4-FFF2-40B4-BE49-F238E27FC236}">
                <a16:creationId xmlns:a16="http://schemas.microsoft.com/office/drawing/2014/main" id="{6084F6F3-AEFA-4038-A86D-3FB9971D2760}"/>
              </a:ext>
            </a:extLst>
          </p:cNvPr>
          <p:cNvPicPr>
            <a:picLocks noChangeAspect="1"/>
          </p:cNvPicPr>
          <p:nvPr/>
        </p:nvPicPr>
        <p:blipFill>
          <a:blip r:embed="rId4"/>
          <a:stretch>
            <a:fillRect/>
          </a:stretch>
        </p:blipFill>
        <p:spPr>
          <a:xfrm>
            <a:off x="818926" y="4461452"/>
            <a:ext cx="6618193" cy="1958800"/>
          </a:xfrm>
          <a:prstGeom prst="rect">
            <a:avLst/>
          </a:prstGeom>
        </p:spPr>
      </p:pic>
      <p:sp>
        <p:nvSpPr>
          <p:cNvPr id="6" name="TextBox 5">
            <a:extLst>
              <a:ext uri="{FF2B5EF4-FFF2-40B4-BE49-F238E27FC236}">
                <a16:creationId xmlns:a16="http://schemas.microsoft.com/office/drawing/2014/main" id="{85AB7974-2E99-47BD-B2D2-5693CDAC4CAB}"/>
              </a:ext>
            </a:extLst>
          </p:cNvPr>
          <p:cNvSpPr txBox="1"/>
          <p:nvPr/>
        </p:nvSpPr>
        <p:spPr>
          <a:xfrm>
            <a:off x="457200" y="1724434"/>
            <a:ext cx="4143218" cy="307777"/>
          </a:xfrm>
          <a:prstGeom prst="rect">
            <a:avLst/>
          </a:prstGeom>
          <a:noFill/>
        </p:spPr>
        <p:txBody>
          <a:bodyPr wrap="square" rtlCol="0">
            <a:spAutoFit/>
          </a:bodyPr>
          <a:lstStyle/>
          <a:p>
            <a:r>
              <a:rPr lang="en-US" dirty="0"/>
              <a:t>Resource counts for Hand Optimized Circuit</a:t>
            </a:r>
          </a:p>
        </p:txBody>
      </p:sp>
      <p:sp>
        <p:nvSpPr>
          <p:cNvPr id="7" name="TextBox 6">
            <a:extLst>
              <a:ext uri="{FF2B5EF4-FFF2-40B4-BE49-F238E27FC236}">
                <a16:creationId xmlns:a16="http://schemas.microsoft.com/office/drawing/2014/main" id="{D061B183-A694-4CFE-A7F4-15CF453BB187}"/>
              </a:ext>
            </a:extLst>
          </p:cNvPr>
          <p:cNvSpPr txBox="1"/>
          <p:nvPr/>
        </p:nvSpPr>
        <p:spPr>
          <a:xfrm>
            <a:off x="457200" y="4153675"/>
            <a:ext cx="5240498" cy="307777"/>
          </a:xfrm>
          <a:prstGeom prst="rect">
            <a:avLst/>
          </a:prstGeom>
          <a:noFill/>
        </p:spPr>
        <p:txBody>
          <a:bodyPr wrap="square" rtlCol="0">
            <a:spAutoFit/>
          </a:bodyPr>
          <a:lstStyle/>
          <a:p>
            <a:r>
              <a:rPr lang="en-US" dirty="0"/>
              <a:t>Resource counts for Automatically Generated Circuits</a:t>
            </a:r>
          </a:p>
        </p:txBody>
      </p:sp>
    </p:spTree>
    <p:extLst>
      <p:ext uri="{BB962C8B-B14F-4D97-AF65-F5344CB8AC3E}">
        <p14:creationId xmlns:p14="http://schemas.microsoft.com/office/powerpoint/2010/main" val="1680417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E140-11E5-41E8-AD96-38A67D731195}"/>
              </a:ext>
            </a:extLst>
          </p:cNvPr>
          <p:cNvSpPr>
            <a:spLocks noGrp="1"/>
          </p:cNvSpPr>
          <p:nvPr>
            <p:ph type="title"/>
          </p:nvPr>
        </p:nvSpPr>
        <p:spPr/>
        <p:txBody>
          <a:bodyPr/>
          <a:lstStyle/>
          <a:p>
            <a:r>
              <a:rPr lang="en-US" dirty="0"/>
              <a:t>Analysis: Disadvantage of Automatic Synthesis</a:t>
            </a:r>
          </a:p>
        </p:txBody>
      </p:sp>
      <p:sp>
        <p:nvSpPr>
          <p:cNvPr id="3" name="Text Placeholder 2">
            <a:extLst>
              <a:ext uri="{FF2B5EF4-FFF2-40B4-BE49-F238E27FC236}">
                <a16:creationId xmlns:a16="http://schemas.microsoft.com/office/drawing/2014/main" id="{AB4DDB53-637C-45F7-A603-45102C93CEB0}"/>
              </a:ext>
            </a:extLst>
          </p:cNvPr>
          <p:cNvSpPr>
            <a:spLocks noGrp="1"/>
          </p:cNvSpPr>
          <p:nvPr>
            <p:ph type="body" idx="1"/>
          </p:nvPr>
        </p:nvSpPr>
        <p:spPr>
          <a:xfrm>
            <a:off x="457200" y="1815654"/>
            <a:ext cx="8229600" cy="5042346"/>
          </a:xfrm>
        </p:spPr>
        <p:txBody>
          <a:bodyPr/>
          <a:lstStyle/>
          <a:p>
            <a:r>
              <a:rPr lang="en-US" dirty="0"/>
              <a:t>cost in handcrafted floating-point circuits are much lower than automatic synthesis tool</a:t>
            </a:r>
          </a:p>
          <a:p>
            <a:pPr lvl="1"/>
            <a:r>
              <a:rPr lang="en-US" sz="2000" dirty="0"/>
              <a:t>Optimization function is based on classical problems where in the objective is to minimize time and bits are available in plenty.</a:t>
            </a:r>
          </a:p>
          <a:p>
            <a:pPr lvl="1"/>
            <a:r>
              <a:rPr lang="en-US" sz="1800" dirty="0"/>
              <a:t>I</a:t>
            </a:r>
            <a:r>
              <a:rPr lang="en-US" sz="2000" dirty="0"/>
              <a:t>t also highly depends on the logic network that is input to the synthesis algorithm.  The relation of this objective to the number of qubits and T-count is not fully understood.</a:t>
            </a:r>
          </a:p>
          <a:p>
            <a:pPr marL="533400" lvl="1" indent="0">
              <a:buNone/>
            </a:pPr>
            <a:endParaRPr lang="en-US" sz="2000" dirty="0"/>
          </a:p>
        </p:txBody>
      </p:sp>
    </p:spTree>
    <p:extLst>
      <p:ext uri="{BB962C8B-B14F-4D97-AF65-F5344CB8AC3E}">
        <p14:creationId xmlns:p14="http://schemas.microsoft.com/office/powerpoint/2010/main" val="1485214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D6232-9F67-4BF8-85C2-C3B216AD4CA0}"/>
              </a:ext>
            </a:extLst>
          </p:cNvPr>
          <p:cNvSpPr>
            <a:spLocks noGrp="1"/>
          </p:cNvSpPr>
          <p:nvPr>
            <p:ph type="title"/>
          </p:nvPr>
        </p:nvSpPr>
        <p:spPr/>
        <p:txBody>
          <a:bodyPr/>
          <a:lstStyle/>
          <a:p>
            <a:r>
              <a:rPr lang="en-US" dirty="0"/>
              <a:t>Analysis: Advantages of Automatic Synthesis</a:t>
            </a:r>
          </a:p>
        </p:txBody>
      </p:sp>
      <p:sp>
        <p:nvSpPr>
          <p:cNvPr id="3" name="Text Placeholder 2">
            <a:extLst>
              <a:ext uri="{FF2B5EF4-FFF2-40B4-BE49-F238E27FC236}">
                <a16:creationId xmlns:a16="http://schemas.microsoft.com/office/drawing/2014/main" id="{C3CB856C-AAEA-4BA2-AA7B-6B32C95AFF5A}"/>
              </a:ext>
            </a:extLst>
          </p:cNvPr>
          <p:cNvSpPr>
            <a:spLocks noGrp="1"/>
          </p:cNvSpPr>
          <p:nvPr>
            <p:ph type="body" idx="1"/>
          </p:nvPr>
        </p:nvSpPr>
        <p:spPr>
          <a:xfrm>
            <a:off x="457200" y="1907094"/>
            <a:ext cx="8229600" cy="4572600"/>
          </a:xfrm>
        </p:spPr>
        <p:txBody>
          <a:bodyPr/>
          <a:lstStyle/>
          <a:p>
            <a:pPr algn="just"/>
            <a:r>
              <a:rPr lang="en-US" sz="2000" dirty="0"/>
              <a:t>Automatic synthesis can be applied to various designs and results can be obtained immediately compared to several months in case of hand crafted.</a:t>
            </a:r>
          </a:p>
          <a:p>
            <a:pPr algn="just"/>
            <a:r>
              <a:rPr lang="en-US" sz="2000" dirty="0"/>
              <a:t> Adjustable synthesis parameter : various different implementations of the same design can be found. </a:t>
            </a:r>
          </a:p>
          <a:p>
            <a:pPr algn="just"/>
            <a:r>
              <a:rPr lang="en-US" sz="2000" dirty="0"/>
              <a:t>Design space exploration: depending on the targeted quantum platform or the context of the design inside a quantum algorithm, one can address different objectives.</a:t>
            </a:r>
          </a:p>
          <a:p>
            <a:pPr algn="just"/>
            <a:r>
              <a:rPr lang="en-US" sz="2000" dirty="0"/>
              <a:t> Potential to find a design that requires fewer qubits. Automatic synthesis techniques can in principle find quantum circuits without any ancilla qubits (except to store the result of the outputs)</a:t>
            </a:r>
          </a:p>
        </p:txBody>
      </p:sp>
    </p:spTree>
    <p:extLst>
      <p:ext uri="{BB962C8B-B14F-4D97-AF65-F5344CB8AC3E}">
        <p14:creationId xmlns:p14="http://schemas.microsoft.com/office/powerpoint/2010/main" val="1711770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D6232-9F67-4BF8-85C2-C3B216AD4CA0}"/>
              </a:ext>
            </a:extLst>
          </p:cNvPr>
          <p:cNvSpPr>
            <a:spLocks noGrp="1"/>
          </p:cNvSpPr>
          <p:nvPr>
            <p:ph type="title"/>
          </p:nvPr>
        </p:nvSpPr>
        <p:spPr/>
        <p:txBody>
          <a:bodyPr/>
          <a:lstStyle/>
          <a:p>
            <a:r>
              <a:rPr lang="en-US" dirty="0"/>
              <a:t>Feasibility</a:t>
            </a:r>
          </a:p>
        </p:txBody>
      </p:sp>
      <p:sp>
        <p:nvSpPr>
          <p:cNvPr id="3" name="Text Placeholder 2">
            <a:extLst>
              <a:ext uri="{FF2B5EF4-FFF2-40B4-BE49-F238E27FC236}">
                <a16:creationId xmlns:a16="http://schemas.microsoft.com/office/drawing/2014/main" id="{C3CB856C-AAEA-4BA2-AA7B-6B32C95AFF5A}"/>
              </a:ext>
            </a:extLst>
          </p:cNvPr>
          <p:cNvSpPr>
            <a:spLocks noGrp="1"/>
          </p:cNvSpPr>
          <p:nvPr>
            <p:ph type="body" idx="1"/>
          </p:nvPr>
        </p:nvSpPr>
        <p:spPr>
          <a:xfrm>
            <a:off x="457200" y="1907094"/>
            <a:ext cx="8229600" cy="4572600"/>
          </a:xfrm>
        </p:spPr>
        <p:txBody>
          <a:bodyPr/>
          <a:lstStyle/>
          <a:p>
            <a:pPr algn="just"/>
            <a:r>
              <a:rPr lang="en-US" sz="2000" dirty="0"/>
              <a:t>Floating-point arithmetic using hand-optimized circuit for quantum computing is viable. Automatic synthesis results in </a:t>
            </a:r>
            <a:r>
              <a:rPr lang="en-US" sz="2000" dirty="0" err="1"/>
              <a:t>v.large</a:t>
            </a:r>
            <a:r>
              <a:rPr lang="en-US" sz="2000" dirty="0"/>
              <a:t> circuits.</a:t>
            </a:r>
          </a:p>
          <a:p>
            <a:pPr algn="just"/>
            <a:r>
              <a:rPr lang="en-US" sz="2000" dirty="0"/>
              <a:t>Circuit size, </a:t>
            </a:r>
            <a:r>
              <a:rPr lang="en-US" sz="2000" b="1" i="1" dirty="0"/>
              <a:t>KQ= </a:t>
            </a:r>
            <a:r>
              <a:rPr lang="en-US" sz="2000" b="1" i="1" dirty="0" err="1"/>
              <a:t>T-depth.#Qubits</a:t>
            </a:r>
            <a:r>
              <a:rPr lang="en-US" sz="2000" b="1" i="1" dirty="0"/>
              <a:t> </a:t>
            </a:r>
            <a:r>
              <a:rPr lang="en-US" sz="2000" dirty="0"/>
              <a:t>&lt;= 439,320 : 39.3% improvement over previous work (KQ=723,301)</a:t>
            </a:r>
          </a:p>
          <a:p>
            <a:pPr algn="just"/>
            <a:r>
              <a:rPr lang="en-US" sz="2000" dirty="0"/>
              <a:t>Cost of floating-point multiplication is very similar to performing it in a fixed-point representation </a:t>
            </a:r>
          </a:p>
          <a:p>
            <a:pPr algn="just"/>
            <a:endParaRPr lang="en-US" sz="2000" dirty="0"/>
          </a:p>
          <a:p>
            <a:pPr algn="just"/>
            <a:r>
              <a:rPr lang="en-US" sz="2000" dirty="0"/>
              <a:t>floating-point multiplier can deal with a much wider range of values at constant relative error</a:t>
            </a:r>
          </a:p>
          <a:p>
            <a:pPr algn="just"/>
            <a:endParaRPr lang="en-US" sz="2000" dirty="0"/>
          </a:p>
        </p:txBody>
      </p:sp>
      <p:pic>
        <p:nvPicPr>
          <p:cNvPr id="5" name="Picture 4">
            <a:extLst>
              <a:ext uri="{FF2B5EF4-FFF2-40B4-BE49-F238E27FC236}">
                <a16:creationId xmlns:a16="http://schemas.microsoft.com/office/drawing/2014/main" id="{7B9215B3-53B5-4A9A-A6CE-E557611BBFCB}"/>
              </a:ext>
            </a:extLst>
          </p:cNvPr>
          <p:cNvPicPr>
            <a:picLocks noChangeAspect="1"/>
          </p:cNvPicPr>
          <p:nvPr/>
        </p:nvPicPr>
        <p:blipFill>
          <a:blip r:embed="rId2"/>
          <a:stretch>
            <a:fillRect/>
          </a:stretch>
        </p:blipFill>
        <p:spPr>
          <a:xfrm>
            <a:off x="4572000" y="3809644"/>
            <a:ext cx="2343150" cy="466725"/>
          </a:xfrm>
          <a:prstGeom prst="rect">
            <a:avLst/>
          </a:prstGeom>
        </p:spPr>
      </p:pic>
    </p:spTree>
    <p:extLst>
      <p:ext uri="{BB962C8B-B14F-4D97-AF65-F5344CB8AC3E}">
        <p14:creationId xmlns:p14="http://schemas.microsoft.com/office/powerpoint/2010/main" val="418789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532-8A61-4DDB-AA4D-D533E8136BCF}"/>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E6E9543A-DB78-4E10-A8D3-5E11D922E2D0}"/>
              </a:ext>
            </a:extLst>
          </p:cNvPr>
          <p:cNvSpPr>
            <a:spLocks noGrp="1"/>
          </p:cNvSpPr>
          <p:nvPr>
            <p:ph type="body" idx="1"/>
          </p:nvPr>
        </p:nvSpPr>
        <p:spPr/>
        <p:txBody>
          <a:bodyPr/>
          <a:lstStyle/>
          <a:p>
            <a:pPr algn="just"/>
            <a:r>
              <a:rPr lang="en-US" dirty="0"/>
              <a:t>The cost of using floating-point arithmetic is manageable and incurs almost no overhead for typical scientific applications.</a:t>
            </a:r>
          </a:p>
          <a:p>
            <a:pPr algn="just"/>
            <a:r>
              <a:rPr lang="en-US" dirty="0"/>
              <a:t> For many quantum algorithms, the extra range and constant relative error offered by a floating-point representation are well worth an increase in circuit size of 2-3×.</a:t>
            </a:r>
          </a:p>
        </p:txBody>
      </p:sp>
    </p:spTree>
    <p:extLst>
      <p:ext uri="{BB962C8B-B14F-4D97-AF65-F5344CB8AC3E}">
        <p14:creationId xmlns:p14="http://schemas.microsoft.com/office/powerpoint/2010/main" val="773694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532-8A61-4DDB-AA4D-D533E8136BCF}"/>
              </a:ext>
            </a:extLst>
          </p:cNvPr>
          <p:cNvSpPr>
            <a:spLocks noGrp="1"/>
          </p:cNvSpPr>
          <p:nvPr>
            <p:ph type="title"/>
          </p:nvPr>
        </p:nvSpPr>
        <p:spPr>
          <a:xfrm>
            <a:off x="457200" y="717240"/>
            <a:ext cx="8229600" cy="653400"/>
          </a:xfrm>
        </p:spPr>
        <p:txBody>
          <a:bodyPr/>
          <a:lstStyle/>
          <a:p>
            <a:r>
              <a:rPr lang="en-US" dirty="0"/>
              <a:t>Discussion</a:t>
            </a:r>
          </a:p>
        </p:txBody>
      </p:sp>
      <p:sp>
        <p:nvSpPr>
          <p:cNvPr id="3" name="Text Placeholder 2">
            <a:extLst>
              <a:ext uri="{FF2B5EF4-FFF2-40B4-BE49-F238E27FC236}">
                <a16:creationId xmlns:a16="http://schemas.microsoft.com/office/drawing/2014/main" id="{E6E9543A-DB78-4E10-A8D3-5E11D922E2D0}"/>
              </a:ext>
            </a:extLst>
          </p:cNvPr>
          <p:cNvSpPr>
            <a:spLocks noGrp="1"/>
          </p:cNvSpPr>
          <p:nvPr>
            <p:ph type="body" idx="1"/>
          </p:nvPr>
        </p:nvSpPr>
        <p:spPr>
          <a:xfrm>
            <a:off x="457200" y="1370640"/>
            <a:ext cx="8229600" cy="4993578"/>
          </a:xfrm>
        </p:spPr>
        <p:txBody>
          <a:bodyPr/>
          <a:lstStyle/>
          <a:p>
            <a:pPr algn="just"/>
            <a:r>
              <a:rPr lang="en-US" dirty="0"/>
              <a:t>Larger overheads compared to fixed point arithmetic is partly because of strict requirements of IEEE standards for floating point arithmetic. </a:t>
            </a:r>
          </a:p>
          <a:p>
            <a:pPr algn="just"/>
            <a:r>
              <a:rPr lang="en-US" dirty="0"/>
              <a:t>In combination with manual circuit optimization, relaxing the requirements allows for significant savings size of the circuit.</a:t>
            </a:r>
          </a:p>
          <a:p>
            <a:pPr algn="just"/>
            <a:r>
              <a:rPr lang="en-US" dirty="0"/>
              <a:t>Differences in objective functions in optimization process for classical and quantum computing.</a:t>
            </a:r>
          </a:p>
          <a:p>
            <a:pPr algn="just"/>
            <a:r>
              <a:rPr lang="en-US" dirty="0"/>
              <a:t> Future scope: investigate this combination of approaches.</a:t>
            </a:r>
          </a:p>
          <a:p>
            <a:pPr lvl="1" algn="just"/>
            <a:r>
              <a:rPr lang="en-US" dirty="0"/>
              <a:t>Some of the subroutines in hand optimized circuits can still be further optimized using methods from the automatic synthesis approach. </a:t>
            </a:r>
          </a:p>
        </p:txBody>
      </p:sp>
    </p:spTree>
    <p:extLst>
      <p:ext uri="{BB962C8B-B14F-4D97-AF65-F5344CB8AC3E}">
        <p14:creationId xmlns:p14="http://schemas.microsoft.com/office/powerpoint/2010/main" val="382385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chemeClr val="dk1"/>
              </a:buClr>
              <a:buSzPts val="1400"/>
              <a:buFont typeface="Arial"/>
              <a:buNone/>
            </a:pPr>
            <a:r>
              <a:rPr lang="en-US" sz="3200" b="1" i="0" u="none" strike="noStrike" cap="none" dirty="0">
                <a:solidFill>
                  <a:schemeClr val="dk1"/>
                </a:solidFill>
                <a:latin typeface="Arial"/>
                <a:ea typeface="Arial"/>
                <a:cs typeface="Arial"/>
                <a:sym typeface="Arial"/>
              </a:rPr>
              <a:t>Contents</a:t>
            </a:r>
            <a:endParaRPr sz="3200" b="1" i="0" u="none" strike="noStrike" cap="none" dirty="0">
              <a:solidFill>
                <a:schemeClr val="dk1"/>
              </a:solidFill>
              <a:latin typeface="Arial"/>
              <a:ea typeface="Arial"/>
              <a:cs typeface="Arial"/>
              <a:sym typeface="Arial"/>
            </a:endParaRPr>
          </a:p>
        </p:txBody>
      </p:sp>
      <p:sp>
        <p:nvSpPr>
          <p:cNvPr id="4" name="Shape 86">
            <a:extLst>
              <a:ext uri="{FF2B5EF4-FFF2-40B4-BE49-F238E27FC236}">
                <a16:creationId xmlns:a16="http://schemas.microsoft.com/office/drawing/2014/main" id="{EA340878-564B-429A-844A-A068A1108809}"/>
              </a:ext>
            </a:extLst>
          </p:cNvPr>
          <p:cNvSpPr txBox="1">
            <a:spLocks/>
          </p:cNvSpPr>
          <p:nvPr/>
        </p:nvSpPr>
        <p:spPr>
          <a:xfrm>
            <a:off x="457200" y="1786562"/>
            <a:ext cx="6978352" cy="328487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r>
              <a:rPr lang="en-US" sz="1800" dirty="0">
                <a:solidFill>
                  <a:schemeClr val="tx1"/>
                </a:solidFill>
              </a:rPr>
              <a:t>Motivation</a:t>
            </a:r>
          </a:p>
          <a:p>
            <a:r>
              <a:rPr lang="en-US" sz="1800" dirty="0">
                <a:solidFill>
                  <a:schemeClr val="tx1"/>
                </a:solidFill>
              </a:rPr>
              <a:t>Background</a:t>
            </a:r>
          </a:p>
          <a:p>
            <a:r>
              <a:rPr lang="en-US" sz="1800" dirty="0">
                <a:solidFill>
                  <a:schemeClr val="tx1"/>
                </a:solidFill>
              </a:rPr>
              <a:t>Hand-optimized Circuits</a:t>
            </a:r>
          </a:p>
          <a:p>
            <a:r>
              <a:rPr lang="en-US" sz="1800" dirty="0">
                <a:solidFill>
                  <a:schemeClr val="tx1"/>
                </a:solidFill>
              </a:rPr>
              <a:t>Automatic Circuit Synthesis</a:t>
            </a:r>
          </a:p>
          <a:p>
            <a:r>
              <a:rPr lang="en-US" sz="1800" dirty="0">
                <a:solidFill>
                  <a:schemeClr val="tx1"/>
                </a:solidFill>
              </a:rPr>
              <a:t>Analysis</a:t>
            </a:r>
          </a:p>
          <a:p>
            <a:r>
              <a:rPr lang="en-US" sz="1800" dirty="0">
                <a:solidFill>
                  <a:schemeClr val="tx1"/>
                </a:solidFill>
              </a:rPr>
              <a:t>Conclusion</a:t>
            </a:r>
          </a:p>
          <a:p>
            <a:r>
              <a:rPr lang="en-US" sz="1800" dirty="0">
                <a:solidFill>
                  <a:schemeClr val="tx1"/>
                </a:solidFill>
              </a:rPr>
              <a:t>Feasibility</a:t>
            </a:r>
          </a:p>
          <a:p>
            <a:endParaRPr lang="en-US" sz="1800" dirty="0">
              <a:solidFill>
                <a:schemeClr val="tx1"/>
              </a:solidFill>
            </a:endParaRPr>
          </a:p>
          <a:p>
            <a:endParaRPr lang="en-US" sz="1800" dirty="0">
              <a:solidFill>
                <a:schemeClr val="bg2">
                  <a:lumMod val="60000"/>
                  <a:lumOff val="40000"/>
                </a:schemeClr>
              </a:solidFill>
            </a:endParaRPr>
          </a:p>
          <a:p>
            <a:endParaRPr lang="en-US" sz="1800" dirty="0">
              <a:solidFill>
                <a:schemeClr val="bg2">
                  <a:lumMod val="60000"/>
                  <a:lumOff val="40000"/>
                </a:schemeClr>
              </a:solidFill>
            </a:endParaRPr>
          </a:p>
          <a:p>
            <a:pPr marL="76200" indent="0">
              <a:buNone/>
            </a:pPr>
            <a:endParaRPr lang="en-US" sz="1800" dirty="0">
              <a:solidFill>
                <a:schemeClr val="tx1"/>
              </a:solidFill>
            </a:endParaRPr>
          </a:p>
          <a:p>
            <a:pPr marL="0" lvl="0" indent="0">
              <a:spcBef>
                <a:spcPts val="360"/>
              </a:spcBef>
              <a:buClr>
                <a:srgbClr val="888888"/>
              </a:buClr>
              <a:buSzPts val="1800"/>
              <a:buNone/>
            </a:pPr>
            <a:endParaRPr lang="en-US" sz="1800" dirty="0">
              <a:solidFill>
                <a:srgbClr val="0000FF"/>
              </a:solidFill>
            </a:endParaRPr>
          </a:p>
          <a:p>
            <a:pPr marL="0" lvl="0" indent="0">
              <a:spcBef>
                <a:spcPts val="360"/>
              </a:spcBef>
              <a:buClr>
                <a:srgbClr val="888888"/>
              </a:buClr>
              <a:buSzPts val="1800"/>
              <a:buNone/>
            </a:pPr>
            <a:endParaRPr lang="en-US" sz="1800" dirty="0">
              <a:solidFill>
                <a:srgbClr val="0000FF"/>
              </a:solidFill>
            </a:endParaRPr>
          </a:p>
          <a:p>
            <a:pPr marL="0" indent="0">
              <a:spcBef>
                <a:spcPts val="360"/>
              </a:spcBef>
              <a:buClr>
                <a:srgbClr val="888888"/>
              </a:buClr>
              <a:buSzPts val="1800"/>
              <a:buFont typeface="Arial"/>
              <a:buNone/>
            </a:pPr>
            <a:endParaRPr lang="en-US" sz="1800" dirty="0">
              <a:solidFill>
                <a:schemeClr val="tx1"/>
              </a:solidFill>
            </a:endParaRPr>
          </a:p>
          <a:p>
            <a:pPr marL="0" indent="0">
              <a:spcBef>
                <a:spcPts val="360"/>
              </a:spcBef>
              <a:buClr>
                <a:srgbClr val="888888"/>
              </a:buClr>
              <a:buSzPts val="1800"/>
              <a:buFont typeface="Arial"/>
              <a:buNone/>
            </a:pPr>
            <a:endParaRPr lang="en-US" sz="1800" dirty="0">
              <a:solidFill>
                <a:schemeClr val="tx1"/>
              </a:solidFill>
            </a:endParaRPr>
          </a:p>
        </p:txBody>
      </p:sp>
    </p:spTree>
    <p:extLst>
      <p:ext uri="{BB962C8B-B14F-4D97-AF65-F5344CB8AC3E}">
        <p14:creationId xmlns:p14="http://schemas.microsoft.com/office/powerpoint/2010/main" val="3598874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249936" y="2694850"/>
            <a:ext cx="8229600" cy="106838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3200" b="1" i="0" u="none" strike="noStrike" cap="none" dirty="0">
                <a:solidFill>
                  <a:schemeClr val="dk1"/>
                </a:solidFill>
                <a:latin typeface="Arial"/>
                <a:ea typeface="Arial"/>
                <a:cs typeface="Arial"/>
                <a:sym typeface="Arial"/>
              </a:rPr>
              <a:t>Thank You</a:t>
            </a:r>
            <a:endParaRPr sz="3200" b="1" i="0" u="none" strike="noStrike" cap="none"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E140-11E5-41E8-AD96-38A67D731195}"/>
              </a:ext>
            </a:extLst>
          </p:cNvPr>
          <p:cNvSpPr>
            <a:spLocks noGrp="1"/>
          </p:cNvSpPr>
          <p:nvPr>
            <p:ph type="title"/>
          </p:nvPr>
        </p:nvSpPr>
        <p:spPr/>
        <p:txBody>
          <a:bodyPr/>
          <a:lstStyle/>
          <a:p>
            <a:r>
              <a:rPr lang="en-US" dirty="0"/>
              <a:t>Motivation	</a:t>
            </a:r>
          </a:p>
        </p:txBody>
      </p:sp>
      <p:sp>
        <p:nvSpPr>
          <p:cNvPr id="3" name="Text Placeholder 2">
            <a:extLst>
              <a:ext uri="{FF2B5EF4-FFF2-40B4-BE49-F238E27FC236}">
                <a16:creationId xmlns:a16="http://schemas.microsoft.com/office/drawing/2014/main" id="{AB4DDB53-637C-45F7-A603-45102C93CEB0}"/>
              </a:ext>
            </a:extLst>
          </p:cNvPr>
          <p:cNvSpPr>
            <a:spLocks noGrp="1"/>
          </p:cNvSpPr>
          <p:nvPr>
            <p:ph type="body" idx="1"/>
          </p:nvPr>
        </p:nvSpPr>
        <p:spPr>
          <a:xfrm>
            <a:off x="457200" y="1675446"/>
            <a:ext cx="8229600" cy="4572600"/>
          </a:xfrm>
        </p:spPr>
        <p:txBody>
          <a:bodyPr/>
          <a:lstStyle/>
          <a:p>
            <a:pPr algn="just"/>
            <a:r>
              <a:rPr lang="en-US" dirty="0"/>
              <a:t>Floating point can support a much wider range of values than fixed point, with the ability to represent very small numbers and very large numbers.</a:t>
            </a:r>
          </a:p>
          <a:p>
            <a:pPr algn="just"/>
            <a:r>
              <a:rPr lang="en-US" i="1" dirty="0"/>
              <a:t>Dynamic range</a:t>
            </a:r>
            <a:r>
              <a:rPr lang="en-US" dirty="0"/>
              <a:t> is especially important when processing extremely large data sets or data sets where the range may be unpredictable. Hence, ideal for computationally intensive applications like Quantum Machine Learning.</a:t>
            </a:r>
          </a:p>
          <a:p>
            <a:pPr algn="just"/>
            <a:r>
              <a:rPr lang="en-US" dirty="0"/>
              <a:t>Algorithms that focus on physical phenomena, such as quantum chemistry and quantum field theory calculations seem especially likely to be able to take advantage of floating point arithmetic.</a:t>
            </a:r>
          </a:p>
        </p:txBody>
      </p:sp>
    </p:spTree>
    <p:extLst>
      <p:ext uri="{BB962C8B-B14F-4D97-AF65-F5344CB8AC3E}">
        <p14:creationId xmlns:p14="http://schemas.microsoft.com/office/powerpoint/2010/main" val="1160648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E140-11E5-41E8-AD96-38A67D731195}"/>
              </a:ext>
            </a:extLst>
          </p:cNvPr>
          <p:cNvSpPr>
            <a:spLocks noGrp="1"/>
          </p:cNvSpPr>
          <p:nvPr>
            <p:ph type="title"/>
          </p:nvPr>
        </p:nvSpPr>
        <p:spPr/>
        <p:txBody>
          <a:bodyPr/>
          <a:lstStyle/>
          <a:p>
            <a:r>
              <a:rPr lang="en-US" dirty="0"/>
              <a:t>Motivation…</a:t>
            </a:r>
          </a:p>
        </p:txBody>
      </p:sp>
      <p:sp>
        <p:nvSpPr>
          <p:cNvPr id="3" name="Text Placeholder 2">
            <a:extLst>
              <a:ext uri="{FF2B5EF4-FFF2-40B4-BE49-F238E27FC236}">
                <a16:creationId xmlns:a16="http://schemas.microsoft.com/office/drawing/2014/main" id="{AB4DDB53-637C-45F7-A603-45102C93CEB0}"/>
              </a:ext>
            </a:extLst>
          </p:cNvPr>
          <p:cNvSpPr>
            <a:spLocks noGrp="1"/>
          </p:cNvSpPr>
          <p:nvPr>
            <p:ph type="body" idx="1"/>
          </p:nvPr>
        </p:nvSpPr>
        <p:spPr/>
        <p:txBody>
          <a:bodyPr/>
          <a:lstStyle/>
          <a:p>
            <a:pPr algn="just"/>
            <a:r>
              <a:rPr lang="en-US" dirty="0"/>
              <a:t>Study the impact of different choices of floating-point representations on the number of quantum bits (qubits) and number of T-gates that are required for basic arithmetic operations.</a:t>
            </a:r>
          </a:p>
          <a:p>
            <a:r>
              <a:rPr lang="en-US" dirty="0"/>
              <a:t>Great savings in number of qubits compared to fixed point representation when the required range of values and/or relative precision is large. </a:t>
            </a:r>
          </a:p>
          <a:p>
            <a:r>
              <a:rPr lang="en-US" dirty="0"/>
              <a:t>Efficient hardware-software co-design : It is crucial to analyze the resulting circuits in order to acquire resource estimates. </a:t>
            </a:r>
          </a:p>
          <a:p>
            <a:pPr marL="76200" indent="0">
              <a:buNone/>
            </a:pPr>
            <a:endParaRPr lang="en-US" dirty="0"/>
          </a:p>
          <a:p>
            <a:endParaRPr lang="en-US" dirty="0"/>
          </a:p>
        </p:txBody>
      </p:sp>
    </p:spTree>
    <p:extLst>
      <p:ext uri="{BB962C8B-B14F-4D97-AF65-F5344CB8AC3E}">
        <p14:creationId xmlns:p14="http://schemas.microsoft.com/office/powerpoint/2010/main" val="196852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FD342-368F-43FE-96E1-97495686A260}"/>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09A86D8E-366C-4E4A-9522-05794621BD5D}"/>
              </a:ext>
            </a:extLst>
          </p:cNvPr>
          <p:cNvSpPr>
            <a:spLocks noGrp="1"/>
          </p:cNvSpPr>
          <p:nvPr>
            <p:ph type="body" idx="1"/>
          </p:nvPr>
        </p:nvSpPr>
        <p:spPr>
          <a:xfrm>
            <a:off x="457200" y="1553526"/>
            <a:ext cx="8686800" cy="4572600"/>
          </a:xfrm>
        </p:spPr>
        <p:txBody>
          <a:bodyPr/>
          <a:lstStyle/>
          <a:p>
            <a:pPr marL="76200" indent="0">
              <a:buNone/>
            </a:pPr>
            <a:r>
              <a:rPr lang="en-US" dirty="0"/>
              <a:t>Floating point representation:</a:t>
            </a:r>
          </a:p>
          <a:p>
            <a:pPr algn="just"/>
            <a:r>
              <a:rPr lang="en-US" sz="2000" dirty="0"/>
              <a:t>Every number x is approximated using three registers:</a:t>
            </a:r>
          </a:p>
          <a:p>
            <a:pPr marL="76200" indent="0" algn="just">
              <a:buNone/>
            </a:pPr>
            <a:r>
              <a:rPr lang="en-US" sz="2000" dirty="0"/>
              <a:t>1 sign bit </a:t>
            </a:r>
            <a:r>
              <a:rPr lang="en-US" sz="2000" dirty="0" err="1"/>
              <a:t>xS</a:t>
            </a:r>
            <a:r>
              <a:rPr lang="en-US" sz="2000" dirty="0"/>
              <a:t>, M bits for the (non-negative) mantissa </a:t>
            </a:r>
            <a:r>
              <a:rPr lang="en-US" sz="2000" dirty="0" err="1"/>
              <a:t>xM</a:t>
            </a:r>
            <a:r>
              <a:rPr lang="en-US" sz="2000" dirty="0"/>
              <a:t> ([1, 2)), and E bits for the exponent </a:t>
            </a:r>
            <a:r>
              <a:rPr lang="en-US" sz="2000" dirty="0" err="1"/>
              <a:t>xE</a:t>
            </a:r>
            <a:r>
              <a:rPr lang="en-US" sz="2000" dirty="0"/>
              <a:t>. </a:t>
            </a:r>
          </a:p>
          <a:p>
            <a:endParaRPr lang="en-US" dirty="0"/>
          </a:p>
          <a:p>
            <a:r>
              <a:rPr lang="en-US" dirty="0"/>
              <a:t>Addition</a:t>
            </a:r>
          </a:p>
          <a:p>
            <a:pPr marL="76200" indent="0">
              <a:buNone/>
            </a:pPr>
            <a:endParaRPr lang="en-US" dirty="0"/>
          </a:p>
          <a:p>
            <a:endParaRPr lang="en-US" dirty="0"/>
          </a:p>
        </p:txBody>
      </p:sp>
      <p:pic>
        <p:nvPicPr>
          <p:cNvPr id="4" name="Picture 3">
            <a:extLst>
              <a:ext uri="{FF2B5EF4-FFF2-40B4-BE49-F238E27FC236}">
                <a16:creationId xmlns:a16="http://schemas.microsoft.com/office/drawing/2014/main" id="{B844AC7C-EAC1-4BA6-8661-0C68112D7E2F}"/>
              </a:ext>
            </a:extLst>
          </p:cNvPr>
          <p:cNvPicPr>
            <a:picLocks noChangeAspect="1"/>
          </p:cNvPicPr>
          <p:nvPr/>
        </p:nvPicPr>
        <p:blipFill>
          <a:blip r:embed="rId2"/>
          <a:stretch>
            <a:fillRect/>
          </a:stretch>
        </p:blipFill>
        <p:spPr>
          <a:xfrm>
            <a:off x="3319255" y="2979090"/>
            <a:ext cx="2962689" cy="606816"/>
          </a:xfrm>
          <a:prstGeom prst="rect">
            <a:avLst/>
          </a:prstGeom>
        </p:spPr>
      </p:pic>
      <p:pic>
        <p:nvPicPr>
          <p:cNvPr id="7" name="Picture 6">
            <a:extLst>
              <a:ext uri="{FF2B5EF4-FFF2-40B4-BE49-F238E27FC236}">
                <a16:creationId xmlns:a16="http://schemas.microsoft.com/office/drawing/2014/main" id="{982BBF7D-C2E7-4C99-A5FB-802BCFBA4559}"/>
              </a:ext>
            </a:extLst>
          </p:cNvPr>
          <p:cNvPicPr>
            <a:picLocks noChangeAspect="1"/>
          </p:cNvPicPr>
          <p:nvPr/>
        </p:nvPicPr>
        <p:blipFill>
          <a:blip r:embed="rId3"/>
          <a:stretch>
            <a:fillRect/>
          </a:stretch>
        </p:blipFill>
        <p:spPr>
          <a:xfrm>
            <a:off x="457200" y="4203145"/>
            <a:ext cx="6622330" cy="2496043"/>
          </a:xfrm>
          <a:prstGeom prst="rect">
            <a:avLst/>
          </a:prstGeom>
        </p:spPr>
      </p:pic>
    </p:spTree>
    <p:extLst>
      <p:ext uri="{BB962C8B-B14F-4D97-AF65-F5344CB8AC3E}">
        <p14:creationId xmlns:p14="http://schemas.microsoft.com/office/powerpoint/2010/main" val="2010794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FD342-368F-43FE-96E1-97495686A260}"/>
              </a:ext>
            </a:extLst>
          </p:cNvPr>
          <p:cNvSpPr>
            <a:spLocks noGrp="1"/>
          </p:cNvSpPr>
          <p:nvPr>
            <p:ph type="title"/>
          </p:nvPr>
        </p:nvSpPr>
        <p:spPr>
          <a:xfrm>
            <a:off x="372358" y="529398"/>
            <a:ext cx="8229600" cy="653400"/>
          </a:xfrm>
        </p:spPr>
        <p:txBody>
          <a:bodyPr/>
          <a:lstStyle/>
          <a:p>
            <a:r>
              <a:rPr lang="en-US" dirty="0"/>
              <a:t>Background…</a:t>
            </a:r>
          </a:p>
        </p:txBody>
      </p:sp>
      <p:sp>
        <p:nvSpPr>
          <p:cNvPr id="3" name="Text Placeholder 2">
            <a:extLst>
              <a:ext uri="{FF2B5EF4-FFF2-40B4-BE49-F238E27FC236}">
                <a16:creationId xmlns:a16="http://schemas.microsoft.com/office/drawing/2014/main" id="{09A86D8E-366C-4E4A-9522-05794621BD5D}"/>
              </a:ext>
            </a:extLst>
          </p:cNvPr>
          <p:cNvSpPr>
            <a:spLocks noGrp="1"/>
          </p:cNvSpPr>
          <p:nvPr>
            <p:ph type="body" idx="1"/>
          </p:nvPr>
        </p:nvSpPr>
        <p:spPr>
          <a:xfrm>
            <a:off x="457200" y="1018095"/>
            <a:ext cx="8686800" cy="5108031"/>
          </a:xfrm>
        </p:spPr>
        <p:txBody>
          <a:bodyPr/>
          <a:lstStyle/>
          <a:p>
            <a:pPr marL="76200" indent="0">
              <a:buNone/>
            </a:pPr>
            <a:r>
              <a:rPr lang="en-US" dirty="0"/>
              <a:t>Multiplication:</a:t>
            </a:r>
          </a:p>
          <a:p>
            <a:pPr marL="76200" indent="0">
              <a:buNone/>
            </a:pPr>
            <a:endParaRPr lang="en-US" dirty="0"/>
          </a:p>
          <a:p>
            <a:pPr marL="76200" indent="0">
              <a:buNone/>
            </a:pPr>
            <a:endParaRPr lang="en-US" dirty="0"/>
          </a:p>
          <a:p>
            <a:pPr marL="76200" indent="0">
              <a:buNone/>
            </a:pPr>
            <a:endParaRPr lang="en-US" dirty="0"/>
          </a:p>
          <a:p>
            <a:pPr marL="76200" indent="0">
              <a:buNone/>
            </a:pPr>
            <a:endParaRPr lang="en-US" dirty="0"/>
          </a:p>
          <a:p>
            <a:pPr marL="76200" indent="0">
              <a:buNone/>
            </a:pPr>
            <a:endParaRPr lang="en-US" dirty="0"/>
          </a:p>
          <a:p>
            <a:pPr marL="76200" indent="0">
              <a:buNone/>
            </a:pPr>
            <a:endParaRPr lang="en-US" dirty="0"/>
          </a:p>
          <a:p>
            <a:pPr marL="76200" indent="0">
              <a:buNone/>
            </a:pPr>
            <a:r>
              <a:rPr lang="en-US" dirty="0"/>
              <a:t>Multiplication: </a:t>
            </a:r>
          </a:p>
        </p:txBody>
      </p:sp>
      <p:pic>
        <p:nvPicPr>
          <p:cNvPr id="6" name="Picture 5">
            <a:extLst>
              <a:ext uri="{FF2B5EF4-FFF2-40B4-BE49-F238E27FC236}">
                <a16:creationId xmlns:a16="http://schemas.microsoft.com/office/drawing/2014/main" id="{06FF8C5C-9D7F-4AD4-88BD-234064AD8C4E}"/>
              </a:ext>
            </a:extLst>
          </p:cNvPr>
          <p:cNvPicPr>
            <a:picLocks noChangeAspect="1"/>
          </p:cNvPicPr>
          <p:nvPr/>
        </p:nvPicPr>
        <p:blipFill>
          <a:blip r:embed="rId2"/>
          <a:stretch>
            <a:fillRect/>
          </a:stretch>
        </p:blipFill>
        <p:spPr>
          <a:xfrm>
            <a:off x="457200" y="1586838"/>
            <a:ext cx="8584390" cy="1883310"/>
          </a:xfrm>
          <a:prstGeom prst="rect">
            <a:avLst/>
          </a:prstGeom>
        </p:spPr>
      </p:pic>
      <p:pic>
        <p:nvPicPr>
          <p:cNvPr id="7" name="Picture 6">
            <a:extLst>
              <a:ext uri="{FF2B5EF4-FFF2-40B4-BE49-F238E27FC236}">
                <a16:creationId xmlns:a16="http://schemas.microsoft.com/office/drawing/2014/main" id="{7D8C73B4-CDE5-47FB-B328-7F9F3D45ADA7}"/>
              </a:ext>
            </a:extLst>
          </p:cNvPr>
          <p:cNvPicPr>
            <a:picLocks noChangeAspect="1"/>
          </p:cNvPicPr>
          <p:nvPr/>
        </p:nvPicPr>
        <p:blipFill>
          <a:blip r:embed="rId3"/>
          <a:stretch>
            <a:fillRect/>
          </a:stretch>
        </p:blipFill>
        <p:spPr>
          <a:xfrm>
            <a:off x="384143" y="3817274"/>
            <a:ext cx="4416457" cy="2877595"/>
          </a:xfrm>
          <a:prstGeom prst="rect">
            <a:avLst/>
          </a:prstGeom>
        </p:spPr>
      </p:pic>
      <p:pic>
        <p:nvPicPr>
          <p:cNvPr id="4" name="Picture 3">
            <a:extLst>
              <a:ext uri="{FF2B5EF4-FFF2-40B4-BE49-F238E27FC236}">
                <a16:creationId xmlns:a16="http://schemas.microsoft.com/office/drawing/2014/main" id="{6A7D64F7-45E2-4C13-B165-3A6A2616275F}"/>
              </a:ext>
            </a:extLst>
          </p:cNvPr>
          <p:cNvPicPr>
            <a:picLocks noChangeAspect="1"/>
          </p:cNvPicPr>
          <p:nvPr/>
        </p:nvPicPr>
        <p:blipFill>
          <a:blip r:embed="rId4"/>
          <a:stretch>
            <a:fillRect/>
          </a:stretch>
        </p:blipFill>
        <p:spPr>
          <a:xfrm>
            <a:off x="5122181" y="3764882"/>
            <a:ext cx="3790066" cy="3054762"/>
          </a:xfrm>
          <a:prstGeom prst="rect">
            <a:avLst/>
          </a:prstGeom>
        </p:spPr>
      </p:pic>
    </p:spTree>
    <p:extLst>
      <p:ext uri="{BB962C8B-B14F-4D97-AF65-F5344CB8AC3E}">
        <p14:creationId xmlns:p14="http://schemas.microsoft.com/office/powerpoint/2010/main" val="3458132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5316D-CDBF-49A6-AEB5-1F9ABC16C753}"/>
              </a:ext>
            </a:extLst>
          </p:cNvPr>
          <p:cNvSpPr>
            <a:spLocks noGrp="1"/>
          </p:cNvSpPr>
          <p:nvPr>
            <p:ph type="title"/>
          </p:nvPr>
        </p:nvSpPr>
        <p:spPr>
          <a:xfrm>
            <a:off x="457200" y="693311"/>
            <a:ext cx="8229600" cy="653400"/>
          </a:xfrm>
        </p:spPr>
        <p:txBody>
          <a:bodyPr/>
          <a:lstStyle/>
          <a:p>
            <a:r>
              <a:rPr lang="en-US" dirty="0"/>
              <a:t>Background …</a:t>
            </a:r>
          </a:p>
        </p:txBody>
      </p:sp>
      <p:sp>
        <p:nvSpPr>
          <p:cNvPr id="3" name="Text Placeholder 2">
            <a:extLst>
              <a:ext uri="{FF2B5EF4-FFF2-40B4-BE49-F238E27FC236}">
                <a16:creationId xmlns:a16="http://schemas.microsoft.com/office/drawing/2014/main" id="{3E87A57C-97F4-4C0F-B5DA-7920182C01F5}"/>
              </a:ext>
            </a:extLst>
          </p:cNvPr>
          <p:cNvSpPr>
            <a:spLocks noGrp="1"/>
          </p:cNvSpPr>
          <p:nvPr>
            <p:ph type="body" idx="1"/>
          </p:nvPr>
        </p:nvSpPr>
        <p:spPr>
          <a:xfrm>
            <a:off x="457200" y="1346711"/>
            <a:ext cx="8229600" cy="4572600"/>
          </a:xfrm>
        </p:spPr>
        <p:txBody>
          <a:bodyPr/>
          <a:lstStyle/>
          <a:p>
            <a:pPr marL="76200" indent="0">
              <a:buNone/>
            </a:pPr>
            <a:r>
              <a:rPr lang="en-US" dirty="0"/>
              <a:t>Quantum Circuits</a:t>
            </a:r>
          </a:p>
          <a:p>
            <a:r>
              <a:rPr lang="en-US" dirty="0"/>
              <a:t>Every quantum instruction must be reversible</a:t>
            </a:r>
          </a:p>
          <a:p>
            <a:r>
              <a:rPr lang="en-US" dirty="0"/>
              <a:t>Intermediate results need to be stored in ancilla qubits</a:t>
            </a:r>
          </a:p>
          <a:p>
            <a:r>
              <a:rPr lang="en-US" dirty="0"/>
              <a:t>Quantum Error Correction  : all quantum operations need to be mapped to a discrete gate set (</a:t>
            </a:r>
            <a:r>
              <a:rPr lang="en-US" dirty="0" err="1"/>
              <a:t>Clifford+T</a:t>
            </a:r>
            <a:r>
              <a:rPr lang="en-US" dirty="0"/>
              <a:t>)</a:t>
            </a:r>
          </a:p>
          <a:p>
            <a:r>
              <a:rPr lang="en-US" dirty="0"/>
              <a:t> T-gate - most expensive quantum operation</a:t>
            </a:r>
          </a:p>
          <a:p>
            <a:endParaRPr lang="en-US" dirty="0"/>
          </a:p>
          <a:p>
            <a:endParaRPr lang="en-US" dirty="0"/>
          </a:p>
          <a:p>
            <a:endParaRPr lang="en-US" dirty="0"/>
          </a:p>
          <a:p>
            <a:r>
              <a:rPr lang="en-US" b="1" i="1" dirty="0"/>
              <a:t>Circuit size: KQ= </a:t>
            </a:r>
            <a:r>
              <a:rPr lang="en-US" b="1" i="1" dirty="0" err="1"/>
              <a:t>T-depth.#Qubits</a:t>
            </a:r>
            <a:endParaRPr lang="en-US" b="1" i="1" dirty="0"/>
          </a:p>
          <a:p>
            <a:r>
              <a:rPr lang="en-US" dirty="0"/>
              <a:t>T –count: number of T gates ( 7)</a:t>
            </a:r>
          </a:p>
          <a:p>
            <a:r>
              <a:rPr lang="en-US" dirty="0"/>
              <a:t>T -depth : number of T-stages(6)</a:t>
            </a:r>
          </a:p>
        </p:txBody>
      </p:sp>
      <p:pic>
        <p:nvPicPr>
          <p:cNvPr id="4" name="Picture 3">
            <a:extLst>
              <a:ext uri="{FF2B5EF4-FFF2-40B4-BE49-F238E27FC236}">
                <a16:creationId xmlns:a16="http://schemas.microsoft.com/office/drawing/2014/main" id="{9566E438-3353-4C6C-8E9B-DC55C59E388E}"/>
              </a:ext>
            </a:extLst>
          </p:cNvPr>
          <p:cNvPicPr>
            <a:picLocks noChangeAspect="1"/>
          </p:cNvPicPr>
          <p:nvPr/>
        </p:nvPicPr>
        <p:blipFill>
          <a:blip r:embed="rId2"/>
          <a:stretch>
            <a:fillRect/>
          </a:stretch>
        </p:blipFill>
        <p:spPr>
          <a:xfrm>
            <a:off x="1288461" y="4154914"/>
            <a:ext cx="5168526" cy="993431"/>
          </a:xfrm>
          <a:prstGeom prst="rect">
            <a:avLst/>
          </a:prstGeom>
        </p:spPr>
      </p:pic>
    </p:spTree>
    <p:extLst>
      <p:ext uri="{BB962C8B-B14F-4D97-AF65-F5344CB8AC3E}">
        <p14:creationId xmlns:p14="http://schemas.microsoft.com/office/powerpoint/2010/main" val="260773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E140-11E5-41E8-AD96-38A67D731195}"/>
              </a:ext>
            </a:extLst>
          </p:cNvPr>
          <p:cNvSpPr>
            <a:spLocks noGrp="1"/>
          </p:cNvSpPr>
          <p:nvPr>
            <p:ph type="title"/>
          </p:nvPr>
        </p:nvSpPr>
        <p:spPr/>
        <p:txBody>
          <a:bodyPr/>
          <a:lstStyle/>
          <a:p>
            <a:r>
              <a:rPr lang="en-US" dirty="0"/>
              <a:t>Hand Optimized Circuits </a:t>
            </a:r>
          </a:p>
        </p:txBody>
      </p:sp>
      <p:sp>
        <p:nvSpPr>
          <p:cNvPr id="3" name="Text Placeholder 2">
            <a:extLst>
              <a:ext uri="{FF2B5EF4-FFF2-40B4-BE49-F238E27FC236}">
                <a16:creationId xmlns:a16="http://schemas.microsoft.com/office/drawing/2014/main" id="{AB4DDB53-637C-45F7-A603-45102C93CEB0}"/>
              </a:ext>
            </a:extLst>
          </p:cNvPr>
          <p:cNvSpPr>
            <a:spLocks noGrp="1"/>
          </p:cNvSpPr>
          <p:nvPr>
            <p:ph type="body" idx="1"/>
          </p:nvPr>
        </p:nvSpPr>
        <p:spPr>
          <a:xfrm>
            <a:off x="457200" y="1553526"/>
            <a:ext cx="3919728" cy="2487233"/>
          </a:xfrm>
        </p:spPr>
        <p:txBody>
          <a:bodyPr/>
          <a:lstStyle/>
          <a:p>
            <a:pPr marL="76200" indent="0">
              <a:buNone/>
            </a:pPr>
            <a:r>
              <a:rPr lang="en-US" dirty="0"/>
              <a:t>Building blocks:</a:t>
            </a:r>
          </a:p>
          <a:p>
            <a:pPr marL="76200" indent="0" algn="just">
              <a:buNone/>
            </a:pPr>
            <a:r>
              <a:rPr lang="en-US" sz="1800" dirty="0"/>
              <a:t>Circuit for finding the first one in the bit-representation of x. f is toggled on finding first 1 and position of the first one is stored in the p-register.</a:t>
            </a:r>
          </a:p>
          <a:p>
            <a:pPr marL="76200" indent="0">
              <a:buNone/>
            </a:pPr>
            <a:r>
              <a:rPr lang="en-US" sz="1100" dirty="0">
                <a:hlinkClick r:id="rId2"/>
              </a:rPr>
              <a:t>QUIRK</a:t>
            </a:r>
            <a:endParaRPr lang="en-US" sz="1100" dirty="0"/>
          </a:p>
        </p:txBody>
      </p:sp>
      <p:pic>
        <p:nvPicPr>
          <p:cNvPr id="4" name="Picture 3">
            <a:extLst>
              <a:ext uri="{FF2B5EF4-FFF2-40B4-BE49-F238E27FC236}">
                <a16:creationId xmlns:a16="http://schemas.microsoft.com/office/drawing/2014/main" id="{2FEF28A6-6CF9-4991-A448-F5F46CFAA977}"/>
              </a:ext>
            </a:extLst>
          </p:cNvPr>
          <p:cNvPicPr>
            <a:picLocks noChangeAspect="1"/>
          </p:cNvPicPr>
          <p:nvPr/>
        </p:nvPicPr>
        <p:blipFill>
          <a:blip r:embed="rId3"/>
          <a:stretch>
            <a:fillRect/>
          </a:stretch>
        </p:blipFill>
        <p:spPr>
          <a:xfrm>
            <a:off x="119552" y="3938015"/>
            <a:ext cx="4257376" cy="2487234"/>
          </a:xfrm>
          <a:prstGeom prst="rect">
            <a:avLst/>
          </a:prstGeom>
        </p:spPr>
      </p:pic>
      <p:pic>
        <p:nvPicPr>
          <p:cNvPr id="5" name="Picture 4">
            <a:extLst>
              <a:ext uri="{FF2B5EF4-FFF2-40B4-BE49-F238E27FC236}">
                <a16:creationId xmlns:a16="http://schemas.microsoft.com/office/drawing/2014/main" id="{CA01390B-C677-4E4F-9869-238332159293}"/>
              </a:ext>
            </a:extLst>
          </p:cNvPr>
          <p:cNvPicPr>
            <a:picLocks noChangeAspect="1"/>
          </p:cNvPicPr>
          <p:nvPr/>
        </p:nvPicPr>
        <p:blipFill>
          <a:blip r:embed="rId4"/>
          <a:stretch>
            <a:fillRect/>
          </a:stretch>
        </p:blipFill>
        <p:spPr>
          <a:xfrm>
            <a:off x="4898816" y="3938015"/>
            <a:ext cx="4125631" cy="2487233"/>
          </a:xfrm>
          <a:prstGeom prst="rect">
            <a:avLst/>
          </a:prstGeom>
        </p:spPr>
      </p:pic>
      <p:sp>
        <p:nvSpPr>
          <p:cNvPr id="7" name="Text Placeholder 2">
            <a:extLst>
              <a:ext uri="{FF2B5EF4-FFF2-40B4-BE49-F238E27FC236}">
                <a16:creationId xmlns:a16="http://schemas.microsoft.com/office/drawing/2014/main" id="{F58F8C07-C4A1-4DE9-BB48-288B28A961FC}"/>
              </a:ext>
            </a:extLst>
          </p:cNvPr>
          <p:cNvSpPr txBox="1">
            <a:spLocks/>
          </p:cNvSpPr>
          <p:nvPr/>
        </p:nvSpPr>
        <p:spPr>
          <a:xfrm>
            <a:off x="5001767" y="1676368"/>
            <a:ext cx="3919728" cy="2487233"/>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76200" indent="0" algn="just">
              <a:buFont typeface="Arial"/>
              <a:buNone/>
            </a:pPr>
            <a:endParaRPr lang="en-US" sz="1800" dirty="0"/>
          </a:p>
          <a:p>
            <a:pPr marL="76200" indent="0" algn="just">
              <a:buNone/>
            </a:pPr>
            <a:r>
              <a:rPr lang="en-US" sz="1800" dirty="0"/>
              <a:t>Shift circuit for an 8-bit number x. The shift s must be such that the top, i.e., least-significant s bits of x are 0. </a:t>
            </a:r>
          </a:p>
          <a:p>
            <a:pPr marL="76200" indent="0" algn="just">
              <a:buNone/>
            </a:pPr>
            <a:r>
              <a:rPr lang="en-US" sz="1100" dirty="0" err="1">
                <a:hlinkClick r:id="rId5"/>
              </a:rPr>
              <a:t>Shift_circuit</a:t>
            </a:r>
            <a:endParaRPr lang="en-US" sz="1100" dirty="0"/>
          </a:p>
          <a:p>
            <a:endParaRPr lang="en-US" dirty="0"/>
          </a:p>
        </p:txBody>
      </p:sp>
    </p:spTree>
    <p:extLst>
      <p:ext uri="{BB962C8B-B14F-4D97-AF65-F5344CB8AC3E}">
        <p14:creationId xmlns:p14="http://schemas.microsoft.com/office/powerpoint/2010/main" val="501304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E140-11E5-41E8-AD96-38A67D731195}"/>
              </a:ext>
            </a:extLst>
          </p:cNvPr>
          <p:cNvSpPr>
            <a:spLocks noGrp="1"/>
          </p:cNvSpPr>
          <p:nvPr>
            <p:ph type="title"/>
          </p:nvPr>
        </p:nvSpPr>
        <p:spPr>
          <a:xfrm>
            <a:off x="457198" y="551887"/>
            <a:ext cx="8229600" cy="653400"/>
          </a:xfrm>
        </p:spPr>
        <p:txBody>
          <a:bodyPr/>
          <a:lstStyle/>
          <a:p>
            <a:r>
              <a:rPr lang="en-US" dirty="0"/>
              <a:t>Hand Optimized Circuit: Addition Circuit</a:t>
            </a:r>
          </a:p>
        </p:txBody>
      </p:sp>
      <p:pic>
        <p:nvPicPr>
          <p:cNvPr id="5" name="Picture 4">
            <a:extLst>
              <a:ext uri="{FF2B5EF4-FFF2-40B4-BE49-F238E27FC236}">
                <a16:creationId xmlns:a16="http://schemas.microsoft.com/office/drawing/2014/main" id="{FBD1308F-F1F3-4E38-B45A-23BEC53F8BF7}"/>
              </a:ext>
            </a:extLst>
          </p:cNvPr>
          <p:cNvPicPr>
            <a:picLocks noChangeAspect="1"/>
          </p:cNvPicPr>
          <p:nvPr/>
        </p:nvPicPr>
        <p:blipFill>
          <a:blip r:embed="rId2"/>
          <a:stretch>
            <a:fillRect/>
          </a:stretch>
        </p:blipFill>
        <p:spPr>
          <a:xfrm>
            <a:off x="230603" y="1224336"/>
            <a:ext cx="8682791" cy="2766068"/>
          </a:xfrm>
          <a:prstGeom prst="rect">
            <a:avLst/>
          </a:prstGeom>
        </p:spPr>
      </p:pic>
      <p:sp>
        <p:nvSpPr>
          <p:cNvPr id="7" name="Text Placeholder 6">
            <a:extLst>
              <a:ext uri="{FF2B5EF4-FFF2-40B4-BE49-F238E27FC236}">
                <a16:creationId xmlns:a16="http://schemas.microsoft.com/office/drawing/2014/main" id="{1AA6CA9C-650A-40BB-9B4B-F3A5FF7578C7}"/>
              </a:ext>
            </a:extLst>
          </p:cNvPr>
          <p:cNvSpPr>
            <a:spLocks noGrp="1"/>
          </p:cNvSpPr>
          <p:nvPr>
            <p:ph type="body" idx="1"/>
          </p:nvPr>
        </p:nvSpPr>
        <p:spPr>
          <a:xfrm>
            <a:off x="230603" y="4228909"/>
            <a:ext cx="8682791" cy="2501075"/>
          </a:xfrm>
        </p:spPr>
        <p:txBody>
          <a:bodyPr/>
          <a:lstStyle/>
          <a:p>
            <a:pPr algn="just"/>
            <a:r>
              <a:rPr lang="en-US" sz="1800" dirty="0"/>
              <a:t>Sort inputs by exponent : CMP +SWAPs</a:t>
            </a:r>
          </a:p>
          <a:p>
            <a:pPr algn="just"/>
            <a:r>
              <a:rPr lang="en-US" sz="1800" dirty="0"/>
              <a:t>Shift 2</a:t>
            </a:r>
            <a:r>
              <a:rPr lang="en-US" sz="1800" baseline="30000" dirty="0"/>
              <a:t>nd</a:t>
            </a:r>
            <a:r>
              <a:rPr lang="en-US" sz="1800" dirty="0"/>
              <a:t> mantissa by difference of exponents</a:t>
            </a:r>
          </a:p>
          <a:p>
            <a:pPr algn="just"/>
            <a:r>
              <a:rPr lang="en-US" sz="1800" dirty="0"/>
              <a:t>Add  2</a:t>
            </a:r>
            <a:r>
              <a:rPr lang="en-US" sz="1800" baseline="30000" dirty="0"/>
              <a:t>nd</a:t>
            </a:r>
            <a:r>
              <a:rPr lang="en-US" sz="1800" dirty="0"/>
              <a:t> mantissa to first and convert back from 2’s compliment</a:t>
            </a:r>
          </a:p>
          <a:p>
            <a:pPr algn="just"/>
            <a:r>
              <a:rPr lang="en-US" sz="1800" dirty="0"/>
              <a:t>If carry, shift result by 1bit and increment exp by 1</a:t>
            </a:r>
          </a:p>
          <a:p>
            <a:pPr algn="just"/>
            <a:r>
              <a:rPr lang="en-US" sz="1800" dirty="0"/>
              <a:t>RN gate renormalize the intermediate result using first one </a:t>
            </a:r>
            <a:r>
              <a:rPr lang="en-US" sz="1800" dirty="0" err="1"/>
              <a:t>ckt</a:t>
            </a:r>
            <a:r>
              <a:rPr lang="en-US" sz="1800" dirty="0"/>
              <a:t> followed by shifting the mantissa by the output of the first-ones circuit and copies out the resulting floating point representation.</a:t>
            </a:r>
          </a:p>
        </p:txBody>
      </p:sp>
    </p:spTree>
    <p:extLst>
      <p:ext uri="{BB962C8B-B14F-4D97-AF65-F5344CB8AC3E}">
        <p14:creationId xmlns:p14="http://schemas.microsoft.com/office/powerpoint/2010/main" val="217201925"/>
      </p:ext>
    </p:extLst>
  </p:cSld>
  <p:clrMapOvr>
    <a:masterClrMapping/>
  </p:clrMapOvr>
</p:sld>
</file>

<file path=ppt/theme/theme1.xml><?xml version="1.0" encoding="utf-8"?>
<a:theme xmlns:a="http://schemas.openxmlformats.org/drawingml/2006/main" name="NCStateU-horizontal-left-log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2801</TotalTime>
  <Words>1445</Words>
  <Application>Microsoft Office PowerPoint</Application>
  <PresentationFormat>On-screen Show (4:3)</PresentationFormat>
  <Paragraphs>127</Paragraphs>
  <Slides>20</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NCStateU-horizontal-left-logo</vt:lpstr>
      <vt:lpstr>Quantum circuits for floating-point arithmetic</vt:lpstr>
      <vt:lpstr>Contents</vt:lpstr>
      <vt:lpstr>Motivation </vt:lpstr>
      <vt:lpstr>Motivation…</vt:lpstr>
      <vt:lpstr>Background</vt:lpstr>
      <vt:lpstr>Background…</vt:lpstr>
      <vt:lpstr>Background …</vt:lpstr>
      <vt:lpstr>Hand Optimized Circuits </vt:lpstr>
      <vt:lpstr>Hand Optimized Circuit: Addition Circuit</vt:lpstr>
      <vt:lpstr>Hand Optimized Circuit: Multiplication Circuit</vt:lpstr>
      <vt:lpstr>Automatic Circuit Synthesis</vt:lpstr>
      <vt:lpstr>Automatic Circuit Synthesis </vt:lpstr>
      <vt:lpstr>Automatic Circuit Synthesis</vt:lpstr>
      <vt:lpstr>Comparison of Resource Counts</vt:lpstr>
      <vt:lpstr>Analysis: Disadvantage of Automatic Synthesis</vt:lpstr>
      <vt:lpstr>Analysis: Advantages of Automatic Synthesis</vt:lpstr>
      <vt:lpstr>Feasibility</vt:lpstr>
      <vt:lpstr>Conclusion</vt:lpstr>
      <vt:lpstr>Discussion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Indoor Blimp Design  Weekly Update</dc:title>
  <dc:creator>Aditya Rasam</dc:creator>
  <cp:lastModifiedBy>sreerajrkanayi@gmail.com</cp:lastModifiedBy>
  <cp:revision>170</cp:revision>
  <dcterms:modified xsi:type="dcterms:W3CDTF">2018-11-19T17:39:23Z</dcterms:modified>
</cp:coreProperties>
</file>