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58" r:id="rId4"/>
    <p:sldId id="259" r:id="rId5"/>
    <p:sldId id="273" r:id="rId6"/>
    <p:sldId id="260" r:id="rId7"/>
    <p:sldId id="261" r:id="rId8"/>
    <p:sldId id="262" r:id="rId9"/>
    <p:sldId id="263" r:id="rId10"/>
    <p:sldId id="266" r:id="rId11"/>
    <p:sldId id="265" r:id="rId12"/>
    <p:sldId id="268" r:id="rId13"/>
    <p:sldId id="267" r:id="rId14"/>
    <p:sldId id="270" r:id="rId15"/>
    <p:sldId id="271" r:id="rId16"/>
    <p:sldId id="272" r:id="rId17"/>
    <p:sldId id="27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hita Nagabhiru" initials="MN" lastIdx="2" clrIdx="0">
    <p:extLst>
      <p:ext uri="{19B8F6BF-5375-455C-9EA6-DF929625EA0E}">
        <p15:presenceInfo xmlns:p15="http://schemas.microsoft.com/office/powerpoint/2012/main" userId="43cc56da547c922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0" d="100"/>
          <a:sy n="70" d="100"/>
        </p:scale>
        <p:origin x="73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DC4241-9F2F-46E1-8218-A106DBC70869}"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566DF6-D4A7-4454-8362-0924D72AC500}" type="slidenum">
              <a:rPr lang="en-US" smtClean="0"/>
              <a:t>‹#›</a:t>
            </a:fld>
            <a:endParaRPr lang="en-US"/>
          </a:p>
        </p:txBody>
      </p:sp>
    </p:spTree>
    <p:extLst>
      <p:ext uri="{BB962C8B-B14F-4D97-AF65-F5344CB8AC3E}">
        <p14:creationId xmlns:p14="http://schemas.microsoft.com/office/powerpoint/2010/main" val="1413992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3E4DAAC-E620-4149-8C98-5EC509075025}"/>
              </a:ext>
            </a:extLst>
          </p:cNvPr>
          <p:cNvSpPr>
            <a:spLocks noGrp="1" noChangeArrowheads="1"/>
          </p:cNvSpPr>
          <p:nvPr>
            <p:ph type="sldNum" sz="quarter" idx="5"/>
          </p:nvPr>
        </p:nvSpPr>
        <p:spPr>
          <a:ln/>
        </p:spPr>
        <p:txBody>
          <a:bodyPr/>
          <a:lstStyle/>
          <a:p>
            <a:fld id="{AF7E3F9D-8248-487E-8494-BCF1A6BB93F5}" type="slidenum">
              <a:rPr lang="en-US" altLang="en-US"/>
              <a:pPr/>
              <a:t>10</a:t>
            </a:fld>
            <a:endParaRPr lang="en-US" altLang="en-US"/>
          </a:p>
        </p:txBody>
      </p:sp>
      <p:sp>
        <p:nvSpPr>
          <p:cNvPr id="32770" name="Rectangle 2">
            <a:extLst>
              <a:ext uri="{FF2B5EF4-FFF2-40B4-BE49-F238E27FC236}">
                <a16:creationId xmlns:a16="http://schemas.microsoft.com/office/drawing/2014/main" id="{DB640C82-8395-4B67-9EF3-5300CEA7DD59}"/>
              </a:ext>
            </a:extLst>
          </p:cNvPr>
          <p:cNvSpPr>
            <a:spLocks noGrp="1" noRot="1" noChangeAspect="1" noChangeArrowheads="1" noTextEdit="1"/>
          </p:cNvSpPr>
          <p:nvPr>
            <p:ph type="sldImg"/>
          </p:nvPr>
        </p:nvSpPr>
        <p:spPr>
          <a:ln/>
        </p:spPr>
      </p:sp>
      <p:sp>
        <p:nvSpPr>
          <p:cNvPr id="32771" name="Rectangle 3">
            <a:extLst>
              <a:ext uri="{FF2B5EF4-FFF2-40B4-BE49-F238E27FC236}">
                <a16:creationId xmlns:a16="http://schemas.microsoft.com/office/drawing/2014/main" id="{F5577669-04F1-4FE8-A6DF-CCB376D56061}"/>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8C120BA-B786-490F-A8FF-262A8C8DE3E0}"/>
              </a:ext>
            </a:extLst>
          </p:cNvPr>
          <p:cNvSpPr>
            <a:spLocks noGrp="1" noChangeArrowheads="1"/>
          </p:cNvSpPr>
          <p:nvPr>
            <p:ph type="sldNum" sz="quarter" idx="5"/>
          </p:nvPr>
        </p:nvSpPr>
        <p:spPr>
          <a:ln/>
        </p:spPr>
        <p:txBody>
          <a:bodyPr/>
          <a:lstStyle/>
          <a:p>
            <a:fld id="{286FFCAD-8660-4DAE-99EC-08414C9E770E}" type="slidenum">
              <a:rPr lang="en-US" altLang="en-US"/>
              <a:pPr/>
              <a:t>13</a:t>
            </a:fld>
            <a:endParaRPr lang="en-US" altLang="en-US"/>
          </a:p>
        </p:txBody>
      </p:sp>
      <p:sp>
        <p:nvSpPr>
          <p:cNvPr id="34818" name="Rectangle 2">
            <a:extLst>
              <a:ext uri="{FF2B5EF4-FFF2-40B4-BE49-F238E27FC236}">
                <a16:creationId xmlns:a16="http://schemas.microsoft.com/office/drawing/2014/main" id="{36F3BAD5-E2AC-4AEA-A800-0C3CAB58EAEB}"/>
              </a:ext>
            </a:extLst>
          </p:cNvPr>
          <p:cNvSpPr>
            <a:spLocks noGrp="1" noRot="1" noChangeAspect="1" noChangeArrowheads="1" noTextEdit="1"/>
          </p:cNvSpPr>
          <p:nvPr>
            <p:ph type="sldImg"/>
          </p:nvPr>
        </p:nvSpPr>
        <p:spPr>
          <a:ln/>
        </p:spPr>
      </p:sp>
      <p:sp>
        <p:nvSpPr>
          <p:cNvPr id="34819" name="Rectangle 3">
            <a:extLst>
              <a:ext uri="{FF2B5EF4-FFF2-40B4-BE49-F238E27FC236}">
                <a16:creationId xmlns:a16="http://schemas.microsoft.com/office/drawing/2014/main" id="{0A2488CF-CA8D-412B-A2FE-C9156A5B1AA8}"/>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577125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8218BDE-D9D1-44AF-AA33-E2F31E8E2B23}"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B642249-179B-420C-A2D7-1917E2383568}" type="slidenum">
              <a:rPr lang="en-US" smtClean="0"/>
              <a:t>‹#›</a:t>
            </a:fld>
            <a:endParaRPr lang="en-US"/>
          </a:p>
        </p:txBody>
      </p:sp>
    </p:spTree>
    <p:extLst>
      <p:ext uri="{BB962C8B-B14F-4D97-AF65-F5344CB8AC3E}">
        <p14:creationId xmlns:p14="http://schemas.microsoft.com/office/powerpoint/2010/main" val="956353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8218BDE-D9D1-44AF-AA33-E2F31E8E2B23}"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B642249-179B-420C-A2D7-1917E2383568}" type="slidenum">
              <a:rPr lang="en-US" smtClean="0"/>
              <a:t>‹#›</a:t>
            </a:fld>
            <a:endParaRPr lang="en-US"/>
          </a:p>
        </p:txBody>
      </p:sp>
    </p:spTree>
    <p:extLst>
      <p:ext uri="{BB962C8B-B14F-4D97-AF65-F5344CB8AC3E}">
        <p14:creationId xmlns:p14="http://schemas.microsoft.com/office/powerpoint/2010/main" val="3848763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8218BDE-D9D1-44AF-AA33-E2F31E8E2B23}"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B642249-179B-420C-A2D7-1917E2383568}"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099571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98218BDE-D9D1-44AF-AA33-E2F31E8E2B23}"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B642249-179B-420C-A2D7-1917E2383568}" type="slidenum">
              <a:rPr lang="en-US" smtClean="0"/>
              <a:t>‹#›</a:t>
            </a:fld>
            <a:endParaRPr lang="en-US"/>
          </a:p>
        </p:txBody>
      </p:sp>
    </p:spTree>
    <p:extLst>
      <p:ext uri="{BB962C8B-B14F-4D97-AF65-F5344CB8AC3E}">
        <p14:creationId xmlns:p14="http://schemas.microsoft.com/office/powerpoint/2010/main" val="15226753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98218BDE-D9D1-44AF-AA33-E2F31E8E2B23}"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B642249-179B-420C-A2D7-1917E2383568}"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727728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98218BDE-D9D1-44AF-AA33-E2F31E8E2B23}"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B642249-179B-420C-A2D7-1917E2383568}" type="slidenum">
              <a:rPr lang="en-US" smtClean="0"/>
              <a:t>‹#›</a:t>
            </a:fld>
            <a:endParaRPr lang="en-US"/>
          </a:p>
        </p:txBody>
      </p:sp>
    </p:spTree>
    <p:extLst>
      <p:ext uri="{BB962C8B-B14F-4D97-AF65-F5344CB8AC3E}">
        <p14:creationId xmlns:p14="http://schemas.microsoft.com/office/powerpoint/2010/main" val="6598068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218BDE-D9D1-44AF-AA33-E2F31E8E2B23}"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B642249-179B-420C-A2D7-1917E2383568}" type="slidenum">
              <a:rPr lang="en-US" smtClean="0"/>
              <a:t>‹#›</a:t>
            </a:fld>
            <a:endParaRPr lang="en-US"/>
          </a:p>
        </p:txBody>
      </p:sp>
    </p:spTree>
    <p:extLst>
      <p:ext uri="{BB962C8B-B14F-4D97-AF65-F5344CB8AC3E}">
        <p14:creationId xmlns:p14="http://schemas.microsoft.com/office/powerpoint/2010/main" val="41314519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218BDE-D9D1-44AF-AA33-E2F31E8E2B23}"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B642249-179B-420C-A2D7-1917E2383568}" type="slidenum">
              <a:rPr lang="en-US" smtClean="0"/>
              <a:t>‹#›</a:t>
            </a:fld>
            <a:endParaRPr lang="en-US"/>
          </a:p>
        </p:txBody>
      </p:sp>
    </p:spTree>
    <p:extLst>
      <p:ext uri="{BB962C8B-B14F-4D97-AF65-F5344CB8AC3E}">
        <p14:creationId xmlns:p14="http://schemas.microsoft.com/office/powerpoint/2010/main" val="2392298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218BDE-D9D1-44AF-AA33-E2F31E8E2B23}"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B642249-179B-420C-A2D7-1917E2383568}" type="slidenum">
              <a:rPr lang="en-US" smtClean="0"/>
              <a:t>‹#›</a:t>
            </a:fld>
            <a:endParaRPr lang="en-US"/>
          </a:p>
        </p:txBody>
      </p:sp>
    </p:spTree>
    <p:extLst>
      <p:ext uri="{BB962C8B-B14F-4D97-AF65-F5344CB8AC3E}">
        <p14:creationId xmlns:p14="http://schemas.microsoft.com/office/powerpoint/2010/main" val="1122586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8218BDE-D9D1-44AF-AA33-E2F31E8E2B23}"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B642249-179B-420C-A2D7-1917E2383568}" type="slidenum">
              <a:rPr lang="en-US" smtClean="0"/>
              <a:t>‹#›</a:t>
            </a:fld>
            <a:endParaRPr lang="en-US"/>
          </a:p>
        </p:txBody>
      </p:sp>
    </p:spTree>
    <p:extLst>
      <p:ext uri="{BB962C8B-B14F-4D97-AF65-F5344CB8AC3E}">
        <p14:creationId xmlns:p14="http://schemas.microsoft.com/office/powerpoint/2010/main" val="4163143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8218BDE-D9D1-44AF-AA33-E2F31E8E2B23}"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B642249-179B-420C-A2D7-1917E2383568}" type="slidenum">
              <a:rPr lang="en-US" smtClean="0"/>
              <a:t>‹#›</a:t>
            </a:fld>
            <a:endParaRPr lang="en-US"/>
          </a:p>
        </p:txBody>
      </p:sp>
    </p:spTree>
    <p:extLst>
      <p:ext uri="{BB962C8B-B14F-4D97-AF65-F5344CB8AC3E}">
        <p14:creationId xmlns:p14="http://schemas.microsoft.com/office/powerpoint/2010/main" val="169262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8218BDE-D9D1-44AF-AA33-E2F31E8E2B23}"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B642249-179B-420C-A2D7-1917E2383568}" type="slidenum">
              <a:rPr lang="en-US" smtClean="0"/>
              <a:t>‹#›</a:t>
            </a:fld>
            <a:endParaRPr lang="en-US"/>
          </a:p>
        </p:txBody>
      </p:sp>
    </p:spTree>
    <p:extLst>
      <p:ext uri="{BB962C8B-B14F-4D97-AF65-F5344CB8AC3E}">
        <p14:creationId xmlns:p14="http://schemas.microsoft.com/office/powerpoint/2010/main" val="2388957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8218BDE-D9D1-44AF-AA33-E2F31E8E2B23}"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B642249-179B-420C-A2D7-1917E2383568}" type="slidenum">
              <a:rPr lang="en-US" smtClean="0"/>
              <a:t>‹#›</a:t>
            </a:fld>
            <a:endParaRPr lang="en-US"/>
          </a:p>
        </p:txBody>
      </p:sp>
    </p:spTree>
    <p:extLst>
      <p:ext uri="{BB962C8B-B14F-4D97-AF65-F5344CB8AC3E}">
        <p14:creationId xmlns:p14="http://schemas.microsoft.com/office/powerpoint/2010/main" val="3928472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218BDE-D9D1-44AF-AA33-E2F31E8E2B23}"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B642249-179B-420C-A2D7-1917E2383568}" type="slidenum">
              <a:rPr lang="en-US" smtClean="0"/>
              <a:t>‹#›</a:t>
            </a:fld>
            <a:endParaRPr lang="en-US"/>
          </a:p>
        </p:txBody>
      </p:sp>
    </p:spTree>
    <p:extLst>
      <p:ext uri="{BB962C8B-B14F-4D97-AF65-F5344CB8AC3E}">
        <p14:creationId xmlns:p14="http://schemas.microsoft.com/office/powerpoint/2010/main" val="1810545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8218BDE-D9D1-44AF-AA33-E2F31E8E2B23}"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B642249-179B-420C-A2D7-1917E2383568}" type="slidenum">
              <a:rPr lang="en-US" smtClean="0"/>
              <a:t>‹#›</a:t>
            </a:fld>
            <a:endParaRPr lang="en-US"/>
          </a:p>
        </p:txBody>
      </p:sp>
    </p:spTree>
    <p:extLst>
      <p:ext uri="{BB962C8B-B14F-4D97-AF65-F5344CB8AC3E}">
        <p14:creationId xmlns:p14="http://schemas.microsoft.com/office/powerpoint/2010/main" val="4060761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8218BDE-D9D1-44AF-AA33-E2F31E8E2B23}"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B642249-179B-420C-A2D7-1917E2383568}" type="slidenum">
              <a:rPr lang="en-US" smtClean="0"/>
              <a:t>‹#›</a:t>
            </a:fld>
            <a:endParaRPr lang="en-US"/>
          </a:p>
        </p:txBody>
      </p:sp>
    </p:spTree>
    <p:extLst>
      <p:ext uri="{BB962C8B-B14F-4D97-AF65-F5344CB8AC3E}">
        <p14:creationId xmlns:p14="http://schemas.microsoft.com/office/powerpoint/2010/main" val="669003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8218BDE-D9D1-44AF-AA33-E2F31E8E2B23}" type="datetimeFigureOut">
              <a:rPr lang="en-US" smtClean="0"/>
              <a:t>11/26/2018</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B642249-179B-420C-A2D7-1917E2383568}" type="slidenum">
              <a:rPr lang="en-US" smtClean="0"/>
              <a:t>‹#›</a:t>
            </a:fld>
            <a:endParaRPr lang="en-US"/>
          </a:p>
        </p:txBody>
      </p:sp>
    </p:spTree>
    <p:extLst>
      <p:ext uri="{BB962C8B-B14F-4D97-AF65-F5344CB8AC3E}">
        <p14:creationId xmlns:p14="http://schemas.microsoft.com/office/powerpoint/2010/main" val="10716486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EF0C5-1F4B-4842-BC8D-B6ABEFF5FB20}"/>
              </a:ext>
            </a:extLst>
          </p:cNvPr>
          <p:cNvSpPr>
            <a:spLocks noGrp="1"/>
          </p:cNvSpPr>
          <p:nvPr>
            <p:ph type="ctrTitle"/>
          </p:nvPr>
        </p:nvSpPr>
        <p:spPr>
          <a:xfrm>
            <a:off x="2589213" y="2297609"/>
            <a:ext cx="8915399" cy="2262781"/>
          </a:xfrm>
        </p:spPr>
        <p:txBody>
          <a:bodyPr>
            <a:noAutofit/>
          </a:bodyPr>
          <a:lstStyle/>
          <a:p>
            <a:pPr algn="l"/>
            <a:r>
              <a:rPr lang="en-US" sz="4800" dirty="0"/>
              <a:t>An Introduction into Fault-tolerant Quantum Computing</a:t>
            </a:r>
          </a:p>
        </p:txBody>
      </p:sp>
      <p:sp>
        <p:nvSpPr>
          <p:cNvPr id="3" name="Subtitle 2">
            <a:extLst>
              <a:ext uri="{FF2B5EF4-FFF2-40B4-BE49-F238E27FC236}">
                <a16:creationId xmlns:a16="http://schemas.microsoft.com/office/drawing/2014/main" id="{E9BD43A5-45E2-4969-B8BE-0B914B3CA663}"/>
              </a:ext>
            </a:extLst>
          </p:cNvPr>
          <p:cNvSpPr>
            <a:spLocks noGrp="1"/>
          </p:cNvSpPr>
          <p:nvPr>
            <p:ph type="subTitle" idx="1"/>
          </p:nvPr>
        </p:nvSpPr>
        <p:spPr>
          <a:xfrm>
            <a:off x="2589213" y="4560390"/>
            <a:ext cx="8915399" cy="1126283"/>
          </a:xfrm>
        </p:spPr>
        <p:txBody>
          <a:bodyPr>
            <a:noAutofit/>
          </a:bodyPr>
          <a:lstStyle/>
          <a:p>
            <a:pPr algn="l"/>
            <a:r>
              <a:rPr lang="en-US" sz="1600" dirty="0" err="1"/>
              <a:t>Alexandru</a:t>
            </a:r>
            <a:r>
              <a:rPr lang="en-US" sz="1600" dirty="0"/>
              <a:t> Paler, University of Passau, Germany</a:t>
            </a:r>
          </a:p>
          <a:p>
            <a:pPr algn="l"/>
            <a:r>
              <a:rPr lang="en-US" sz="1600" dirty="0"/>
              <a:t>Simon J. Devitt, Ochanomizu University ,Tokyo</a:t>
            </a:r>
          </a:p>
          <a:p>
            <a:pPr algn="l"/>
            <a:r>
              <a:rPr lang="en-US" sz="1600" cap="none" dirty="0"/>
              <a:t>2015 DAC (Design Automation Conference) </a:t>
            </a:r>
          </a:p>
          <a:p>
            <a:pPr algn="l"/>
            <a:r>
              <a:rPr lang="en-US" sz="1600" cap="none" dirty="0"/>
              <a:t>PRESENTED BY: Mahita Nagabhiru</a:t>
            </a:r>
          </a:p>
          <a:p>
            <a:pPr algn="l"/>
            <a:r>
              <a:rPr lang="en-US" sz="1600" cap="none" dirty="0"/>
              <a:t>DATE: Nov 26</a:t>
            </a:r>
            <a:r>
              <a:rPr lang="en-US" sz="1600" cap="none" baseline="30000" dirty="0"/>
              <a:t>th</a:t>
            </a:r>
            <a:r>
              <a:rPr lang="en-US" sz="1600" cap="none" dirty="0"/>
              <a:t> 2018</a:t>
            </a:r>
          </a:p>
          <a:p>
            <a:pPr algn="l"/>
            <a:endParaRPr lang="en-US" sz="1600" dirty="0"/>
          </a:p>
          <a:p>
            <a:pPr algn="l"/>
            <a:endParaRPr lang="en-US" sz="1600" dirty="0"/>
          </a:p>
          <a:p>
            <a:pPr algn="l"/>
            <a:endParaRPr lang="en-US" sz="1600" dirty="0"/>
          </a:p>
        </p:txBody>
      </p:sp>
    </p:spTree>
    <p:extLst>
      <p:ext uri="{BB962C8B-B14F-4D97-AF65-F5344CB8AC3E}">
        <p14:creationId xmlns:p14="http://schemas.microsoft.com/office/powerpoint/2010/main" val="1471322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85C2FB03-1079-4170-BD57-B6C0DD2B7B81}"/>
              </a:ext>
            </a:extLst>
          </p:cNvPr>
          <p:cNvSpPr>
            <a:spLocks noGrp="1" noChangeArrowheads="1"/>
          </p:cNvSpPr>
          <p:nvPr>
            <p:ph type="title"/>
          </p:nvPr>
        </p:nvSpPr>
        <p:spPr>
          <a:xfrm>
            <a:off x="1600200" y="571500"/>
            <a:ext cx="10515600" cy="1325563"/>
          </a:xfrm>
        </p:spPr>
        <p:txBody>
          <a:bodyPr/>
          <a:lstStyle/>
          <a:p>
            <a:r>
              <a:rPr lang="en-US" dirty="0"/>
              <a:t>Fault–tolerance framework</a:t>
            </a:r>
            <a:endParaRPr lang="en-US" altLang="en-US" dirty="0"/>
          </a:p>
        </p:txBody>
      </p:sp>
      <p:sp>
        <p:nvSpPr>
          <p:cNvPr id="14339" name="Rectangle 3">
            <a:extLst>
              <a:ext uri="{FF2B5EF4-FFF2-40B4-BE49-F238E27FC236}">
                <a16:creationId xmlns:a16="http://schemas.microsoft.com/office/drawing/2014/main" id="{EDC5B111-9F46-4361-9D2C-207691E44A0F}"/>
              </a:ext>
            </a:extLst>
          </p:cNvPr>
          <p:cNvSpPr>
            <a:spLocks noGrp="1" noChangeArrowheads="1"/>
          </p:cNvSpPr>
          <p:nvPr>
            <p:ph idx="1"/>
          </p:nvPr>
        </p:nvSpPr>
        <p:spPr>
          <a:xfrm>
            <a:off x="1676400" y="4250227"/>
            <a:ext cx="10169857" cy="2514600"/>
          </a:xfrm>
        </p:spPr>
        <p:txBody>
          <a:bodyPr>
            <a:normAutofit/>
          </a:bodyPr>
          <a:lstStyle/>
          <a:p>
            <a:r>
              <a:rPr lang="en-US" dirty="0"/>
              <a:t>We have a distributed pool of qubits and they will be running a process with QEC encoding. We use inter-process communication for achieving QEC: </a:t>
            </a:r>
          </a:p>
          <a:p>
            <a:pPr lvl="1"/>
            <a:r>
              <a:rPr lang="en-US" dirty="0"/>
              <a:t>They term interaction between data qubits and ancillas through a </a:t>
            </a:r>
            <a:r>
              <a:rPr lang="en-US" dirty="0" err="1"/>
              <a:t>cnot</a:t>
            </a:r>
            <a:r>
              <a:rPr lang="en-US" dirty="0"/>
              <a:t> as communication.</a:t>
            </a:r>
          </a:p>
          <a:p>
            <a:pPr lvl="1"/>
            <a:r>
              <a:rPr lang="en-US" dirty="0"/>
              <a:t>3-step communication at the end of which we will have fault detection.</a:t>
            </a:r>
          </a:p>
          <a:p>
            <a:pPr lvl="1"/>
            <a:r>
              <a:rPr lang="en-US" dirty="0"/>
              <a:t>bit flips detected by having data qubits as controls and ancillas as targets and errors are commutative.</a:t>
            </a:r>
          </a:p>
          <a:p>
            <a:pPr lvl="2"/>
            <a:r>
              <a:rPr lang="en-US" dirty="0" err="1"/>
              <a:t>Eg</a:t>
            </a:r>
            <a:r>
              <a:rPr lang="en-US" dirty="0"/>
              <a:t>: During the first round, data sends </a:t>
            </a:r>
            <a:r>
              <a:rPr lang="en-US" dirty="0" err="1"/>
              <a:t>bc</a:t>
            </a:r>
            <a:r>
              <a:rPr lang="en-US" dirty="0"/>
              <a:t> to target updating the old </a:t>
            </a:r>
            <a:r>
              <a:rPr lang="en-US" dirty="0" err="1"/>
              <a:t>bt</a:t>
            </a:r>
            <a:r>
              <a:rPr lang="en-US" dirty="0"/>
              <a:t>’ value to </a:t>
            </a:r>
            <a:r>
              <a:rPr lang="en-US" dirty="0" err="1"/>
              <a:t>bt</a:t>
            </a:r>
            <a:r>
              <a:rPr lang="en-US" dirty="0"/>
              <a:t> = </a:t>
            </a:r>
            <a:r>
              <a:rPr lang="en-US" dirty="0" err="1"/>
              <a:t>bt</a:t>
            </a:r>
            <a:r>
              <a:rPr lang="en-US" dirty="0"/>
              <a:t>’ ⊕ </a:t>
            </a:r>
            <a:r>
              <a:rPr lang="en-US" dirty="0" err="1"/>
              <a:t>bc</a:t>
            </a:r>
            <a:endParaRPr lang="en-US" dirty="0"/>
          </a:p>
          <a:p>
            <a:pPr>
              <a:lnSpc>
                <a:spcPct val="90000"/>
              </a:lnSpc>
            </a:pPr>
            <a:endParaRPr lang="en-US" altLang="en-US" dirty="0">
              <a:sym typeface="Symbol" panose="05050102010706020507" pitchFamily="18" charset="2"/>
            </a:endParaRPr>
          </a:p>
        </p:txBody>
      </p:sp>
      <p:sp>
        <p:nvSpPr>
          <p:cNvPr id="14341" name="Text Box 5">
            <a:extLst>
              <a:ext uri="{FF2B5EF4-FFF2-40B4-BE49-F238E27FC236}">
                <a16:creationId xmlns:a16="http://schemas.microsoft.com/office/drawing/2014/main" id="{4E11C41E-DDD8-4B72-9D75-94B1F8FA068B}"/>
              </a:ext>
            </a:extLst>
          </p:cNvPr>
          <p:cNvSpPr txBox="1">
            <a:spLocks noChangeArrowheads="1"/>
          </p:cNvSpPr>
          <p:nvPr/>
        </p:nvSpPr>
        <p:spPr bwMode="auto">
          <a:xfrm>
            <a:off x="1676400" y="1480784"/>
            <a:ext cx="3505200" cy="8872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nSpc>
                <a:spcPct val="60000"/>
              </a:lnSpc>
              <a:spcBef>
                <a:spcPct val="50000"/>
              </a:spcBef>
            </a:pPr>
            <a:r>
              <a:rPr lang="en-US" altLang="en-US" dirty="0"/>
              <a:t>|</a:t>
            </a:r>
            <a:r>
              <a:rPr lang="en-US" altLang="en-US" dirty="0">
                <a:sym typeface="Symbol" panose="05050102010706020507" pitchFamily="18" charset="2"/>
              </a:rPr>
              <a:t></a:t>
            </a:r>
            <a:r>
              <a:rPr lang="en-US" altLang="en-US" dirty="0"/>
              <a:t>&gt;=a|0&gt;+b|1&gt;	</a:t>
            </a:r>
          </a:p>
          <a:p>
            <a:pPr>
              <a:lnSpc>
                <a:spcPct val="60000"/>
              </a:lnSpc>
              <a:spcBef>
                <a:spcPct val="50000"/>
              </a:spcBef>
            </a:pPr>
            <a:r>
              <a:rPr lang="en-US" altLang="en-US" dirty="0"/>
              <a:t>|0&gt;			</a:t>
            </a:r>
          </a:p>
          <a:p>
            <a:pPr>
              <a:lnSpc>
                <a:spcPct val="60000"/>
              </a:lnSpc>
              <a:spcBef>
                <a:spcPct val="50000"/>
              </a:spcBef>
            </a:pPr>
            <a:r>
              <a:rPr lang="en-US" altLang="en-US" dirty="0"/>
              <a:t>|0&gt;			</a:t>
            </a:r>
          </a:p>
        </p:txBody>
      </p:sp>
      <p:sp>
        <p:nvSpPr>
          <p:cNvPr id="14342" name="Line 6">
            <a:extLst>
              <a:ext uri="{FF2B5EF4-FFF2-40B4-BE49-F238E27FC236}">
                <a16:creationId xmlns:a16="http://schemas.microsoft.com/office/drawing/2014/main" id="{E725ABCE-4BE8-4894-B287-3AEA58563540}"/>
              </a:ext>
            </a:extLst>
          </p:cNvPr>
          <p:cNvSpPr>
            <a:spLocks noChangeShapeType="1"/>
          </p:cNvSpPr>
          <p:nvPr/>
        </p:nvSpPr>
        <p:spPr bwMode="auto">
          <a:xfrm>
            <a:off x="3810000" y="1633184"/>
            <a:ext cx="990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43" name="Line 7">
            <a:extLst>
              <a:ext uri="{FF2B5EF4-FFF2-40B4-BE49-F238E27FC236}">
                <a16:creationId xmlns:a16="http://schemas.microsoft.com/office/drawing/2014/main" id="{313DF087-596E-4AC4-A889-8566353E6A6E}"/>
              </a:ext>
            </a:extLst>
          </p:cNvPr>
          <p:cNvSpPr>
            <a:spLocks noChangeShapeType="1"/>
          </p:cNvSpPr>
          <p:nvPr/>
        </p:nvSpPr>
        <p:spPr bwMode="auto">
          <a:xfrm>
            <a:off x="3810000" y="2014184"/>
            <a:ext cx="990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44" name="Line 8">
            <a:extLst>
              <a:ext uri="{FF2B5EF4-FFF2-40B4-BE49-F238E27FC236}">
                <a16:creationId xmlns:a16="http://schemas.microsoft.com/office/drawing/2014/main" id="{2FD7F249-5414-4642-821E-3BDB7B59B295}"/>
              </a:ext>
            </a:extLst>
          </p:cNvPr>
          <p:cNvSpPr>
            <a:spLocks noChangeShapeType="1"/>
          </p:cNvSpPr>
          <p:nvPr/>
        </p:nvSpPr>
        <p:spPr bwMode="auto">
          <a:xfrm>
            <a:off x="3810000" y="2393598"/>
            <a:ext cx="990600"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45" name="Oval 9">
            <a:extLst>
              <a:ext uri="{FF2B5EF4-FFF2-40B4-BE49-F238E27FC236}">
                <a16:creationId xmlns:a16="http://schemas.microsoft.com/office/drawing/2014/main" id="{9269CA91-74F7-4E6F-9913-D022C9415D88}"/>
              </a:ext>
            </a:extLst>
          </p:cNvPr>
          <p:cNvSpPr>
            <a:spLocks noChangeArrowheads="1"/>
          </p:cNvSpPr>
          <p:nvPr/>
        </p:nvSpPr>
        <p:spPr bwMode="auto">
          <a:xfrm>
            <a:off x="4038600" y="1556984"/>
            <a:ext cx="152400" cy="152400"/>
          </a:xfrm>
          <a:prstGeom prst="ellipse">
            <a:avLst/>
          </a:prstGeom>
          <a:solidFill>
            <a:schemeClr val="tx1"/>
          </a:solidFill>
          <a:ln w="9525">
            <a:solidFill>
              <a:schemeClr val="tx1"/>
            </a:solidFill>
            <a:round/>
            <a:headEnd/>
            <a:tailEnd/>
          </a:ln>
        </p:spPr>
        <p:txBody>
          <a:bodyPr wrap="none" anchor="ctr"/>
          <a:lstStyle/>
          <a:p>
            <a:endParaRPr lang="en-US"/>
          </a:p>
        </p:txBody>
      </p:sp>
      <p:sp>
        <p:nvSpPr>
          <p:cNvPr id="14346" name="Oval 10">
            <a:extLst>
              <a:ext uri="{FF2B5EF4-FFF2-40B4-BE49-F238E27FC236}">
                <a16:creationId xmlns:a16="http://schemas.microsoft.com/office/drawing/2014/main" id="{99DC86B2-BA99-4305-A309-AC957015E8D8}"/>
              </a:ext>
            </a:extLst>
          </p:cNvPr>
          <p:cNvSpPr>
            <a:spLocks noChangeArrowheads="1"/>
          </p:cNvSpPr>
          <p:nvPr/>
        </p:nvSpPr>
        <p:spPr bwMode="auto">
          <a:xfrm>
            <a:off x="4495800" y="1556984"/>
            <a:ext cx="152400" cy="152400"/>
          </a:xfrm>
          <a:prstGeom prst="ellipse">
            <a:avLst/>
          </a:prstGeom>
          <a:solidFill>
            <a:schemeClr val="tx1"/>
          </a:solidFill>
          <a:ln w="9525">
            <a:solidFill>
              <a:schemeClr val="tx1"/>
            </a:solidFill>
            <a:round/>
            <a:headEnd/>
            <a:tailEnd/>
          </a:ln>
        </p:spPr>
        <p:txBody>
          <a:bodyPr wrap="none" anchor="ctr"/>
          <a:lstStyle/>
          <a:p>
            <a:endParaRPr lang="en-US"/>
          </a:p>
        </p:txBody>
      </p:sp>
      <p:sp>
        <p:nvSpPr>
          <p:cNvPr id="14347" name="Oval 11">
            <a:extLst>
              <a:ext uri="{FF2B5EF4-FFF2-40B4-BE49-F238E27FC236}">
                <a16:creationId xmlns:a16="http://schemas.microsoft.com/office/drawing/2014/main" id="{A30C56A9-1E70-43EE-BF46-9C32FB4CA4DE}"/>
              </a:ext>
            </a:extLst>
          </p:cNvPr>
          <p:cNvSpPr>
            <a:spLocks noChangeArrowheads="1"/>
          </p:cNvSpPr>
          <p:nvPr/>
        </p:nvSpPr>
        <p:spPr bwMode="auto">
          <a:xfrm>
            <a:off x="4038600" y="1937984"/>
            <a:ext cx="152400" cy="152400"/>
          </a:xfrm>
          <a:prstGeom prst="ellipse">
            <a:avLst/>
          </a:prstGeom>
          <a:noFill/>
          <a:ln w="9525">
            <a:solidFill>
              <a:schemeClr val="tx1"/>
            </a:solidFill>
            <a:round/>
            <a:headEnd/>
            <a:tailEnd/>
          </a:ln>
          <a:extLst>
            <a:ext uri="{909E8E84-426E-40DD-AFC4-6F175D3DCCD1}">
              <a14:hiddenFill xmlns:a14="http://schemas.microsoft.com/office/drawing/2010/main">
                <a:solidFill>
                  <a:schemeClr val="tx1"/>
                </a:solidFill>
              </a14:hiddenFill>
            </a:ext>
          </a:extLst>
        </p:spPr>
        <p:txBody>
          <a:bodyPr wrap="none" anchor="ctr"/>
          <a:lstStyle/>
          <a:p>
            <a:endParaRPr lang="en-US"/>
          </a:p>
        </p:txBody>
      </p:sp>
      <p:sp>
        <p:nvSpPr>
          <p:cNvPr id="14348" name="Oval 12">
            <a:extLst>
              <a:ext uri="{FF2B5EF4-FFF2-40B4-BE49-F238E27FC236}">
                <a16:creationId xmlns:a16="http://schemas.microsoft.com/office/drawing/2014/main" id="{6C01560B-6B6C-41DA-BB28-05292794693C}"/>
              </a:ext>
            </a:extLst>
          </p:cNvPr>
          <p:cNvSpPr>
            <a:spLocks noChangeArrowheads="1"/>
          </p:cNvSpPr>
          <p:nvPr/>
        </p:nvSpPr>
        <p:spPr bwMode="auto">
          <a:xfrm>
            <a:off x="4495800" y="2318984"/>
            <a:ext cx="152400" cy="152400"/>
          </a:xfrm>
          <a:prstGeom prst="ellipse">
            <a:avLst/>
          </a:prstGeom>
          <a:noFill/>
          <a:ln w="9525">
            <a:solidFill>
              <a:schemeClr val="tx1"/>
            </a:solidFill>
            <a:round/>
            <a:headEnd/>
            <a:tailEnd/>
          </a:ln>
          <a:extLst>
            <a:ext uri="{909E8E84-426E-40DD-AFC4-6F175D3DCCD1}">
              <a14:hiddenFill xmlns:a14="http://schemas.microsoft.com/office/drawing/2010/main">
                <a:solidFill>
                  <a:schemeClr val="tx1"/>
                </a:solidFill>
              </a14:hiddenFill>
            </a:ext>
          </a:extLst>
        </p:spPr>
        <p:txBody>
          <a:bodyPr wrap="none" anchor="ctr"/>
          <a:lstStyle/>
          <a:p>
            <a:endParaRPr lang="en-US"/>
          </a:p>
        </p:txBody>
      </p:sp>
      <p:sp>
        <p:nvSpPr>
          <p:cNvPr id="14349" name="Line 13">
            <a:extLst>
              <a:ext uri="{FF2B5EF4-FFF2-40B4-BE49-F238E27FC236}">
                <a16:creationId xmlns:a16="http://schemas.microsoft.com/office/drawing/2014/main" id="{B5FB6380-6CCA-4778-AE6C-A584F9A0B91D}"/>
              </a:ext>
            </a:extLst>
          </p:cNvPr>
          <p:cNvSpPr>
            <a:spLocks noChangeShapeType="1"/>
          </p:cNvSpPr>
          <p:nvPr/>
        </p:nvSpPr>
        <p:spPr bwMode="auto">
          <a:xfrm>
            <a:off x="4114800" y="1633184"/>
            <a:ext cx="1588"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50" name="Line 14">
            <a:extLst>
              <a:ext uri="{FF2B5EF4-FFF2-40B4-BE49-F238E27FC236}">
                <a16:creationId xmlns:a16="http://schemas.microsoft.com/office/drawing/2014/main" id="{FF115B81-9575-4141-A2EA-003266E7421A}"/>
              </a:ext>
            </a:extLst>
          </p:cNvPr>
          <p:cNvSpPr>
            <a:spLocks noChangeShapeType="1"/>
          </p:cNvSpPr>
          <p:nvPr/>
        </p:nvSpPr>
        <p:spPr bwMode="auto">
          <a:xfrm>
            <a:off x="4572000" y="1633184"/>
            <a:ext cx="1588"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51" name="Line 15">
            <a:extLst>
              <a:ext uri="{FF2B5EF4-FFF2-40B4-BE49-F238E27FC236}">
                <a16:creationId xmlns:a16="http://schemas.microsoft.com/office/drawing/2014/main" id="{2F9C99DA-2459-48EC-B61D-68F94B236573}"/>
              </a:ext>
            </a:extLst>
          </p:cNvPr>
          <p:cNvSpPr>
            <a:spLocks noChangeShapeType="1"/>
          </p:cNvSpPr>
          <p:nvPr/>
        </p:nvSpPr>
        <p:spPr bwMode="auto">
          <a:xfrm>
            <a:off x="5791200" y="1633184"/>
            <a:ext cx="411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52" name="Line 16">
            <a:extLst>
              <a:ext uri="{FF2B5EF4-FFF2-40B4-BE49-F238E27FC236}">
                <a16:creationId xmlns:a16="http://schemas.microsoft.com/office/drawing/2014/main" id="{87CFE7F4-D2A3-408E-BBCD-26927B4A0D6F}"/>
              </a:ext>
            </a:extLst>
          </p:cNvPr>
          <p:cNvSpPr>
            <a:spLocks noChangeShapeType="1"/>
          </p:cNvSpPr>
          <p:nvPr/>
        </p:nvSpPr>
        <p:spPr bwMode="auto">
          <a:xfrm>
            <a:off x="5791200" y="2014184"/>
            <a:ext cx="41148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53" name="Line 17">
            <a:extLst>
              <a:ext uri="{FF2B5EF4-FFF2-40B4-BE49-F238E27FC236}">
                <a16:creationId xmlns:a16="http://schemas.microsoft.com/office/drawing/2014/main" id="{5EFDB796-97AA-4A26-99C9-9FB1A0199912}"/>
              </a:ext>
            </a:extLst>
          </p:cNvPr>
          <p:cNvSpPr>
            <a:spLocks noChangeShapeType="1"/>
          </p:cNvSpPr>
          <p:nvPr/>
        </p:nvSpPr>
        <p:spPr bwMode="auto">
          <a:xfrm>
            <a:off x="5791200" y="2395184"/>
            <a:ext cx="411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54" name="Line 18">
            <a:extLst>
              <a:ext uri="{FF2B5EF4-FFF2-40B4-BE49-F238E27FC236}">
                <a16:creationId xmlns:a16="http://schemas.microsoft.com/office/drawing/2014/main" id="{BF71BA72-3096-483A-BB1F-9B2682194595}"/>
              </a:ext>
            </a:extLst>
          </p:cNvPr>
          <p:cNvSpPr>
            <a:spLocks noChangeShapeType="1"/>
          </p:cNvSpPr>
          <p:nvPr/>
        </p:nvSpPr>
        <p:spPr bwMode="auto">
          <a:xfrm>
            <a:off x="6477000" y="2776184"/>
            <a:ext cx="1371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55" name="Line 19">
            <a:extLst>
              <a:ext uri="{FF2B5EF4-FFF2-40B4-BE49-F238E27FC236}">
                <a16:creationId xmlns:a16="http://schemas.microsoft.com/office/drawing/2014/main" id="{7F1518E6-5BF6-4F27-B046-60D2BFD7ADB9}"/>
              </a:ext>
            </a:extLst>
          </p:cNvPr>
          <p:cNvSpPr>
            <a:spLocks noChangeShapeType="1"/>
          </p:cNvSpPr>
          <p:nvPr/>
        </p:nvSpPr>
        <p:spPr bwMode="auto">
          <a:xfrm>
            <a:off x="6477000" y="3157184"/>
            <a:ext cx="1371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56" name="Oval 20">
            <a:extLst>
              <a:ext uri="{FF2B5EF4-FFF2-40B4-BE49-F238E27FC236}">
                <a16:creationId xmlns:a16="http://schemas.microsoft.com/office/drawing/2014/main" id="{7951CD67-CA5E-45FB-B7F2-234D93AC528D}"/>
              </a:ext>
            </a:extLst>
          </p:cNvPr>
          <p:cNvSpPr>
            <a:spLocks noChangeArrowheads="1"/>
          </p:cNvSpPr>
          <p:nvPr/>
        </p:nvSpPr>
        <p:spPr bwMode="auto">
          <a:xfrm>
            <a:off x="6553200" y="1556984"/>
            <a:ext cx="152400" cy="152400"/>
          </a:xfrm>
          <a:prstGeom prst="ellipse">
            <a:avLst/>
          </a:prstGeom>
          <a:solidFill>
            <a:schemeClr val="tx1"/>
          </a:solidFill>
          <a:ln w="9525">
            <a:solidFill>
              <a:schemeClr val="tx1"/>
            </a:solidFill>
            <a:round/>
            <a:headEnd/>
            <a:tailEnd/>
          </a:ln>
        </p:spPr>
        <p:txBody>
          <a:bodyPr wrap="none" anchor="ctr"/>
          <a:lstStyle/>
          <a:p>
            <a:endParaRPr lang="en-US"/>
          </a:p>
        </p:txBody>
      </p:sp>
      <p:sp>
        <p:nvSpPr>
          <p:cNvPr id="14357" name="Oval 21">
            <a:extLst>
              <a:ext uri="{FF2B5EF4-FFF2-40B4-BE49-F238E27FC236}">
                <a16:creationId xmlns:a16="http://schemas.microsoft.com/office/drawing/2014/main" id="{C905725F-8D4F-4631-8913-C7A5FAD276D8}"/>
              </a:ext>
            </a:extLst>
          </p:cNvPr>
          <p:cNvSpPr>
            <a:spLocks noChangeArrowheads="1"/>
          </p:cNvSpPr>
          <p:nvPr/>
        </p:nvSpPr>
        <p:spPr bwMode="auto">
          <a:xfrm>
            <a:off x="6553200" y="2699984"/>
            <a:ext cx="152400" cy="152400"/>
          </a:xfrm>
          <a:prstGeom prst="ellipse">
            <a:avLst/>
          </a:prstGeom>
          <a:noFill/>
          <a:ln w="9525">
            <a:solidFill>
              <a:schemeClr val="tx1"/>
            </a:solidFill>
            <a:round/>
            <a:headEnd/>
            <a:tailEnd/>
          </a:ln>
          <a:extLst>
            <a:ext uri="{909E8E84-426E-40DD-AFC4-6F175D3DCCD1}">
              <a14:hiddenFill xmlns:a14="http://schemas.microsoft.com/office/drawing/2010/main">
                <a:solidFill>
                  <a:schemeClr val="tx1"/>
                </a:solidFill>
              </a14:hiddenFill>
            </a:ext>
          </a:extLst>
        </p:spPr>
        <p:txBody>
          <a:bodyPr wrap="none" anchor="ctr"/>
          <a:lstStyle/>
          <a:p>
            <a:endParaRPr lang="en-US"/>
          </a:p>
        </p:txBody>
      </p:sp>
      <p:sp>
        <p:nvSpPr>
          <p:cNvPr id="14358" name="Line 22">
            <a:extLst>
              <a:ext uri="{FF2B5EF4-FFF2-40B4-BE49-F238E27FC236}">
                <a16:creationId xmlns:a16="http://schemas.microsoft.com/office/drawing/2014/main" id="{9918BC83-7F11-428C-B891-206A0456EFD6}"/>
              </a:ext>
            </a:extLst>
          </p:cNvPr>
          <p:cNvSpPr>
            <a:spLocks noChangeShapeType="1"/>
          </p:cNvSpPr>
          <p:nvPr/>
        </p:nvSpPr>
        <p:spPr bwMode="auto">
          <a:xfrm>
            <a:off x="6629400" y="1633184"/>
            <a:ext cx="0" cy="1143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59" name="Oval 23">
            <a:extLst>
              <a:ext uri="{FF2B5EF4-FFF2-40B4-BE49-F238E27FC236}">
                <a16:creationId xmlns:a16="http://schemas.microsoft.com/office/drawing/2014/main" id="{EE0A7458-5A10-4A03-891E-694C8716A540}"/>
              </a:ext>
            </a:extLst>
          </p:cNvPr>
          <p:cNvSpPr>
            <a:spLocks noChangeArrowheads="1"/>
          </p:cNvSpPr>
          <p:nvPr/>
        </p:nvSpPr>
        <p:spPr bwMode="auto">
          <a:xfrm>
            <a:off x="6858000" y="1937984"/>
            <a:ext cx="152400" cy="152400"/>
          </a:xfrm>
          <a:prstGeom prst="ellipse">
            <a:avLst/>
          </a:prstGeom>
          <a:solidFill>
            <a:schemeClr val="tx1"/>
          </a:solidFill>
          <a:ln w="9525">
            <a:solidFill>
              <a:schemeClr val="tx1"/>
            </a:solidFill>
            <a:round/>
            <a:headEnd/>
            <a:tailEnd/>
          </a:ln>
        </p:spPr>
        <p:txBody>
          <a:bodyPr wrap="none" anchor="ctr"/>
          <a:lstStyle/>
          <a:p>
            <a:endParaRPr lang="en-US"/>
          </a:p>
        </p:txBody>
      </p:sp>
      <p:sp>
        <p:nvSpPr>
          <p:cNvPr id="14360" name="Oval 24">
            <a:extLst>
              <a:ext uri="{FF2B5EF4-FFF2-40B4-BE49-F238E27FC236}">
                <a16:creationId xmlns:a16="http://schemas.microsoft.com/office/drawing/2014/main" id="{BCB00E07-8E80-4ED8-B447-E2A92BDC7D48}"/>
              </a:ext>
            </a:extLst>
          </p:cNvPr>
          <p:cNvSpPr>
            <a:spLocks noChangeArrowheads="1"/>
          </p:cNvSpPr>
          <p:nvPr/>
        </p:nvSpPr>
        <p:spPr bwMode="auto">
          <a:xfrm>
            <a:off x="6858000" y="2699984"/>
            <a:ext cx="152400" cy="152400"/>
          </a:xfrm>
          <a:prstGeom prst="ellipse">
            <a:avLst/>
          </a:prstGeom>
          <a:noFill/>
          <a:ln w="9525">
            <a:solidFill>
              <a:schemeClr val="tx1"/>
            </a:solidFill>
            <a:round/>
            <a:headEnd/>
            <a:tailEnd/>
          </a:ln>
          <a:extLst>
            <a:ext uri="{909E8E84-426E-40DD-AFC4-6F175D3DCCD1}">
              <a14:hiddenFill xmlns:a14="http://schemas.microsoft.com/office/drawing/2010/main">
                <a:solidFill>
                  <a:schemeClr val="tx1"/>
                </a:solidFill>
              </a14:hiddenFill>
            </a:ext>
          </a:extLst>
        </p:spPr>
        <p:txBody>
          <a:bodyPr wrap="none" anchor="ctr"/>
          <a:lstStyle/>
          <a:p>
            <a:endParaRPr lang="en-US"/>
          </a:p>
        </p:txBody>
      </p:sp>
      <p:sp>
        <p:nvSpPr>
          <p:cNvPr id="14361" name="Line 25">
            <a:extLst>
              <a:ext uri="{FF2B5EF4-FFF2-40B4-BE49-F238E27FC236}">
                <a16:creationId xmlns:a16="http://schemas.microsoft.com/office/drawing/2014/main" id="{01670830-D664-4D9D-BB07-E5E07151B177}"/>
              </a:ext>
            </a:extLst>
          </p:cNvPr>
          <p:cNvSpPr>
            <a:spLocks noChangeShapeType="1"/>
          </p:cNvSpPr>
          <p:nvPr/>
        </p:nvSpPr>
        <p:spPr bwMode="auto">
          <a:xfrm>
            <a:off x="6934200" y="2014184"/>
            <a:ext cx="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62" name="Oval 26">
            <a:extLst>
              <a:ext uri="{FF2B5EF4-FFF2-40B4-BE49-F238E27FC236}">
                <a16:creationId xmlns:a16="http://schemas.microsoft.com/office/drawing/2014/main" id="{55201E85-3AF8-4073-89B4-0B83839E940B}"/>
              </a:ext>
            </a:extLst>
          </p:cNvPr>
          <p:cNvSpPr>
            <a:spLocks noChangeArrowheads="1"/>
          </p:cNvSpPr>
          <p:nvPr/>
        </p:nvSpPr>
        <p:spPr bwMode="auto">
          <a:xfrm>
            <a:off x="7239000" y="1556984"/>
            <a:ext cx="152400" cy="152400"/>
          </a:xfrm>
          <a:prstGeom prst="ellipse">
            <a:avLst/>
          </a:prstGeom>
          <a:solidFill>
            <a:schemeClr val="tx1"/>
          </a:solidFill>
          <a:ln w="9525">
            <a:solidFill>
              <a:schemeClr val="tx1"/>
            </a:solidFill>
            <a:round/>
            <a:headEnd/>
            <a:tailEnd/>
          </a:ln>
        </p:spPr>
        <p:txBody>
          <a:bodyPr wrap="none" anchor="ctr"/>
          <a:lstStyle/>
          <a:p>
            <a:endParaRPr lang="en-US"/>
          </a:p>
        </p:txBody>
      </p:sp>
      <p:sp>
        <p:nvSpPr>
          <p:cNvPr id="14363" name="Oval 27">
            <a:extLst>
              <a:ext uri="{FF2B5EF4-FFF2-40B4-BE49-F238E27FC236}">
                <a16:creationId xmlns:a16="http://schemas.microsoft.com/office/drawing/2014/main" id="{F76F5AC8-5068-4B9D-85AB-59ED660D0A7E}"/>
              </a:ext>
            </a:extLst>
          </p:cNvPr>
          <p:cNvSpPr>
            <a:spLocks noChangeArrowheads="1"/>
          </p:cNvSpPr>
          <p:nvPr/>
        </p:nvSpPr>
        <p:spPr bwMode="auto">
          <a:xfrm>
            <a:off x="7239000" y="3080984"/>
            <a:ext cx="152400" cy="152400"/>
          </a:xfrm>
          <a:prstGeom prst="ellipse">
            <a:avLst/>
          </a:prstGeom>
          <a:noFill/>
          <a:ln w="9525">
            <a:solidFill>
              <a:schemeClr val="tx1"/>
            </a:solidFill>
            <a:round/>
            <a:headEnd/>
            <a:tailEnd/>
          </a:ln>
          <a:extLst>
            <a:ext uri="{909E8E84-426E-40DD-AFC4-6F175D3DCCD1}">
              <a14:hiddenFill xmlns:a14="http://schemas.microsoft.com/office/drawing/2010/main">
                <a:solidFill>
                  <a:schemeClr val="tx1"/>
                </a:solidFill>
              </a14:hiddenFill>
            </a:ext>
          </a:extLst>
        </p:spPr>
        <p:txBody>
          <a:bodyPr wrap="none" anchor="ctr"/>
          <a:lstStyle/>
          <a:p>
            <a:endParaRPr lang="en-US"/>
          </a:p>
        </p:txBody>
      </p:sp>
      <p:sp>
        <p:nvSpPr>
          <p:cNvPr id="14364" name="Line 28">
            <a:extLst>
              <a:ext uri="{FF2B5EF4-FFF2-40B4-BE49-F238E27FC236}">
                <a16:creationId xmlns:a16="http://schemas.microsoft.com/office/drawing/2014/main" id="{EF529869-00D5-4EB9-B4DE-C3DB94C1A731}"/>
              </a:ext>
            </a:extLst>
          </p:cNvPr>
          <p:cNvSpPr>
            <a:spLocks noChangeShapeType="1"/>
          </p:cNvSpPr>
          <p:nvPr/>
        </p:nvSpPr>
        <p:spPr bwMode="auto">
          <a:xfrm>
            <a:off x="7315200" y="1633184"/>
            <a:ext cx="0" cy="1524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65" name="Oval 29">
            <a:extLst>
              <a:ext uri="{FF2B5EF4-FFF2-40B4-BE49-F238E27FC236}">
                <a16:creationId xmlns:a16="http://schemas.microsoft.com/office/drawing/2014/main" id="{3A22CC35-2D93-4E09-AEBE-A2AC7BEF96C4}"/>
              </a:ext>
            </a:extLst>
          </p:cNvPr>
          <p:cNvSpPr>
            <a:spLocks noChangeArrowheads="1"/>
          </p:cNvSpPr>
          <p:nvPr/>
        </p:nvSpPr>
        <p:spPr bwMode="auto">
          <a:xfrm>
            <a:off x="7543800" y="2318984"/>
            <a:ext cx="152400" cy="152400"/>
          </a:xfrm>
          <a:prstGeom prst="ellipse">
            <a:avLst/>
          </a:prstGeom>
          <a:solidFill>
            <a:schemeClr val="tx1"/>
          </a:solidFill>
          <a:ln w="9525">
            <a:solidFill>
              <a:schemeClr val="tx1"/>
            </a:solidFill>
            <a:round/>
            <a:headEnd/>
            <a:tailEnd/>
          </a:ln>
        </p:spPr>
        <p:txBody>
          <a:bodyPr wrap="none" anchor="ctr"/>
          <a:lstStyle/>
          <a:p>
            <a:endParaRPr lang="en-US"/>
          </a:p>
        </p:txBody>
      </p:sp>
      <p:sp>
        <p:nvSpPr>
          <p:cNvPr id="14366" name="Oval 30">
            <a:extLst>
              <a:ext uri="{FF2B5EF4-FFF2-40B4-BE49-F238E27FC236}">
                <a16:creationId xmlns:a16="http://schemas.microsoft.com/office/drawing/2014/main" id="{509E8C4C-22AE-4371-A243-A647FA1B9E2F}"/>
              </a:ext>
            </a:extLst>
          </p:cNvPr>
          <p:cNvSpPr>
            <a:spLocks noChangeArrowheads="1"/>
          </p:cNvSpPr>
          <p:nvPr/>
        </p:nvSpPr>
        <p:spPr bwMode="auto">
          <a:xfrm>
            <a:off x="7543800" y="3080984"/>
            <a:ext cx="152400" cy="152400"/>
          </a:xfrm>
          <a:prstGeom prst="ellipse">
            <a:avLst/>
          </a:prstGeom>
          <a:noFill/>
          <a:ln w="9525">
            <a:solidFill>
              <a:schemeClr val="tx1"/>
            </a:solidFill>
            <a:round/>
            <a:headEnd/>
            <a:tailEnd/>
          </a:ln>
          <a:extLst>
            <a:ext uri="{909E8E84-426E-40DD-AFC4-6F175D3DCCD1}">
              <a14:hiddenFill xmlns:a14="http://schemas.microsoft.com/office/drawing/2010/main">
                <a:solidFill>
                  <a:schemeClr val="tx1"/>
                </a:solidFill>
              </a14:hiddenFill>
            </a:ext>
          </a:extLst>
        </p:spPr>
        <p:txBody>
          <a:bodyPr wrap="none" anchor="ctr"/>
          <a:lstStyle/>
          <a:p>
            <a:endParaRPr lang="en-US"/>
          </a:p>
        </p:txBody>
      </p:sp>
      <p:sp>
        <p:nvSpPr>
          <p:cNvPr id="14367" name="Line 31">
            <a:extLst>
              <a:ext uri="{FF2B5EF4-FFF2-40B4-BE49-F238E27FC236}">
                <a16:creationId xmlns:a16="http://schemas.microsoft.com/office/drawing/2014/main" id="{5494C159-7B1D-4FB9-951D-EE2067C52FEA}"/>
              </a:ext>
            </a:extLst>
          </p:cNvPr>
          <p:cNvSpPr>
            <a:spLocks noChangeShapeType="1"/>
          </p:cNvSpPr>
          <p:nvPr/>
        </p:nvSpPr>
        <p:spPr bwMode="auto">
          <a:xfrm>
            <a:off x="7620000" y="2395184"/>
            <a:ext cx="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68" name="Rectangle 32">
            <a:extLst>
              <a:ext uri="{FF2B5EF4-FFF2-40B4-BE49-F238E27FC236}">
                <a16:creationId xmlns:a16="http://schemas.microsoft.com/office/drawing/2014/main" id="{BBF7FEED-EFA2-4291-B346-9141A8FE2EF8}"/>
              </a:ext>
            </a:extLst>
          </p:cNvPr>
          <p:cNvSpPr>
            <a:spLocks noChangeArrowheads="1"/>
          </p:cNvSpPr>
          <p:nvPr/>
        </p:nvSpPr>
        <p:spPr bwMode="auto">
          <a:xfrm>
            <a:off x="7848600" y="2623784"/>
            <a:ext cx="304800" cy="3048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wrap="none" anchor="ctr"/>
          <a:lstStyle/>
          <a:p>
            <a:endParaRPr lang="en-US"/>
          </a:p>
        </p:txBody>
      </p:sp>
      <p:sp>
        <p:nvSpPr>
          <p:cNvPr id="14372" name="Rectangle 36">
            <a:extLst>
              <a:ext uri="{FF2B5EF4-FFF2-40B4-BE49-F238E27FC236}">
                <a16:creationId xmlns:a16="http://schemas.microsoft.com/office/drawing/2014/main" id="{B19F4F53-41C3-4854-A465-73CE1F2B0BA9}"/>
              </a:ext>
            </a:extLst>
          </p:cNvPr>
          <p:cNvSpPr>
            <a:spLocks noChangeArrowheads="1"/>
          </p:cNvSpPr>
          <p:nvPr/>
        </p:nvSpPr>
        <p:spPr bwMode="auto">
          <a:xfrm>
            <a:off x="7848600" y="3004784"/>
            <a:ext cx="304800" cy="3048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wrap="none" anchor="ctr"/>
          <a:lstStyle/>
          <a:p>
            <a:endParaRPr lang="en-US"/>
          </a:p>
        </p:txBody>
      </p:sp>
      <p:sp>
        <p:nvSpPr>
          <p:cNvPr id="14373" name="Text Box 37">
            <a:extLst>
              <a:ext uri="{FF2B5EF4-FFF2-40B4-BE49-F238E27FC236}">
                <a16:creationId xmlns:a16="http://schemas.microsoft.com/office/drawing/2014/main" id="{F1BE2C15-97D0-4DDA-96A4-BC4FA0D59181}"/>
              </a:ext>
            </a:extLst>
          </p:cNvPr>
          <p:cNvSpPr txBox="1">
            <a:spLocks noChangeArrowheads="1"/>
          </p:cNvSpPr>
          <p:nvPr/>
        </p:nvSpPr>
        <p:spPr bwMode="auto">
          <a:xfrm>
            <a:off x="7772400" y="2607910"/>
            <a:ext cx="45720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spcBef>
                <a:spcPct val="50000"/>
              </a:spcBef>
            </a:pPr>
            <a:r>
              <a:rPr lang="en-US" altLang="en-US" sz="2000"/>
              <a:t>M</a:t>
            </a:r>
            <a:endParaRPr lang="en-US" altLang="en-US"/>
          </a:p>
        </p:txBody>
      </p:sp>
      <p:sp>
        <p:nvSpPr>
          <p:cNvPr id="14374" name="Text Box 38">
            <a:extLst>
              <a:ext uri="{FF2B5EF4-FFF2-40B4-BE49-F238E27FC236}">
                <a16:creationId xmlns:a16="http://schemas.microsoft.com/office/drawing/2014/main" id="{53C3A809-C634-4C97-84BD-F43C50FF8A70}"/>
              </a:ext>
            </a:extLst>
          </p:cNvPr>
          <p:cNvSpPr txBox="1">
            <a:spLocks noChangeArrowheads="1"/>
          </p:cNvSpPr>
          <p:nvPr/>
        </p:nvSpPr>
        <p:spPr bwMode="auto">
          <a:xfrm>
            <a:off x="7772400" y="2988910"/>
            <a:ext cx="45720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spcBef>
                <a:spcPct val="50000"/>
              </a:spcBef>
            </a:pPr>
            <a:r>
              <a:rPr lang="en-US" altLang="en-US" sz="2000"/>
              <a:t>M</a:t>
            </a:r>
            <a:endParaRPr lang="en-US" altLang="en-US"/>
          </a:p>
        </p:txBody>
      </p:sp>
      <p:sp>
        <p:nvSpPr>
          <p:cNvPr id="14375" name="Oval 39">
            <a:extLst>
              <a:ext uri="{FF2B5EF4-FFF2-40B4-BE49-F238E27FC236}">
                <a16:creationId xmlns:a16="http://schemas.microsoft.com/office/drawing/2014/main" id="{4E8BA794-5F01-4A8D-B11E-5A74766300F4}"/>
              </a:ext>
            </a:extLst>
          </p:cNvPr>
          <p:cNvSpPr>
            <a:spLocks noChangeArrowheads="1"/>
          </p:cNvSpPr>
          <p:nvPr/>
        </p:nvSpPr>
        <p:spPr bwMode="auto">
          <a:xfrm>
            <a:off x="9525000" y="1556984"/>
            <a:ext cx="152400" cy="152400"/>
          </a:xfrm>
          <a:prstGeom prst="ellipse">
            <a:avLst/>
          </a:prstGeom>
          <a:solidFill>
            <a:schemeClr val="tx1"/>
          </a:solidFill>
          <a:ln w="9525">
            <a:solidFill>
              <a:schemeClr val="tx1"/>
            </a:solidFill>
            <a:round/>
            <a:headEnd/>
            <a:tailEnd/>
          </a:ln>
        </p:spPr>
        <p:txBody>
          <a:bodyPr wrap="none" anchor="ctr"/>
          <a:lstStyle/>
          <a:p>
            <a:endParaRPr lang="en-US"/>
          </a:p>
        </p:txBody>
      </p:sp>
      <p:sp>
        <p:nvSpPr>
          <p:cNvPr id="14376" name="Oval 40">
            <a:extLst>
              <a:ext uri="{FF2B5EF4-FFF2-40B4-BE49-F238E27FC236}">
                <a16:creationId xmlns:a16="http://schemas.microsoft.com/office/drawing/2014/main" id="{124A8AAC-F9C5-489C-AEC4-6E763DE20658}"/>
              </a:ext>
            </a:extLst>
          </p:cNvPr>
          <p:cNvSpPr>
            <a:spLocks noChangeArrowheads="1"/>
          </p:cNvSpPr>
          <p:nvPr/>
        </p:nvSpPr>
        <p:spPr bwMode="auto">
          <a:xfrm>
            <a:off x="9525000" y="1937984"/>
            <a:ext cx="152400" cy="152400"/>
          </a:xfrm>
          <a:prstGeom prst="ellipse">
            <a:avLst/>
          </a:prstGeom>
          <a:noFill/>
          <a:ln w="9525">
            <a:solidFill>
              <a:schemeClr val="tx1"/>
            </a:solidFill>
            <a:round/>
            <a:headEnd/>
            <a:tailEnd/>
          </a:ln>
          <a:extLst>
            <a:ext uri="{909E8E84-426E-40DD-AFC4-6F175D3DCCD1}">
              <a14:hiddenFill xmlns:a14="http://schemas.microsoft.com/office/drawing/2010/main">
                <a:solidFill>
                  <a:schemeClr val="tx1"/>
                </a:solidFill>
              </a14:hiddenFill>
            </a:ext>
          </a:extLst>
        </p:spPr>
        <p:txBody>
          <a:bodyPr wrap="none" anchor="ctr"/>
          <a:lstStyle/>
          <a:p>
            <a:endParaRPr lang="en-US"/>
          </a:p>
        </p:txBody>
      </p:sp>
      <p:sp>
        <p:nvSpPr>
          <p:cNvPr id="14377" name="Line 41">
            <a:extLst>
              <a:ext uri="{FF2B5EF4-FFF2-40B4-BE49-F238E27FC236}">
                <a16:creationId xmlns:a16="http://schemas.microsoft.com/office/drawing/2014/main" id="{76827AFD-C502-46A6-ACDF-0578C8237723}"/>
              </a:ext>
            </a:extLst>
          </p:cNvPr>
          <p:cNvSpPr>
            <a:spLocks noChangeShapeType="1"/>
          </p:cNvSpPr>
          <p:nvPr/>
        </p:nvSpPr>
        <p:spPr bwMode="auto">
          <a:xfrm>
            <a:off x="9601200" y="1633184"/>
            <a:ext cx="1588"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78" name="Oval 42">
            <a:extLst>
              <a:ext uri="{FF2B5EF4-FFF2-40B4-BE49-F238E27FC236}">
                <a16:creationId xmlns:a16="http://schemas.microsoft.com/office/drawing/2014/main" id="{9DED9BC9-8EB4-4580-B0C7-86F38C583F9F}"/>
              </a:ext>
            </a:extLst>
          </p:cNvPr>
          <p:cNvSpPr>
            <a:spLocks noChangeArrowheads="1"/>
          </p:cNvSpPr>
          <p:nvPr/>
        </p:nvSpPr>
        <p:spPr bwMode="auto">
          <a:xfrm>
            <a:off x="9144000" y="1556984"/>
            <a:ext cx="152400" cy="152400"/>
          </a:xfrm>
          <a:prstGeom prst="ellipse">
            <a:avLst/>
          </a:prstGeom>
          <a:solidFill>
            <a:schemeClr val="tx1"/>
          </a:solidFill>
          <a:ln w="9525">
            <a:solidFill>
              <a:schemeClr val="tx1"/>
            </a:solidFill>
            <a:round/>
            <a:headEnd/>
            <a:tailEnd/>
          </a:ln>
        </p:spPr>
        <p:txBody>
          <a:bodyPr wrap="none" anchor="ctr"/>
          <a:lstStyle/>
          <a:p>
            <a:endParaRPr lang="en-US"/>
          </a:p>
        </p:txBody>
      </p:sp>
      <p:sp>
        <p:nvSpPr>
          <p:cNvPr id="14379" name="Oval 43">
            <a:extLst>
              <a:ext uri="{FF2B5EF4-FFF2-40B4-BE49-F238E27FC236}">
                <a16:creationId xmlns:a16="http://schemas.microsoft.com/office/drawing/2014/main" id="{FE88B10E-15AD-4237-83B7-EC9BE4AE803F}"/>
              </a:ext>
            </a:extLst>
          </p:cNvPr>
          <p:cNvSpPr>
            <a:spLocks noChangeArrowheads="1"/>
          </p:cNvSpPr>
          <p:nvPr/>
        </p:nvSpPr>
        <p:spPr bwMode="auto">
          <a:xfrm>
            <a:off x="9144000" y="2318984"/>
            <a:ext cx="152400" cy="152400"/>
          </a:xfrm>
          <a:prstGeom prst="ellipse">
            <a:avLst/>
          </a:prstGeom>
          <a:noFill/>
          <a:ln w="9525">
            <a:solidFill>
              <a:schemeClr val="tx1"/>
            </a:solidFill>
            <a:round/>
            <a:headEnd/>
            <a:tailEnd/>
          </a:ln>
          <a:extLst>
            <a:ext uri="{909E8E84-426E-40DD-AFC4-6F175D3DCCD1}">
              <a14:hiddenFill xmlns:a14="http://schemas.microsoft.com/office/drawing/2010/main">
                <a:solidFill>
                  <a:schemeClr val="tx1"/>
                </a:solidFill>
              </a14:hiddenFill>
            </a:ext>
          </a:extLst>
        </p:spPr>
        <p:txBody>
          <a:bodyPr wrap="none" anchor="ctr"/>
          <a:lstStyle/>
          <a:p>
            <a:endParaRPr lang="en-US"/>
          </a:p>
        </p:txBody>
      </p:sp>
      <p:sp>
        <p:nvSpPr>
          <p:cNvPr id="14380" name="Line 44">
            <a:extLst>
              <a:ext uri="{FF2B5EF4-FFF2-40B4-BE49-F238E27FC236}">
                <a16:creationId xmlns:a16="http://schemas.microsoft.com/office/drawing/2014/main" id="{7C834738-132A-405F-847F-20B4D143CCA9}"/>
              </a:ext>
            </a:extLst>
          </p:cNvPr>
          <p:cNvSpPr>
            <a:spLocks noChangeShapeType="1"/>
          </p:cNvSpPr>
          <p:nvPr/>
        </p:nvSpPr>
        <p:spPr bwMode="auto">
          <a:xfrm>
            <a:off x="9220200" y="1633184"/>
            <a:ext cx="1588"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81" name="AutoShape 45">
            <a:extLst>
              <a:ext uri="{FF2B5EF4-FFF2-40B4-BE49-F238E27FC236}">
                <a16:creationId xmlns:a16="http://schemas.microsoft.com/office/drawing/2014/main" id="{FD711DBE-9EFD-43FE-8801-0E088F08B43B}"/>
              </a:ext>
            </a:extLst>
          </p:cNvPr>
          <p:cNvSpPr>
            <a:spLocks/>
          </p:cNvSpPr>
          <p:nvPr/>
        </p:nvSpPr>
        <p:spPr bwMode="auto">
          <a:xfrm>
            <a:off x="8229600" y="2547584"/>
            <a:ext cx="152400" cy="762000"/>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wrap="none" anchor="ctr"/>
          <a:lstStyle/>
          <a:p>
            <a:endParaRPr lang="en-US"/>
          </a:p>
        </p:txBody>
      </p:sp>
      <p:sp>
        <p:nvSpPr>
          <p:cNvPr id="14382" name="Rectangle 46">
            <a:extLst>
              <a:ext uri="{FF2B5EF4-FFF2-40B4-BE49-F238E27FC236}">
                <a16:creationId xmlns:a16="http://schemas.microsoft.com/office/drawing/2014/main" id="{837E29A6-4B42-476B-98FE-966278E31BBE}"/>
              </a:ext>
            </a:extLst>
          </p:cNvPr>
          <p:cNvSpPr>
            <a:spLocks noChangeArrowheads="1"/>
          </p:cNvSpPr>
          <p:nvPr/>
        </p:nvSpPr>
        <p:spPr bwMode="auto">
          <a:xfrm>
            <a:off x="8458200" y="2776184"/>
            <a:ext cx="304800" cy="3048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wrap="none" anchor="ctr"/>
          <a:lstStyle/>
          <a:p>
            <a:endParaRPr lang="en-US"/>
          </a:p>
        </p:txBody>
      </p:sp>
      <p:sp>
        <p:nvSpPr>
          <p:cNvPr id="14383" name="Text Box 47">
            <a:extLst>
              <a:ext uri="{FF2B5EF4-FFF2-40B4-BE49-F238E27FC236}">
                <a16:creationId xmlns:a16="http://schemas.microsoft.com/office/drawing/2014/main" id="{BD3CEE8E-F0F6-42B2-B95E-231F745173D3}"/>
              </a:ext>
            </a:extLst>
          </p:cNvPr>
          <p:cNvSpPr txBox="1">
            <a:spLocks noChangeArrowheads="1"/>
          </p:cNvSpPr>
          <p:nvPr/>
        </p:nvSpPr>
        <p:spPr bwMode="auto">
          <a:xfrm>
            <a:off x="8382000" y="2760310"/>
            <a:ext cx="45720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spcBef>
                <a:spcPct val="50000"/>
              </a:spcBef>
            </a:pPr>
            <a:r>
              <a:rPr lang="en-US" altLang="en-US" sz="2000"/>
              <a:t>X</a:t>
            </a:r>
            <a:endParaRPr lang="en-US" altLang="en-US"/>
          </a:p>
        </p:txBody>
      </p:sp>
      <p:sp>
        <p:nvSpPr>
          <p:cNvPr id="14384" name="Line 48">
            <a:extLst>
              <a:ext uri="{FF2B5EF4-FFF2-40B4-BE49-F238E27FC236}">
                <a16:creationId xmlns:a16="http://schemas.microsoft.com/office/drawing/2014/main" id="{FAB7BEB3-E8F3-4B91-A7F2-857A65582135}"/>
              </a:ext>
            </a:extLst>
          </p:cNvPr>
          <p:cNvSpPr>
            <a:spLocks noChangeShapeType="1"/>
          </p:cNvSpPr>
          <p:nvPr/>
        </p:nvSpPr>
        <p:spPr bwMode="auto">
          <a:xfrm flipV="1">
            <a:off x="8610600" y="1633184"/>
            <a:ext cx="0" cy="1143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4385" name="Line 49">
            <a:extLst>
              <a:ext uri="{FF2B5EF4-FFF2-40B4-BE49-F238E27FC236}">
                <a16:creationId xmlns:a16="http://schemas.microsoft.com/office/drawing/2014/main" id="{DF2D72C9-A251-49E7-B961-509699D0FBC5}"/>
              </a:ext>
            </a:extLst>
          </p:cNvPr>
          <p:cNvSpPr>
            <a:spLocks noChangeShapeType="1"/>
          </p:cNvSpPr>
          <p:nvPr/>
        </p:nvSpPr>
        <p:spPr bwMode="auto">
          <a:xfrm flipV="1">
            <a:off x="8610600" y="2014184"/>
            <a:ext cx="76200" cy="762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4386" name="Line 50">
            <a:extLst>
              <a:ext uri="{FF2B5EF4-FFF2-40B4-BE49-F238E27FC236}">
                <a16:creationId xmlns:a16="http://schemas.microsoft.com/office/drawing/2014/main" id="{439480AC-8611-476E-82E6-FBEAD6928D39}"/>
              </a:ext>
            </a:extLst>
          </p:cNvPr>
          <p:cNvSpPr>
            <a:spLocks noChangeShapeType="1"/>
          </p:cNvSpPr>
          <p:nvPr/>
        </p:nvSpPr>
        <p:spPr bwMode="auto">
          <a:xfrm flipV="1">
            <a:off x="8610600" y="2395184"/>
            <a:ext cx="1524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4387" name="Rectangle 51">
            <a:extLst>
              <a:ext uri="{FF2B5EF4-FFF2-40B4-BE49-F238E27FC236}">
                <a16:creationId xmlns:a16="http://schemas.microsoft.com/office/drawing/2014/main" id="{B8EA67DB-CB01-4364-A69E-A5529D52B611}"/>
              </a:ext>
            </a:extLst>
          </p:cNvPr>
          <p:cNvSpPr>
            <a:spLocks noChangeArrowheads="1"/>
          </p:cNvSpPr>
          <p:nvPr/>
        </p:nvSpPr>
        <p:spPr bwMode="auto">
          <a:xfrm>
            <a:off x="9906000" y="1404584"/>
            <a:ext cx="526106" cy="369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ltLang="en-US"/>
              <a:t>|</a:t>
            </a:r>
            <a:r>
              <a:rPr lang="en-US" altLang="en-US">
                <a:sym typeface="Symbol" panose="05050102010706020507" pitchFamily="18" charset="2"/>
              </a:rPr>
              <a:t></a:t>
            </a:r>
            <a:r>
              <a:rPr lang="en-US" altLang="en-US"/>
              <a:t>&gt;</a:t>
            </a:r>
          </a:p>
        </p:txBody>
      </p:sp>
      <p:sp>
        <p:nvSpPr>
          <p:cNvPr id="14388" name="Line 52">
            <a:extLst>
              <a:ext uri="{FF2B5EF4-FFF2-40B4-BE49-F238E27FC236}">
                <a16:creationId xmlns:a16="http://schemas.microsoft.com/office/drawing/2014/main" id="{3B74C3D4-E0AB-436F-A5C1-70C4A7648DED}"/>
              </a:ext>
            </a:extLst>
          </p:cNvPr>
          <p:cNvSpPr>
            <a:spLocks noChangeShapeType="1"/>
          </p:cNvSpPr>
          <p:nvPr/>
        </p:nvSpPr>
        <p:spPr bwMode="auto">
          <a:xfrm>
            <a:off x="4800600" y="1633184"/>
            <a:ext cx="9906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89" name="Line 53">
            <a:extLst>
              <a:ext uri="{FF2B5EF4-FFF2-40B4-BE49-F238E27FC236}">
                <a16:creationId xmlns:a16="http://schemas.microsoft.com/office/drawing/2014/main" id="{28A0E7B3-B3AA-4684-9677-6B26150E2113}"/>
              </a:ext>
            </a:extLst>
          </p:cNvPr>
          <p:cNvSpPr>
            <a:spLocks noChangeShapeType="1"/>
          </p:cNvSpPr>
          <p:nvPr/>
        </p:nvSpPr>
        <p:spPr bwMode="auto">
          <a:xfrm>
            <a:off x="4800600" y="2014184"/>
            <a:ext cx="9906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90" name="Line 54">
            <a:extLst>
              <a:ext uri="{FF2B5EF4-FFF2-40B4-BE49-F238E27FC236}">
                <a16:creationId xmlns:a16="http://schemas.microsoft.com/office/drawing/2014/main" id="{B2105BA9-2D5B-49AA-8457-8E9313335C1F}"/>
              </a:ext>
            </a:extLst>
          </p:cNvPr>
          <p:cNvSpPr>
            <a:spLocks noChangeShapeType="1"/>
          </p:cNvSpPr>
          <p:nvPr/>
        </p:nvSpPr>
        <p:spPr bwMode="auto">
          <a:xfrm>
            <a:off x="4800600" y="2395184"/>
            <a:ext cx="9906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91" name="Rectangle 55">
            <a:extLst>
              <a:ext uri="{FF2B5EF4-FFF2-40B4-BE49-F238E27FC236}">
                <a16:creationId xmlns:a16="http://schemas.microsoft.com/office/drawing/2014/main" id="{238E1EAC-ECA3-4D82-876B-EFDD5C1A2870}"/>
              </a:ext>
            </a:extLst>
          </p:cNvPr>
          <p:cNvSpPr>
            <a:spLocks noChangeArrowheads="1"/>
          </p:cNvSpPr>
          <p:nvPr/>
        </p:nvSpPr>
        <p:spPr bwMode="auto">
          <a:xfrm>
            <a:off x="5943600" y="2623785"/>
            <a:ext cx="685800" cy="6102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nSpc>
                <a:spcPct val="60000"/>
              </a:lnSpc>
              <a:spcBef>
                <a:spcPct val="50000"/>
              </a:spcBef>
            </a:pPr>
            <a:r>
              <a:rPr lang="en-US" altLang="en-US"/>
              <a:t>|0&gt;	|0&gt;</a:t>
            </a:r>
          </a:p>
        </p:txBody>
      </p:sp>
      <p:sp>
        <p:nvSpPr>
          <p:cNvPr id="14392" name="Rectangle 56">
            <a:extLst>
              <a:ext uri="{FF2B5EF4-FFF2-40B4-BE49-F238E27FC236}">
                <a16:creationId xmlns:a16="http://schemas.microsoft.com/office/drawing/2014/main" id="{3852EB78-CB09-48CA-9D22-6C7C329B30F1}"/>
              </a:ext>
            </a:extLst>
          </p:cNvPr>
          <p:cNvSpPr>
            <a:spLocks noChangeArrowheads="1"/>
          </p:cNvSpPr>
          <p:nvPr/>
        </p:nvSpPr>
        <p:spPr bwMode="auto">
          <a:xfrm>
            <a:off x="1676400" y="1391884"/>
            <a:ext cx="3048000" cy="1295400"/>
          </a:xfrm>
          <a:prstGeom prst="rect">
            <a:avLst/>
          </a:prstGeom>
          <a:noFill/>
          <a:ln w="25400">
            <a:solidFill>
              <a:srgbClr val="0000FF"/>
            </a:solidFill>
            <a:miter lim="800000"/>
            <a:headEnd/>
            <a:tailEnd/>
          </a:ln>
          <a:extLst>
            <a:ext uri="{909E8E84-426E-40DD-AFC4-6F175D3DCCD1}">
              <a14:hiddenFill xmlns:a14="http://schemas.microsoft.com/office/drawing/2010/main">
                <a:solidFill>
                  <a:schemeClr val="accent1"/>
                </a:solidFill>
              </a14:hiddenFill>
            </a:ext>
          </a:extLst>
        </p:spPr>
        <p:txBody>
          <a:bodyPr wrap="none" anchor="ctr"/>
          <a:lstStyle/>
          <a:p>
            <a:endParaRPr lang="en-US"/>
          </a:p>
        </p:txBody>
      </p:sp>
      <p:sp>
        <p:nvSpPr>
          <p:cNvPr id="14393" name="Rectangle 57">
            <a:extLst>
              <a:ext uri="{FF2B5EF4-FFF2-40B4-BE49-F238E27FC236}">
                <a16:creationId xmlns:a16="http://schemas.microsoft.com/office/drawing/2014/main" id="{E32EDF21-F5DE-42C1-8B88-B5B3AAF76E30}"/>
              </a:ext>
            </a:extLst>
          </p:cNvPr>
          <p:cNvSpPr>
            <a:spLocks noChangeArrowheads="1"/>
          </p:cNvSpPr>
          <p:nvPr/>
        </p:nvSpPr>
        <p:spPr bwMode="auto">
          <a:xfrm>
            <a:off x="5943600" y="1391884"/>
            <a:ext cx="2971800" cy="1981200"/>
          </a:xfrm>
          <a:prstGeom prst="rect">
            <a:avLst/>
          </a:prstGeom>
          <a:noFill/>
          <a:ln w="25400">
            <a:solidFill>
              <a:srgbClr val="800080"/>
            </a:solidFill>
            <a:miter lim="800000"/>
            <a:headEnd/>
            <a:tailEnd/>
          </a:ln>
          <a:extLst>
            <a:ext uri="{909E8E84-426E-40DD-AFC4-6F175D3DCCD1}">
              <a14:hiddenFill xmlns:a14="http://schemas.microsoft.com/office/drawing/2010/main">
                <a:solidFill>
                  <a:schemeClr val="accent1"/>
                </a:solidFill>
              </a14:hiddenFill>
            </a:ext>
          </a:extLst>
        </p:spPr>
        <p:txBody>
          <a:bodyPr wrap="none" anchor="ctr"/>
          <a:lstStyle/>
          <a:p>
            <a:endParaRPr lang="en-US"/>
          </a:p>
        </p:txBody>
      </p:sp>
      <p:sp>
        <p:nvSpPr>
          <p:cNvPr id="14394" name="Rectangle 58">
            <a:extLst>
              <a:ext uri="{FF2B5EF4-FFF2-40B4-BE49-F238E27FC236}">
                <a16:creationId xmlns:a16="http://schemas.microsoft.com/office/drawing/2014/main" id="{BAA52FF4-038B-4C49-AFD6-BDBE079171C4}"/>
              </a:ext>
            </a:extLst>
          </p:cNvPr>
          <p:cNvSpPr>
            <a:spLocks noChangeArrowheads="1"/>
          </p:cNvSpPr>
          <p:nvPr/>
        </p:nvSpPr>
        <p:spPr bwMode="auto">
          <a:xfrm>
            <a:off x="9067800" y="1404584"/>
            <a:ext cx="1371600" cy="1295400"/>
          </a:xfrm>
          <a:prstGeom prst="rect">
            <a:avLst/>
          </a:prstGeom>
          <a:noFill/>
          <a:ln w="25400">
            <a:solidFill>
              <a:srgbClr val="FF0000"/>
            </a:solidFill>
            <a:miter lim="800000"/>
            <a:headEnd/>
            <a:tailEnd/>
          </a:ln>
          <a:extLst>
            <a:ext uri="{909E8E84-426E-40DD-AFC4-6F175D3DCCD1}">
              <a14:hiddenFill xmlns:a14="http://schemas.microsoft.com/office/drawing/2010/main">
                <a:solidFill>
                  <a:schemeClr val="accent1"/>
                </a:solidFill>
              </a14:hiddenFill>
            </a:ext>
          </a:extLst>
        </p:spPr>
        <p:txBody>
          <a:bodyPr wrap="none" anchor="ctr"/>
          <a:lstStyle/>
          <a:p>
            <a:endParaRPr lang="en-US"/>
          </a:p>
        </p:txBody>
      </p:sp>
      <p:sp>
        <p:nvSpPr>
          <p:cNvPr id="14397" name="Text Box 61">
            <a:extLst>
              <a:ext uri="{FF2B5EF4-FFF2-40B4-BE49-F238E27FC236}">
                <a16:creationId xmlns:a16="http://schemas.microsoft.com/office/drawing/2014/main" id="{F69835E0-CE4D-4A7E-9CE0-55007AFEC611}"/>
              </a:ext>
            </a:extLst>
          </p:cNvPr>
          <p:cNvSpPr txBox="1">
            <a:spLocks noChangeArrowheads="1"/>
          </p:cNvSpPr>
          <p:nvPr/>
        </p:nvSpPr>
        <p:spPr bwMode="auto">
          <a:xfrm>
            <a:off x="2362200" y="2699984"/>
            <a:ext cx="1600200" cy="369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en-US"/>
              <a:t>Encoding</a:t>
            </a:r>
          </a:p>
        </p:txBody>
      </p:sp>
      <p:sp>
        <p:nvSpPr>
          <p:cNvPr id="14398" name="Text Box 62">
            <a:extLst>
              <a:ext uri="{FF2B5EF4-FFF2-40B4-BE49-F238E27FC236}">
                <a16:creationId xmlns:a16="http://schemas.microsoft.com/office/drawing/2014/main" id="{C82EAC33-53D2-42B5-99A3-43B54E3BACAB}"/>
              </a:ext>
            </a:extLst>
          </p:cNvPr>
          <p:cNvSpPr txBox="1">
            <a:spLocks noChangeArrowheads="1"/>
          </p:cNvSpPr>
          <p:nvPr/>
        </p:nvSpPr>
        <p:spPr bwMode="auto">
          <a:xfrm>
            <a:off x="4572000" y="2852385"/>
            <a:ext cx="1371600" cy="6463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en-US"/>
              <a:t>Error Channel</a:t>
            </a:r>
          </a:p>
        </p:txBody>
      </p:sp>
      <p:sp>
        <p:nvSpPr>
          <p:cNvPr id="14401" name="Line 65">
            <a:extLst>
              <a:ext uri="{FF2B5EF4-FFF2-40B4-BE49-F238E27FC236}">
                <a16:creationId xmlns:a16="http://schemas.microsoft.com/office/drawing/2014/main" id="{65782FCC-FC4B-46CC-BE84-49DF7602BA01}"/>
              </a:ext>
            </a:extLst>
          </p:cNvPr>
          <p:cNvSpPr>
            <a:spLocks noChangeShapeType="1"/>
          </p:cNvSpPr>
          <p:nvPr/>
        </p:nvSpPr>
        <p:spPr bwMode="auto">
          <a:xfrm flipV="1">
            <a:off x="5029200" y="2471384"/>
            <a:ext cx="2286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4402" name="Text Box 66">
            <a:extLst>
              <a:ext uri="{FF2B5EF4-FFF2-40B4-BE49-F238E27FC236}">
                <a16:creationId xmlns:a16="http://schemas.microsoft.com/office/drawing/2014/main" id="{C02820AA-43FD-49C6-89AE-631A37EC37ED}"/>
              </a:ext>
            </a:extLst>
          </p:cNvPr>
          <p:cNvSpPr txBox="1">
            <a:spLocks noChangeArrowheads="1"/>
          </p:cNvSpPr>
          <p:nvPr/>
        </p:nvSpPr>
        <p:spPr bwMode="auto">
          <a:xfrm>
            <a:off x="6477000" y="3401659"/>
            <a:ext cx="2209800" cy="369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en-US"/>
              <a:t>Diagnose and Correct</a:t>
            </a:r>
          </a:p>
        </p:txBody>
      </p:sp>
      <p:sp>
        <p:nvSpPr>
          <p:cNvPr id="14403" name="Text Box 67">
            <a:extLst>
              <a:ext uri="{FF2B5EF4-FFF2-40B4-BE49-F238E27FC236}">
                <a16:creationId xmlns:a16="http://schemas.microsoft.com/office/drawing/2014/main" id="{986DF1FC-FE48-42E9-B2E2-B36CD6422972}"/>
              </a:ext>
            </a:extLst>
          </p:cNvPr>
          <p:cNvSpPr txBox="1">
            <a:spLocks noChangeArrowheads="1"/>
          </p:cNvSpPr>
          <p:nvPr/>
        </p:nvSpPr>
        <p:spPr bwMode="auto">
          <a:xfrm>
            <a:off x="9144000" y="2699984"/>
            <a:ext cx="1371600" cy="369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en-US"/>
              <a:t>Decode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DD3CC-D319-4656-8A70-12CD5B8F0EE8}"/>
              </a:ext>
            </a:extLst>
          </p:cNvPr>
          <p:cNvSpPr>
            <a:spLocks noGrp="1"/>
          </p:cNvSpPr>
          <p:nvPr>
            <p:ph type="title"/>
          </p:nvPr>
        </p:nvSpPr>
        <p:spPr>
          <a:xfrm>
            <a:off x="2362200" y="630168"/>
            <a:ext cx="10515600" cy="1325563"/>
          </a:xfrm>
        </p:spPr>
        <p:txBody>
          <a:bodyPr/>
          <a:lstStyle/>
          <a:p>
            <a:r>
              <a:rPr lang="en-US" dirty="0"/>
              <a:t>Fault–tolerance framework</a:t>
            </a:r>
          </a:p>
        </p:txBody>
      </p:sp>
      <p:sp>
        <p:nvSpPr>
          <p:cNvPr id="3" name="Content Placeholder 2">
            <a:extLst>
              <a:ext uri="{FF2B5EF4-FFF2-40B4-BE49-F238E27FC236}">
                <a16:creationId xmlns:a16="http://schemas.microsoft.com/office/drawing/2014/main" id="{5A45BA22-F2AF-47DA-BBFF-C572B59EA661}"/>
              </a:ext>
            </a:extLst>
          </p:cNvPr>
          <p:cNvSpPr>
            <a:spLocks noGrp="1"/>
          </p:cNvSpPr>
          <p:nvPr>
            <p:ph idx="1"/>
          </p:nvPr>
        </p:nvSpPr>
        <p:spPr/>
        <p:txBody>
          <a:bodyPr>
            <a:normAutofit/>
          </a:bodyPr>
          <a:lstStyle/>
          <a:p>
            <a:r>
              <a:rPr lang="en-US" dirty="0"/>
              <a:t>Lprocess</a:t>
            </a:r>
          </a:p>
          <a:p>
            <a:r>
              <a:rPr lang="en-US" dirty="0"/>
              <a:t>Fault detector</a:t>
            </a:r>
          </a:p>
          <a:p>
            <a:r>
              <a:rPr lang="en-US" dirty="0"/>
              <a:t>Fault-corrector</a:t>
            </a:r>
          </a:p>
          <a:p>
            <a:r>
              <a:rPr lang="en-US" dirty="0"/>
              <a:t>Transversality</a:t>
            </a:r>
          </a:p>
        </p:txBody>
      </p:sp>
    </p:spTree>
    <p:extLst>
      <p:ext uri="{BB962C8B-B14F-4D97-AF65-F5344CB8AC3E}">
        <p14:creationId xmlns:p14="http://schemas.microsoft.com/office/powerpoint/2010/main" val="40649256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DD3CC-D319-4656-8A70-12CD5B8F0EE8}"/>
              </a:ext>
            </a:extLst>
          </p:cNvPr>
          <p:cNvSpPr>
            <a:spLocks noGrp="1"/>
          </p:cNvSpPr>
          <p:nvPr>
            <p:ph type="title"/>
          </p:nvPr>
        </p:nvSpPr>
        <p:spPr>
          <a:xfrm>
            <a:off x="2203174" y="599653"/>
            <a:ext cx="10515600" cy="1325563"/>
          </a:xfrm>
        </p:spPr>
        <p:txBody>
          <a:bodyPr/>
          <a:lstStyle/>
          <a:p>
            <a:r>
              <a:rPr lang="en-US" dirty="0"/>
              <a:t>Fault–tolerance framework</a:t>
            </a:r>
          </a:p>
        </p:txBody>
      </p:sp>
      <p:sp>
        <p:nvSpPr>
          <p:cNvPr id="3" name="Content Placeholder 2">
            <a:extLst>
              <a:ext uri="{FF2B5EF4-FFF2-40B4-BE49-F238E27FC236}">
                <a16:creationId xmlns:a16="http://schemas.microsoft.com/office/drawing/2014/main" id="{5A45BA22-F2AF-47DA-BBFF-C572B59EA661}"/>
              </a:ext>
            </a:extLst>
          </p:cNvPr>
          <p:cNvSpPr>
            <a:spLocks noGrp="1"/>
          </p:cNvSpPr>
          <p:nvPr>
            <p:ph idx="1"/>
          </p:nvPr>
        </p:nvSpPr>
        <p:spPr/>
        <p:txBody>
          <a:bodyPr>
            <a:normAutofit/>
          </a:bodyPr>
          <a:lstStyle/>
          <a:p>
            <a:r>
              <a:rPr lang="en-US" dirty="0"/>
              <a:t>Lprocess:</a:t>
            </a:r>
          </a:p>
          <a:p>
            <a:pPr lvl="1"/>
            <a:r>
              <a:rPr lang="en-US" dirty="0"/>
              <a:t>We define </a:t>
            </a:r>
            <a:r>
              <a:rPr lang="en-US" dirty="0" err="1"/>
              <a:t>lprocess</a:t>
            </a:r>
            <a:r>
              <a:rPr lang="en-US" dirty="0"/>
              <a:t> as a collection of protected physical process i.e. 1 quantum operation on protected physical qubits. (collection of fig- (c))</a:t>
            </a:r>
          </a:p>
          <a:p>
            <a:pPr lvl="1"/>
            <a:r>
              <a:rPr lang="en-US" dirty="0"/>
              <a:t>Protected physical process can be further decomposed into physical processes on unprotected qubits. (collection of figure (a) into (c) )</a:t>
            </a:r>
          </a:p>
          <a:p>
            <a:pPr lvl="1"/>
            <a:endParaRPr lang="en-US" dirty="0"/>
          </a:p>
          <a:p>
            <a:pPr lvl="1"/>
            <a:endParaRPr lang="en-US" dirty="0"/>
          </a:p>
        </p:txBody>
      </p:sp>
      <p:pic>
        <p:nvPicPr>
          <p:cNvPr id="4" name="Picture 3">
            <a:extLst>
              <a:ext uri="{FF2B5EF4-FFF2-40B4-BE49-F238E27FC236}">
                <a16:creationId xmlns:a16="http://schemas.microsoft.com/office/drawing/2014/main" id="{08DBBA0D-B5CE-4081-80C5-84F2929309C7}"/>
              </a:ext>
            </a:extLst>
          </p:cNvPr>
          <p:cNvPicPr>
            <a:picLocks noChangeAspect="1"/>
          </p:cNvPicPr>
          <p:nvPr/>
        </p:nvPicPr>
        <p:blipFill>
          <a:blip r:embed="rId2"/>
          <a:stretch>
            <a:fillRect/>
          </a:stretch>
        </p:blipFill>
        <p:spPr>
          <a:xfrm>
            <a:off x="2451120" y="3875931"/>
            <a:ext cx="6694052" cy="2061881"/>
          </a:xfrm>
          <a:prstGeom prst="rect">
            <a:avLst/>
          </a:prstGeom>
        </p:spPr>
      </p:pic>
    </p:spTree>
    <p:extLst>
      <p:ext uri="{BB962C8B-B14F-4D97-AF65-F5344CB8AC3E}">
        <p14:creationId xmlns:p14="http://schemas.microsoft.com/office/powerpoint/2010/main" val="16995932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a:extLst>
              <a:ext uri="{FF2B5EF4-FFF2-40B4-BE49-F238E27FC236}">
                <a16:creationId xmlns:a16="http://schemas.microsoft.com/office/drawing/2014/main" id="{D3967254-C9CE-43D6-8C70-88CF874241AE}"/>
              </a:ext>
            </a:extLst>
          </p:cNvPr>
          <p:cNvSpPr>
            <a:spLocks noGrp="1" noChangeArrowheads="1"/>
          </p:cNvSpPr>
          <p:nvPr>
            <p:ph type="title"/>
          </p:nvPr>
        </p:nvSpPr>
        <p:spPr>
          <a:xfrm>
            <a:off x="1690162" y="632599"/>
            <a:ext cx="8911687" cy="1280890"/>
          </a:xfrm>
          <a:noFill/>
          <a:ln/>
        </p:spPr>
        <p:txBody>
          <a:bodyPr/>
          <a:lstStyle/>
          <a:p>
            <a:r>
              <a:rPr lang="en-US" dirty="0"/>
              <a:t>Fault–tolerance framework</a:t>
            </a:r>
            <a:endParaRPr lang="en-US" altLang="en-US" dirty="0"/>
          </a:p>
        </p:txBody>
      </p:sp>
      <p:sp>
        <p:nvSpPr>
          <p:cNvPr id="16389" name="Rectangle 5">
            <a:extLst>
              <a:ext uri="{FF2B5EF4-FFF2-40B4-BE49-F238E27FC236}">
                <a16:creationId xmlns:a16="http://schemas.microsoft.com/office/drawing/2014/main" id="{B2FB944E-0E28-41E4-A6CA-D183487211F7}"/>
              </a:ext>
            </a:extLst>
          </p:cNvPr>
          <p:cNvSpPr>
            <a:spLocks noGrp="1" noChangeArrowheads="1"/>
          </p:cNvSpPr>
          <p:nvPr>
            <p:ph idx="1"/>
          </p:nvPr>
        </p:nvSpPr>
        <p:spPr>
          <a:xfrm>
            <a:off x="7885043" y="1958146"/>
            <a:ext cx="4084983" cy="4351338"/>
          </a:xfrm>
          <a:noFill/>
          <a:ln/>
        </p:spPr>
        <p:txBody>
          <a:bodyPr>
            <a:normAutofit fontScale="55000" lnSpcReduction="20000"/>
          </a:bodyPr>
          <a:lstStyle/>
          <a:p>
            <a:pPr lvl="2">
              <a:buFontTx/>
              <a:buNone/>
            </a:pPr>
            <a:r>
              <a:rPr lang="en-US" altLang="en-US" sz="2800" dirty="0"/>
              <a:t>			</a:t>
            </a:r>
          </a:p>
          <a:p>
            <a:pPr lvl="2">
              <a:buFontTx/>
              <a:buNone/>
            </a:pPr>
            <a:r>
              <a:rPr lang="en-US" altLang="en-US" sz="2800" dirty="0"/>
              <a:t>a|000&gt;+b|111&gt;|00&gt;		</a:t>
            </a:r>
          </a:p>
          <a:p>
            <a:pPr lvl="2">
              <a:buFontTx/>
              <a:buNone/>
            </a:pPr>
            <a:r>
              <a:rPr lang="en-US" altLang="en-US" sz="2800" dirty="0"/>
              <a:t>a|100&gt;+b|011&gt;|10&gt; 		</a:t>
            </a:r>
            <a:endParaRPr lang="en-US" altLang="en-US" sz="2800" baseline="30000" dirty="0"/>
          </a:p>
          <a:p>
            <a:pPr lvl="2">
              <a:buFontTx/>
              <a:buNone/>
            </a:pPr>
            <a:r>
              <a:rPr lang="en-US" altLang="en-US" sz="2800" dirty="0"/>
              <a:t>a|010&gt;+b|101&gt;|01&gt; 		</a:t>
            </a:r>
            <a:endParaRPr lang="en-US" altLang="en-US" sz="2800" baseline="30000" dirty="0"/>
          </a:p>
          <a:p>
            <a:pPr lvl="2">
              <a:buFontTx/>
              <a:buNone/>
            </a:pPr>
            <a:r>
              <a:rPr lang="en-US" altLang="en-US" sz="2800" dirty="0"/>
              <a:t>a|001&gt;+b|110&gt;|11&gt; 		</a:t>
            </a:r>
            <a:endParaRPr lang="en-US" altLang="en-US" sz="2800" baseline="30000" dirty="0"/>
          </a:p>
          <a:p>
            <a:pPr lvl="2">
              <a:buFontTx/>
              <a:buNone/>
            </a:pPr>
            <a:r>
              <a:rPr lang="en-US" altLang="en-US" sz="2800" dirty="0"/>
              <a:t>a|110&gt;+b|001&gt;|01&gt; 		</a:t>
            </a:r>
          </a:p>
          <a:p>
            <a:pPr lvl="2">
              <a:buFontTx/>
              <a:buNone/>
            </a:pPr>
            <a:r>
              <a:rPr lang="en-US" altLang="en-US" sz="2800" dirty="0"/>
              <a:t>a|101&gt;+b|010&gt;|10&gt; 		</a:t>
            </a:r>
          </a:p>
          <a:p>
            <a:pPr lvl="2">
              <a:buFontTx/>
              <a:buNone/>
            </a:pPr>
            <a:r>
              <a:rPr lang="en-US" altLang="en-US" sz="2800" dirty="0"/>
              <a:t>a|011&gt;+b|100&gt;|11&gt; 		</a:t>
            </a:r>
          </a:p>
          <a:p>
            <a:pPr lvl="2">
              <a:buFontTx/>
              <a:buNone/>
            </a:pPr>
            <a:r>
              <a:rPr lang="en-US" altLang="en-US" sz="2800" dirty="0"/>
              <a:t>a|111&gt;+b|000&gt;|00&gt; 		</a:t>
            </a:r>
            <a:endParaRPr lang="en-US" altLang="en-US" sz="2800" baseline="30000" dirty="0"/>
          </a:p>
        </p:txBody>
      </p:sp>
      <p:sp>
        <p:nvSpPr>
          <p:cNvPr id="16390" name="Line 6">
            <a:extLst>
              <a:ext uri="{FF2B5EF4-FFF2-40B4-BE49-F238E27FC236}">
                <a16:creationId xmlns:a16="http://schemas.microsoft.com/office/drawing/2014/main" id="{833F5A6F-84CC-4316-80D9-02BFCE7B33A3}"/>
              </a:ext>
            </a:extLst>
          </p:cNvPr>
          <p:cNvSpPr>
            <a:spLocks noChangeShapeType="1"/>
          </p:cNvSpPr>
          <p:nvPr/>
        </p:nvSpPr>
        <p:spPr bwMode="auto">
          <a:xfrm flipV="1">
            <a:off x="8229600" y="3448878"/>
            <a:ext cx="3740426" cy="46383"/>
          </a:xfrm>
          <a:prstGeom prst="line">
            <a:avLst/>
          </a:prstGeom>
          <a:noFill/>
          <a:ln w="25400">
            <a:solidFill>
              <a:srgbClr val="0000FF"/>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 name="Rectangle 1">
            <a:extLst>
              <a:ext uri="{FF2B5EF4-FFF2-40B4-BE49-F238E27FC236}">
                <a16:creationId xmlns:a16="http://schemas.microsoft.com/office/drawing/2014/main" id="{5FDEF989-B3CA-4568-BE7B-ADDC24CB92C0}"/>
              </a:ext>
            </a:extLst>
          </p:cNvPr>
          <p:cNvSpPr/>
          <p:nvPr/>
        </p:nvSpPr>
        <p:spPr>
          <a:xfrm>
            <a:off x="1690162" y="1415837"/>
            <a:ext cx="7228551" cy="4893647"/>
          </a:xfrm>
          <a:prstGeom prst="rect">
            <a:avLst/>
          </a:prstGeom>
        </p:spPr>
        <p:txBody>
          <a:bodyPr wrap="square">
            <a:spAutoFit/>
          </a:bodyPr>
          <a:lstStyle/>
          <a:p>
            <a:pPr marL="285750" indent="-285750">
              <a:buFont typeface="Arial" panose="020B0604020202020204" pitchFamily="34" charset="0"/>
              <a:buChar char="•"/>
            </a:pPr>
            <a:r>
              <a:rPr lang="en-US" sz="2400" dirty="0"/>
              <a:t>Fault detector</a:t>
            </a:r>
          </a:p>
          <a:p>
            <a:pPr marL="742950" lvl="1" indent="-285750">
              <a:buFont typeface="Arial" panose="020B0604020202020204" pitchFamily="34" charset="0"/>
              <a:buChar char="•"/>
            </a:pPr>
            <a:r>
              <a:rPr lang="en-US" dirty="0"/>
              <a:t>Each process has its own fault detector.</a:t>
            </a:r>
          </a:p>
          <a:p>
            <a:pPr marL="742950" lvl="1" indent="-285750">
              <a:buFont typeface="Arial" panose="020B0604020202020204" pitchFamily="34" charset="0"/>
              <a:buChar char="•"/>
            </a:pPr>
            <a:r>
              <a:rPr lang="en-US" dirty="0"/>
              <a:t>A fault detector consists of a set of low-level processes (called </a:t>
            </a:r>
            <a:r>
              <a:rPr lang="en-US" dirty="0" err="1"/>
              <a:t>ancillae</a:t>
            </a:r>
            <a:r>
              <a:rPr lang="en-US" dirty="0"/>
              <a:t>)- operations on ancillas. </a:t>
            </a:r>
          </a:p>
          <a:p>
            <a:pPr marL="1200150" lvl="2" indent="-285750">
              <a:buFont typeface="Arial" panose="020B0604020202020204" pitchFamily="34" charset="0"/>
              <a:buChar char="•"/>
            </a:pPr>
            <a:r>
              <a:rPr lang="en-US" dirty="0"/>
              <a:t>The two </a:t>
            </a:r>
            <a:r>
              <a:rPr lang="en-US" dirty="0" err="1"/>
              <a:t>ancillae</a:t>
            </a:r>
            <a:r>
              <a:rPr lang="en-US" dirty="0"/>
              <a:t> are initialized in the same known state </a:t>
            </a:r>
            <a:r>
              <a:rPr lang="en-US" dirty="0" err="1"/>
              <a:t>qa</a:t>
            </a:r>
            <a:r>
              <a:rPr lang="en-US" dirty="0"/>
              <a:t>.</a:t>
            </a:r>
          </a:p>
          <a:p>
            <a:pPr marL="1200150" lvl="2" indent="-285750">
              <a:buFont typeface="Arial" panose="020B0604020202020204" pitchFamily="34" charset="0"/>
              <a:buChar char="•"/>
            </a:pPr>
            <a:r>
              <a:rPr lang="en-US" dirty="0"/>
              <a:t>Let the component b-values be b0, b1, b2; the ancilla output states</a:t>
            </a:r>
          </a:p>
          <a:p>
            <a:pPr marL="1657350" lvl="3" indent="-285750">
              <a:buFont typeface="Arial" panose="020B0604020202020204" pitchFamily="34" charset="0"/>
              <a:buChar char="•"/>
            </a:pPr>
            <a:r>
              <a:rPr lang="en-US" dirty="0"/>
              <a:t> qa1 = </a:t>
            </a:r>
            <a:r>
              <a:rPr lang="en-US" dirty="0" err="1"/>
              <a:t>qa</a:t>
            </a:r>
            <a:r>
              <a:rPr lang="en-US" dirty="0"/>
              <a:t>+(ba1⊕b0⊕b1)+pa1</a:t>
            </a:r>
          </a:p>
          <a:p>
            <a:pPr marL="1657350" lvl="3" indent="-285750">
              <a:buFont typeface="Arial" panose="020B0604020202020204" pitchFamily="34" charset="0"/>
              <a:buChar char="•"/>
            </a:pPr>
            <a:r>
              <a:rPr lang="en-US" dirty="0"/>
              <a:t>qa2 = </a:t>
            </a:r>
            <a:r>
              <a:rPr lang="en-US" dirty="0" err="1"/>
              <a:t>qa</a:t>
            </a:r>
            <a:r>
              <a:rPr lang="en-US" dirty="0"/>
              <a:t> + (ba2 ⊕ b1 ⊕ b2) + pa2. </a:t>
            </a:r>
          </a:p>
          <a:p>
            <a:pPr marL="800100" lvl="1" indent="-342900">
              <a:buFont typeface="Arial" panose="020B0604020202020204" pitchFamily="34" charset="0"/>
              <a:buChar char="•"/>
            </a:pPr>
            <a:r>
              <a:rPr lang="en-US" dirty="0" err="1"/>
              <a:t>Ancillae</a:t>
            </a:r>
            <a:r>
              <a:rPr lang="en-US" dirty="0"/>
              <a:t> used to calculate fault syndromes: </a:t>
            </a:r>
          </a:p>
          <a:p>
            <a:pPr marL="1657350" lvl="3" indent="-285750">
              <a:buFont typeface="Arial" panose="020B0604020202020204" pitchFamily="34" charset="0"/>
              <a:buChar char="•"/>
            </a:pPr>
            <a:r>
              <a:rPr lang="en-US" dirty="0"/>
              <a:t> s1 = b0 ⊕ b1</a:t>
            </a:r>
          </a:p>
          <a:p>
            <a:pPr marL="1657350" lvl="3" indent="-285750">
              <a:buFont typeface="Arial" panose="020B0604020202020204" pitchFamily="34" charset="0"/>
              <a:buChar char="•"/>
            </a:pPr>
            <a:r>
              <a:rPr lang="en-US" dirty="0"/>
              <a:t> s2 = b1 ⊕ b2</a:t>
            </a:r>
          </a:p>
          <a:p>
            <a:pPr marL="1657350" lvl="3" indent="-285750">
              <a:buFont typeface="Arial" panose="020B0604020202020204" pitchFamily="34" charset="0"/>
              <a:buChar char="•"/>
            </a:pPr>
            <a:r>
              <a:rPr lang="en-US" dirty="0"/>
              <a:t>For s1 = s2 = 0 no faulty component exists, and for all the other syndrome values, fault exists.</a:t>
            </a:r>
          </a:p>
          <a:p>
            <a:pPr marL="742950" lvl="1" indent="-285750">
              <a:buFont typeface="Arial" panose="020B0604020202020204" pitchFamily="34" charset="0"/>
              <a:buChar char="•"/>
            </a:pPr>
            <a:r>
              <a:rPr lang="en-US" dirty="0"/>
              <a:t>Syndromes used to get the integer pos which points to the faulty component- </a:t>
            </a:r>
            <a:r>
              <a:rPr lang="pt-BR" dirty="0"/>
              <a:t>pos = s2 ∗ 2 + s1 − 1</a:t>
            </a:r>
            <a:endParaRPr lang="en-US" dirty="0"/>
          </a:p>
        </p:txBody>
      </p:sp>
    </p:spTree>
    <p:extLst>
      <p:ext uri="{BB962C8B-B14F-4D97-AF65-F5344CB8AC3E}">
        <p14:creationId xmlns:p14="http://schemas.microsoft.com/office/powerpoint/2010/main" val="30670690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DD3CC-D319-4656-8A70-12CD5B8F0EE8}"/>
              </a:ext>
            </a:extLst>
          </p:cNvPr>
          <p:cNvSpPr>
            <a:spLocks noGrp="1"/>
          </p:cNvSpPr>
          <p:nvPr>
            <p:ph type="title"/>
          </p:nvPr>
        </p:nvSpPr>
        <p:spPr>
          <a:xfrm>
            <a:off x="2375452" y="656673"/>
            <a:ext cx="10515600" cy="1325563"/>
          </a:xfrm>
        </p:spPr>
        <p:txBody>
          <a:bodyPr/>
          <a:lstStyle/>
          <a:p>
            <a:r>
              <a:rPr lang="en-US" dirty="0"/>
              <a:t>Fault–tolerance framework</a:t>
            </a:r>
          </a:p>
        </p:txBody>
      </p:sp>
      <p:sp>
        <p:nvSpPr>
          <p:cNvPr id="3" name="Content Placeholder 2">
            <a:extLst>
              <a:ext uri="{FF2B5EF4-FFF2-40B4-BE49-F238E27FC236}">
                <a16:creationId xmlns:a16="http://schemas.microsoft.com/office/drawing/2014/main" id="{5A45BA22-F2AF-47DA-BBFF-C572B59EA661}"/>
              </a:ext>
            </a:extLst>
          </p:cNvPr>
          <p:cNvSpPr>
            <a:spLocks noGrp="1"/>
          </p:cNvSpPr>
          <p:nvPr>
            <p:ph idx="1"/>
          </p:nvPr>
        </p:nvSpPr>
        <p:spPr/>
        <p:txBody>
          <a:bodyPr>
            <a:normAutofit lnSpcReduction="10000"/>
          </a:bodyPr>
          <a:lstStyle/>
          <a:p>
            <a:r>
              <a:rPr lang="en-US" dirty="0"/>
              <a:t>Fault-corrector</a:t>
            </a:r>
          </a:p>
          <a:p>
            <a:pPr lvl="1"/>
            <a:r>
              <a:rPr lang="en-US" dirty="0"/>
              <a:t>The fault corrector communicates with all the fault detectors in the system, and has a global overview of all the faults that were detected during the execution of the distributed computation.</a:t>
            </a:r>
          </a:p>
          <a:p>
            <a:pPr lvl="1"/>
            <a:r>
              <a:rPr lang="en-US" dirty="0"/>
              <a:t>The global perspective has the advantage that the corrector can observe if the modelled τ failure rates are valid or not.</a:t>
            </a:r>
          </a:p>
          <a:p>
            <a:pPr lvl="1"/>
            <a:r>
              <a:rPr lang="en-US" dirty="0"/>
              <a:t>The fault corrector then has two options: to either correct the faults, or to try and track their effect through the distributed computation</a:t>
            </a:r>
          </a:p>
          <a:p>
            <a:pPr lvl="2"/>
            <a:r>
              <a:rPr lang="en-US" dirty="0"/>
              <a:t>The direct correction could introduce failures, and for this reason fault-tracking is more advantageous.</a:t>
            </a:r>
          </a:p>
          <a:p>
            <a:pPr lvl="2"/>
            <a:r>
              <a:rPr lang="en-US" dirty="0"/>
              <a:t>Fault-tracking is performed based on commutativity properties: it is known how faults are transformed by both local and global operations. Hence, corrections are required only after the distributed computation was terminated and the output states were read from the system.</a:t>
            </a:r>
          </a:p>
        </p:txBody>
      </p:sp>
    </p:spTree>
    <p:extLst>
      <p:ext uri="{BB962C8B-B14F-4D97-AF65-F5344CB8AC3E}">
        <p14:creationId xmlns:p14="http://schemas.microsoft.com/office/powerpoint/2010/main" val="42314327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DD3CC-D319-4656-8A70-12CD5B8F0EE8}"/>
              </a:ext>
            </a:extLst>
          </p:cNvPr>
          <p:cNvSpPr>
            <a:spLocks noGrp="1"/>
          </p:cNvSpPr>
          <p:nvPr>
            <p:ph type="title"/>
          </p:nvPr>
        </p:nvSpPr>
        <p:spPr>
          <a:xfrm>
            <a:off x="2388703" y="709682"/>
            <a:ext cx="10515600" cy="1325563"/>
          </a:xfrm>
        </p:spPr>
        <p:txBody>
          <a:bodyPr/>
          <a:lstStyle/>
          <a:p>
            <a:r>
              <a:rPr lang="en-US" dirty="0"/>
              <a:t>Fault–tolerance framework</a:t>
            </a:r>
          </a:p>
        </p:txBody>
      </p:sp>
      <p:sp>
        <p:nvSpPr>
          <p:cNvPr id="3" name="Content Placeholder 2">
            <a:extLst>
              <a:ext uri="{FF2B5EF4-FFF2-40B4-BE49-F238E27FC236}">
                <a16:creationId xmlns:a16="http://schemas.microsoft.com/office/drawing/2014/main" id="{5A45BA22-F2AF-47DA-BBFF-C572B59EA661}"/>
              </a:ext>
            </a:extLst>
          </p:cNvPr>
          <p:cNvSpPr>
            <a:spLocks noGrp="1"/>
          </p:cNvSpPr>
          <p:nvPr>
            <p:ph idx="1"/>
          </p:nvPr>
        </p:nvSpPr>
        <p:spPr/>
        <p:txBody>
          <a:bodyPr>
            <a:normAutofit/>
          </a:bodyPr>
          <a:lstStyle/>
          <a:p>
            <a:r>
              <a:rPr lang="en-US" dirty="0"/>
              <a:t>Transversality and computational redundancy</a:t>
            </a:r>
          </a:p>
          <a:p>
            <a:pPr lvl="1"/>
            <a:r>
              <a:rPr lang="en-US" dirty="0"/>
              <a:t>Fig (d) demonstrates each initialized copy of data bit acts on its own ancilla- so we have resource redundancy as well as process but this helps isolate errors from propagation and detect/correct easily.</a:t>
            </a:r>
          </a:p>
          <a:p>
            <a:pPr lvl="1"/>
            <a:r>
              <a:rPr lang="en-US" dirty="0"/>
              <a:t>This also minimized communication cost as communicating a |1&gt; is expensive and if we had an error on the data qubit, in (c) this would be communicated to all three ancillas but not in (d).</a:t>
            </a:r>
          </a:p>
          <a:p>
            <a:pPr lvl="1"/>
            <a:endParaRPr lang="en-US" dirty="0"/>
          </a:p>
        </p:txBody>
      </p:sp>
      <p:pic>
        <p:nvPicPr>
          <p:cNvPr id="4" name="Picture 3">
            <a:extLst>
              <a:ext uri="{FF2B5EF4-FFF2-40B4-BE49-F238E27FC236}">
                <a16:creationId xmlns:a16="http://schemas.microsoft.com/office/drawing/2014/main" id="{56D510C1-6169-439D-95D2-ED4D1CCF8515}"/>
              </a:ext>
            </a:extLst>
          </p:cNvPr>
          <p:cNvPicPr>
            <a:picLocks noChangeAspect="1"/>
          </p:cNvPicPr>
          <p:nvPr/>
        </p:nvPicPr>
        <p:blipFill>
          <a:blip r:embed="rId2"/>
          <a:stretch>
            <a:fillRect/>
          </a:stretch>
        </p:blipFill>
        <p:spPr>
          <a:xfrm>
            <a:off x="2748974" y="4444246"/>
            <a:ext cx="6694052" cy="2061881"/>
          </a:xfrm>
          <a:prstGeom prst="rect">
            <a:avLst/>
          </a:prstGeom>
        </p:spPr>
      </p:pic>
    </p:spTree>
    <p:extLst>
      <p:ext uri="{BB962C8B-B14F-4D97-AF65-F5344CB8AC3E}">
        <p14:creationId xmlns:p14="http://schemas.microsoft.com/office/powerpoint/2010/main" val="30118192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76E36-6CB7-4B0C-A152-D0DE04F989EB}"/>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51CFAE98-C309-4634-A611-BDCDBCD93EEC}"/>
              </a:ext>
            </a:extLst>
          </p:cNvPr>
          <p:cNvSpPr>
            <a:spLocks noGrp="1"/>
          </p:cNvSpPr>
          <p:nvPr>
            <p:ph idx="1"/>
          </p:nvPr>
        </p:nvSpPr>
        <p:spPr/>
        <p:txBody>
          <a:bodyPr/>
          <a:lstStyle/>
          <a:p>
            <a:r>
              <a:rPr lang="en-US" dirty="0"/>
              <a:t>Provided an introduction to QEC, then pivoted the discussion to its scalability and fault-tolerance.</a:t>
            </a:r>
          </a:p>
          <a:p>
            <a:r>
              <a:rPr lang="en-US" dirty="0"/>
              <a:t>Provided mathematical bounds for scalability and realization of fault-tolerance  computers.</a:t>
            </a:r>
          </a:p>
          <a:p>
            <a:pPr lvl="1"/>
            <a:r>
              <a:rPr lang="en-US" dirty="0"/>
              <a:t>Relation between Q and </a:t>
            </a:r>
            <a:r>
              <a:rPr lang="el-GR" dirty="0"/>
              <a:t>τ</a:t>
            </a:r>
            <a:endParaRPr lang="en-US" dirty="0"/>
          </a:p>
          <a:p>
            <a:pPr lvl="1"/>
            <a:r>
              <a:rPr lang="en-US" dirty="0"/>
              <a:t>Framework that self-checks the </a:t>
            </a:r>
            <a:r>
              <a:rPr lang="el-GR" dirty="0"/>
              <a:t>τ</a:t>
            </a:r>
            <a:r>
              <a:rPr lang="en-US" dirty="0"/>
              <a:t> assumptions and validates itself.</a:t>
            </a:r>
          </a:p>
          <a:p>
            <a:r>
              <a:rPr lang="en-US" dirty="0"/>
              <a:t>Transversality helps prevent cascading of errors.</a:t>
            </a:r>
          </a:p>
          <a:p>
            <a:pPr marL="0" indent="0">
              <a:buNone/>
            </a:pPr>
            <a:r>
              <a:rPr lang="en-US" dirty="0"/>
              <a:t> </a:t>
            </a:r>
          </a:p>
          <a:p>
            <a:pPr lvl="1"/>
            <a:endParaRPr lang="en-US" dirty="0"/>
          </a:p>
        </p:txBody>
      </p:sp>
    </p:spTree>
    <p:extLst>
      <p:ext uri="{BB962C8B-B14F-4D97-AF65-F5344CB8AC3E}">
        <p14:creationId xmlns:p14="http://schemas.microsoft.com/office/powerpoint/2010/main" val="35326569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BB39D-37E0-4E26-B07A-C8E0753E4BA1}"/>
              </a:ext>
            </a:extLst>
          </p:cNvPr>
          <p:cNvSpPr>
            <a:spLocks noGrp="1"/>
          </p:cNvSpPr>
          <p:nvPr>
            <p:ph type="title"/>
          </p:nvPr>
        </p:nvSpPr>
        <p:spPr/>
        <p:txBody>
          <a:bodyPr/>
          <a:lstStyle/>
          <a:p>
            <a:r>
              <a:rPr lang="en-US" dirty="0"/>
              <a:t>Discussion points</a:t>
            </a:r>
          </a:p>
        </p:txBody>
      </p:sp>
      <p:sp>
        <p:nvSpPr>
          <p:cNvPr id="3" name="Content Placeholder 2">
            <a:extLst>
              <a:ext uri="{FF2B5EF4-FFF2-40B4-BE49-F238E27FC236}">
                <a16:creationId xmlns:a16="http://schemas.microsoft.com/office/drawing/2014/main" id="{55C3747F-8936-4025-A7A4-B8CEE6DAFC2E}"/>
              </a:ext>
            </a:extLst>
          </p:cNvPr>
          <p:cNvSpPr>
            <a:spLocks noGrp="1"/>
          </p:cNvSpPr>
          <p:nvPr>
            <p:ph idx="1"/>
          </p:nvPr>
        </p:nvSpPr>
        <p:spPr/>
        <p:txBody>
          <a:bodyPr/>
          <a:lstStyle/>
          <a:p>
            <a:r>
              <a:rPr lang="en-US" dirty="0"/>
              <a:t>This paper talks about a framework for fault-tolerance- so what could be improved?</a:t>
            </a:r>
          </a:p>
          <a:p>
            <a:pPr lvl="1"/>
            <a:r>
              <a:rPr lang="en-US" dirty="0"/>
              <a:t>How to improve the state set S and what would be an optimal size.</a:t>
            </a:r>
          </a:p>
          <a:p>
            <a:pPr lvl="1"/>
            <a:r>
              <a:rPr lang="en-US" dirty="0"/>
              <a:t>Can we have distributed corrector just like detector and self correct individually- what is the trade off between global vs local.</a:t>
            </a:r>
          </a:p>
          <a:p>
            <a:r>
              <a:rPr lang="en-US" dirty="0"/>
              <a:t>Can we come up with a completely different model?</a:t>
            </a:r>
          </a:p>
          <a:p>
            <a:pPr lvl="1"/>
            <a:r>
              <a:rPr lang="en-US" dirty="0"/>
              <a:t>Non-crash-stop model- have a provision to resurrect processes from a know safe state by copying/checkpointing intermediate results into classical registers?</a:t>
            </a:r>
          </a:p>
          <a:p>
            <a:r>
              <a:rPr lang="en-US" dirty="0"/>
              <a:t>Audience suggestions?</a:t>
            </a:r>
          </a:p>
          <a:p>
            <a:pPr lvl="1"/>
            <a:endParaRPr lang="en-US" dirty="0"/>
          </a:p>
        </p:txBody>
      </p:sp>
    </p:spTree>
    <p:extLst>
      <p:ext uri="{BB962C8B-B14F-4D97-AF65-F5344CB8AC3E}">
        <p14:creationId xmlns:p14="http://schemas.microsoft.com/office/powerpoint/2010/main" val="3493384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875A3-765B-4F89-9FE4-5CB496532FC6}"/>
              </a:ext>
            </a:extLst>
          </p:cNvPr>
          <p:cNvSpPr>
            <a:spLocks noGrp="1"/>
          </p:cNvSpPr>
          <p:nvPr>
            <p:ph type="title"/>
          </p:nvPr>
        </p:nvSpPr>
        <p:spPr/>
        <p:txBody>
          <a:bodyPr>
            <a:normAutofit/>
          </a:bodyPr>
          <a:lstStyle/>
          <a:p>
            <a:r>
              <a:rPr lang="en-US" sz="4000" dirty="0">
                <a:latin typeface="Calibri" panose="020F0502020204030204" pitchFamily="34" charset="0"/>
                <a:cs typeface="Calibri" panose="020F0502020204030204" pitchFamily="34" charset="0"/>
              </a:rPr>
              <a:t>Motivation</a:t>
            </a:r>
          </a:p>
        </p:txBody>
      </p:sp>
      <p:sp>
        <p:nvSpPr>
          <p:cNvPr id="3" name="Content Placeholder 2">
            <a:extLst>
              <a:ext uri="{FF2B5EF4-FFF2-40B4-BE49-F238E27FC236}">
                <a16:creationId xmlns:a16="http://schemas.microsoft.com/office/drawing/2014/main" id="{8DE7DED9-73F8-4D75-831F-D111975D4291}"/>
              </a:ext>
            </a:extLst>
          </p:cNvPr>
          <p:cNvSpPr>
            <a:spLocks noGrp="1"/>
          </p:cNvSpPr>
          <p:nvPr>
            <p:ph idx="1"/>
          </p:nvPr>
        </p:nvSpPr>
        <p:spPr>
          <a:xfrm>
            <a:off x="2592925" y="1540189"/>
            <a:ext cx="8915400" cy="3777622"/>
          </a:xfrm>
        </p:spPr>
        <p:txBody>
          <a:bodyPr>
            <a:normAutofit/>
          </a:bodyPr>
          <a:lstStyle/>
          <a:p>
            <a:r>
              <a:rPr lang="en-US" dirty="0">
                <a:latin typeface="Calibri" panose="020F0502020204030204" pitchFamily="34" charset="0"/>
                <a:cs typeface="Calibri" panose="020F0502020204030204" pitchFamily="34" charset="0"/>
              </a:rPr>
              <a:t>Quantum circuits are error-prone.</a:t>
            </a:r>
          </a:p>
          <a:p>
            <a:r>
              <a:rPr lang="en-US" dirty="0">
                <a:latin typeface="Calibri" panose="020F0502020204030204" pitchFamily="34" charset="0"/>
                <a:cs typeface="Calibri" panose="020F0502020204030204" pitchFamily="34" charset="0"/>
              </a:rPr>
              <a:t>Provides a Fault Tolerance Computing framework that helps build commercial and viable Quantum Computers.</a:t>
            </a:r>
          </a:p>
          <a:p>
            <a:pPr lvl="1"/>
            <a:r>
              <a:rPr lang="en-US" sz="1800" dirty="0">
                <a:latin typeface="Calibri" panose="020F0502020204030204" pitchFamily="34" charset="0"/>
                <a:cs typeface="Calibri" panose="020F0502020204030204" pitchFamily="34" charset="0"/>
              </a:rPr>
              <a:t> It provides a framework of ideas that allow qubits to be protected from quantum errors introduced by poor control or environmental interactions (i.e. Quantum Error Correction, QEC)</a:t>
            </a:r>
          </a:p>
          <a:p>
            <a:pPr lvl="1"/>
            <a:r>
              <a:rPr lang="en-US" sz="1800" dirty="0">
                <a:latin typeface="Calibri" panose="020F0502020204030204" pitchFamily="34" charset="0"/>
                <a:cs typeface="Calibri" panose="020F0502020204030204" pitchFamily="34" charset="0"/>
              </a:rPr>
              <a:t>Deals with appropriate design of quantum circuits to implement both QEC and “encoded logic operations” in a way to avoid errors cascading through quantum circuits.</a:t>
            </a:r>
          </a:p>
        </p:txBody>
      </p:sp>
    </p:spTree>
    <p:extLst>
      <p:ext uri="{BB962C8B-B14F-4D97-AF65-F5344CB8AC3E}">
        <p14:creationId xmlns:p14="http://schemas.microsoft.com/office/powerpoint/2010/main" val="3866083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77699-DC41-4DB7-9BDA-C26C6DAFFA3E}"/>
              </a:ext>
            </a:extLst>
          </p:cNvPr>
          <p:cNvSpPr>
            <a:spLocks noGrp="1"/>
          </p:cNvSpPr>
          <p:nvPr>
            <p:ph type="title"/>
          </p:nvPr>
        </p:nvSpPr>
        <p:spPr>
          <a:xfrm>
            <a:off x="2589212" y="852710"/>
            <a:ext cx="8911687" cy="1280890"/>
          </a:xfrm>
        </p:spPr>
        <p:txBody>
          <a:bodyPr/>
          <a:lstStyle/>
          <a:p>
            <a:r>
              <a:rPr lang="en-US" dirty="0"/>
              <a:t>Refresher on QEC</a:t>
            </a:r>
          </a:p>
        </p:txBody>
      </p:sp>
      <p:sp>
        <p:nvSpPr>
          <p:cNvPr id="3" name="Content Placeholder 2">
            <a:extLst>
              <a:ext uri="{FF2B5EF4-FFF2-40B4-BE49-F238E27FC236}">
                <a16:creationId xmlns:a16="http://schemas.microsoft.com/office/drawing/2014/main" id="{237767EF-D221-4827-AACF-BEEE1CA87824}"/>
              </a:ext>
            </a:extLst>
          </p:cNvPr>
          <p:cNvSpPr>
            <a:spLocks noGrp="1"/>
          </p:cNvSpPr>
          <p:nvPr>
            <p:ph idx="1"/>
          </p:nvPr>
        </p:nvSpPr>
        <p:spPr/>
        <p:txBody>
          <a:bodyPr/>
          <a:lstStyle/>
          <a:p>
            <a:r>
              <a:rPr lang="en-US" dirty="0"/>
              <a:t>Quantum error correction is different from classical error correction as:</a:t>
            </a:r>
          </a:p>
          <a:p>
            <a:pPr lvl="1"/>
            <a:r>
              <a:rPr lang="en-US" dirty="0"/>
              <a:t>We can’t safe guard errors simply by replicating data (no-cloning theorem limitation)</a:t>
            </a:r>
          </a:p>
          <a:p>
            <a:pPr lvl="1"/>
            <a:r>
              <a:rPr lang="en-US" dirty="0"/>
              <a:t>We can’t detect errors by intermediate measurement as waveform will collapse entangled information.</a:t>
            </a:r>
          </a:p>
          <a:p>
            <a:pPr lvl="1"/>
            <a:r>
              <a:rPr lang="en-US" dirty="0"/>
              <a:t>Quantum errors are continuous unlike discretized classical errors.</a:t>
            </a:r>
          </a:p>
          <a:p>
            <a:pPr lvl="1"/>
            <a:endParaRPr lang="en-US" dirty="0"/>
          </a:p>
          <a:p>
            <a:pPr lvl="1"/>
            <a:endParaRPr lang="en-US" dirty="0"/>
          </a:p>
        </p:txBody>
      </p:sp>
    </p:spTree>
    <p:extLst>
      <p:ext uri="{BB962C8B-B14F-4D97-AF65-F5344CB8AC3E}">
        <p14:creationId xmlns:p14="http://schemas.microsoft.com/office/powerpoint/2010/main" val="296373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57C34-07A6-437C-A410-3CF8498E9DFF}"/>
              </a:ext>
            </a:extLst>
          </p:cNvPr>
          <p:cNvSpPr>
            <a:spLocks noGrp="1"/>
          </p:cNvSpPr>
          <p:nvPr>
            <p:ph type="title"/>
          </p:nvPr>
        </p:nvSpPr>
        <p:spPr>
          <a:xfrm>
            <a:off x="1885122" y="647461"/>
            <a:ext cx="10515600" cy="1325563"/>
          </a:xfrm>
        </p:spPr>
        <p:txBody>
          <a:bodyPr/>
          <a:lstStyle/>
          <a:p>
            <a:r>
              <a:rPr lang="en-US" dirty="0"/>
              <a:t>Refresher on QEC</a:t>
            </a:r>
          </a:p>
        </p:txBody>
      </p:sp>
      <p:sp>
        <p:nvSpPr>
          <p:cNvPr id="3" name="Content Placeholder 2">
            <a:extLst>
              <a:ext uri="{FF2B5EF4-FFF2-40B4-BE49-F238E27FC236}">
                <a16:creationId xmlns:a16="http://schemas.microsoft.com/office/drawing/2014/main" id="{44A13E19-6684-4588-9B46-ADE82538EFB9}"/>
              </a:ext>
            </a:extLst>
          </p:cNvPr>
          <p:cNvSpPr>
            <a:spLocks noGrp="1"/>
          </p:cNvSpPr>
          <p:nvPr>
            <p:ph idx="1"/>
          </p:nvPr>
        </p:nvSpPr>
        <p:spPr>
          <a:xfrm>
            <a:off x="1885122" y="1148745"/>
            <a:ext cx="10515600" cy="4351338"/>
          </a:xfrm>
        </p:spPr>
        <p:txBody>
          <a:bodyPr>
            <a:noAutofit/>
          </a:bodyPr>
          <a:lstStyle/>
          <a:p>
            <a:pPr>
              <a:lnSpc>
                <a:spcPts val="1000"/>
              </a:lnSpc>
            </a:pPr>
            <a:endParaRPr lang="en-US" dirty="0">
              <a:latin typeface="Calibri" panose="020F0502020204030204" pitchFamily="34" charset="0"/>
              <a:cs typeface="Calibri" panose="020F0502020204030204" pitchFamily="34" charset="0"/>
            </a:endParaRPr>
          </a:p>
          <a:p>
            <a:pPr>
              <a:lnSpc>
                <a:spcPts val="1000"/>
              </a:lnSpc>
            </a:pPr>
            <a:endParaRPr lang="en-US" dirty="0">
              <a:latin typeface="Calibri" panose="020F0502020204030204" pitchFamily="34" charset="0"/>
              <a:cs typeface="Calibri" panose="020F0502020204030204" pitchFamily="34" charset="0"/>
            </a:endParaRPr>
          </a:p>
          <a:p>
            <a:pPr marL="0" indent="0">
              <a:lnSpc>
                <a:spcPts val="1000"/>
              </a:lnSpc>
              <a:buNone/>
            </a:pPr>
            <a:endParaRPr lang="en-US" dirty="0">
              <a:latin typeface="Calibri" panose="020F0502020204030204" pitchFamily="34" charset="0"/>
              <a:cs typeface="Calibri" panose="020F0502020204030204" pitchFamily="34" charset="0"/>
            </a:endParaRPr>
          </a:p>
          <a:p>
            <a:pPr>
              <a:lnSpc>
                <a:spcPts val="1000"/>
              </a:lnSpc>
            </a:pPr>
            <a:r>
              <a:rPr lang="en-US" dirty="0">
                <a:latin typeface="Calibri" panose="020F0502020204030204" pitchFamily="34" charset="0"/>
                <a:cs typeface="Calibri" panose="020F0502020204030204" pitchFamily="34" charset="0"/>
              </a:rPr>
              <a:t>QEC:</a:t>
            </a:r>
          </a:p>
          <a:p>
            <a:pPr lvl="1">
              <a:lnSpc>
                <a:spcPts val="1000"/>
              </a:lnSpc>
            </a:pPr>
            <a:r>
              <a:rPr lang="en-US" sz="1800" dirty="0">
                <a:latin typeface="Calibri" panose="020F0502020204030204" pitchFamily="34" charset="0"/>
                <a:cs typeface="Calibri" panose="020F0502020204030204" pitchFamily="34" charset="0"/>
              </a:rPr>
              <a:t>Encoding: Have multiple physical qubits encode </a:t>
            </a:r>
          </a:p>
          <a:p>
            <a:pPr marL="457200" lvl="1" indent="0">
              <a:lnSpc>
                <a:spcPts val="1000"/>
              </a:lnSpc>
              <a:buNone/>
            </a:pPr>
            <a:r>
              <a:rPr lang="en-US" sz="1800" dirty="0">
                <a:latin typeface="Calibri" panose="020F0502020204030204" pitchFamily="34" charset="0"/>
                <a:cs typeface="Calibri" panose="020F0502020204030204" pitchFamily="34" charset="0"/>
              </a:rPr>
              <a:t>    logical qubits (encoded “codeword”)  </a:t>
            </a:r>
          </a:p>
          <a:p>
            <a:pPr lvl="2">
              <a:lnSpc>
                <a:spcPts val="1000"/>
              </a:lnSpc>
            </a:pPr>
            <a:r>
              <a:rPr lang="en-US" altLang="en-US" sz="1800" dirty="0">
                <a:latin typeface="Calibri" panose="020F0502020204030204" pitchFamily="34" charset="0"/>
                <a:cs typeface="Calibri" panose="020F0502020204030204" pitchFamily="34" charset="0"/>
                <a:sym typeface="Symbol" panose="05050102010706020507" pitchFamily="18" charset="2"/>
              </a:rPr>
              <a:t>|0&gt;+|1&gt; </a:t>
            </a:r>
            <a:r>
              <a:rPr lang="en-US" altLang="en-US" sz="1800" dirty="0">
                <a:latin typeface="Calibri" panose="020F0502020204030204" pitchFamily="34" charset="0"/>
                <a:cs typeface="Calibri" panose="020F0502020204030204" pitchFamily="34" charset="0"/>
                <a:sym typeface="Wingdings" panose="05000000000000000000" pitchFamily="2" charset="2"/>
              </a:rPr>
              <a:t> </a:t>
            </a:r>
            <a:r>
              <a:rPr lang="en-US" altLang="en-US" sz="1800" dirty="0">
                <a:latin typeface="Calibri" panose="020F0502020204030204" pitchFamily="34" charset="0"/>
                <a:cs typeface="Calibri" panose="020F0502020204030204" pitchFamily="34" charset="0"/>
                <a:sym typeface="Symbol" panose="05050102010706020507" pitchFamily="18" charset="2"/>
              </a:rPr>
              <a:t>|00…0&gt;+|11…1&gt;</a:t>
            </a:r>
          </a:p>
          <a:p>
            <a:pPr lvl="2">
              <a:lnSpc>
                <a:spcPts val="1000"/>
              </a:lnSpc>
            </a:pPr>
            <a:r>
              <a:rPr lang="en-US" altLang="en-US" sz="1800" dirty="0">
                <a:latin typeface="Calibri" panose="020F0502020204030204" pitchFamily="34" charset="0"/>
                <a:cs typeface="Calibri" panose="020F0502020204030204" pitchFamily="34" charset="0"/>
                <a:sym typeface="Symbol" panose="05050102010706020507" pitchFamily="18" charset="2"/>
              </a:rPr>
              <a:t>Use CNOT for this encoding: </a:t>
            </a:r>
            <a:r>
              <a:rPr lang="en-US" altLang="en-US" sz="1800" dirty="0" err="1">
                <a:latin typeface="Calibri" panose="020F0502020204030204" pitchFamily="34" charset="0"/>
                <a:cs typeface="Calibri" panose="020F0502020204030204" pitchFamily="34" charset="0"/>
                <a:sym typeface="Symbol" panose="05050102010706020507" pitchFamily="18" charset="2"/>
              </a:rPr>
              <a:t>eg</a:t>
            </a:r>
            <a:r>
              <a:rPr lang="en-US" altLang="en-US" sz="1800" dirty="0">
                <a:latin typeface="Calibri" panose="020F0502020204030204" pitchFamily="34" charset="0"/>
                <a:cs typeface="Calibri" panose="020F0502020204030204" pitchFamily="34" charset="0"/>
                <a:sym typeface="Symbol" panose="05050102010706020507" pitchFamily="18" charset="2"/>
              </a:rPr>
              <a:t>: encoding circuit</a:t>
            </a:r>
          </a:p>
          <a:p>
            <a:pPr lvl="2">
              <a:lnSpc>
                <a:spcPts val="1000"/>
              </a:lnSpc>
            </a:pPr>
            <a:endParaRPr lang="en-US" altLang="en-US" sz="1800" dirty="0">
              <a:latin typeface="Calibri" panose="020F0502020204030204" pitchFamily="34" charset="0"/>
              <a:cs typeface="Calibri" panose="020F0502020204030204" pitchFamily="34" charset="0"/>
              <a:sym typeface="Symbol" panose="05050102010706020507" pitchFamily="18" charset="2"/>
            </a:endParaRPr>
          </a:p>
          <a:p>
            <a:pPr marL="914400" lvl="2" indent="0">
              <a:lnSpc>
                <a:spcPts val="1000"/>
              </a:lnSpc>
              <a:buNone/>
            </a:pPr>
            <a:endParaRPr lang="en-US" altLang="en-US" sz="1800" dirty="0">
              <a:latin typeface="Calibri" panose="020F0502020204030204" pitchFamily="34" charset="0"/>
              <a:cs typeface="Calibri" panose="020F0502020204030204" pitchFamily="34" charset="0"/>
              <a:sym typeface="Symbol" panose="05050102010706020507" pitchFamily="18" charset="2"/>
            </a:endParaRPr>
          </a:p>
          <a:p>
            <a:pPr marL="457200" lvl="1" indent="0">
              <a:lnSpc>
                <a:spcPts val="1000"/>
              </a:lnSpc>
              <a:buNone/>
            </a:pPr>
            <a:endParaRPr lang="en-US" altLang="en-US" sz="1800" dirty="0">
              <a:latin typeface="Calibri" panose="020F0502020204030204" pitchFamily="34" charset="0"/>
              <a:cs typeface="Calibri" panose="020F0502020204030204" pitchFamily="34" charset="0"/>
              <a:sym typeface="Symbol" panose="05050102010706020507" pitchFamily="18" charset="2"/>
            </a:endParaRPr>
          </a:p>
          <a:p>
            <a:pPr lvl="1">
              <a:lnSpc>
                <a:spcPts val="1000"/>
              </a:lnSpc>
            </a:pPr>
            <a:r>
              <a:rPr lang="en-US" altLang="en-US" sz="1800" dirty="0">
                <a:latin typeface="Calibri" panose="020F0502020204030204" pitchFamily="34" charset="0"/>
                <a:cs typeface="Calibri" panose="020F0502020204030204" pitchFamily="34" charset="0"/>
                <a:sym typeface="Symbol" panose="05050102010706020507" pitchFamily="18" charset="2"/>
              </a:rPr>
              <a:t>Detection:  </a:t>
            </a:r>
          </a:p>
          <a:p>
            <a:pPr lvl="2">
              <a:lnSpc>
                <a:spcPts val="1000"/>
              </a:lnSpc>
            </a:pPr>
            <a:r>
              <a:rPr lang="en-US" altLang="en-US" sz="1800" dirty="0">
                <a:latin typeface="Calibri" panose="020F0502020204030204" pitchFamily="34" charset="0"/>
                <a:cs typeface="Calibri" panose="020F0502020204030204" pitchFamily="34" charset="0"/>
                <a:sym typeface="Symbol" panose="05050102010706020507" pitchFamily="18" charset="2"/>
              </a:rPr>
              <a:t>Provide bit-flip detection using X-rotations</a:t>
            </a:r>
          </a:p>
          <a:p>
            <a:pPr lvl="2">
              <a:lnSpc>
                <a:spcPts val="1000"/>
              </a:lnSpc>
            </a:pPr>
            <a:r>
              <a:rPr lang="en-US" altLang="en-US" sz="1800" dirty="0">
                <a:latin typeface="Calibri" panose="020F0502020204030204" pitchFamily="34" charset="0"/>
                <a:cs typeface="Calibri" panose="020F0502020204030204" pitchFamily="34" charset="0"/>
                <a:sym typeface="Symbol" panose="05050102010706020507" pitchFamily="18" charset="2"/>
              </a:rPr>
              <a:t>Provide phase-flip detection using Z-rotations.</a:t>
            </a:r>
          </a:p>
          <a:p>
            <a:pPr lvl="1">
              <a:lnSpc>
                <a:spcPts val="1000"/>
              </a:lnSpc>
            </a:pPr>
            <a:r>
              <a:rPr lang="en-US" altLang="en-US" sz="1800" dirty="0">
                <a:latin typeface="Calibri" panose="020F0502020204030204" pitchFamily="34" charset="0"/>
                <a:cs typeface="Calibri" panose="020F0502020204030204" pitchFamily="34" charset="0"/>
                <a:sym typeface="Symbol" panose="05050102010706020507" pitchFamily="18" charset="2"/>
              </a:rPr>
              <a:t>Correction:</a:t>
            </a:r>
          </a:p>
          <a:p>
            <a:pPr lvl="2">
              <a:lnSpc>
                <a:spcPts val="1000"/>
              </a:lnSpc>
            </a:pPr>
            <a:r>
              <a:rPr lang="en-US" altLang="en-US" sz="1800" dirty="0">
                <a:latin typeface="Calibri" panose="020F0502020204030204" pitchFamily="34" charset="0"/>
                <a:cs typeface="Calibri" panose="020F0502020204030204" pitchFamily="34" charset="0"/>
                <a:sym typeface="Symbol" panose="05050102010706020507" pitchFamily="18" charset="2"/>
              </a:rPr>
              <a:t>Shor code: hierarchical encoding using 9 </a:t>
            </a:r>
          </a:p>
          <a:p>
            <a:pPr marL="914400" lvl="2" indent="0">
              <a:lnSpc>
                <a:spcPts val="1000"/>
              </a:lnSpc>
              <a:buNone/>
            </a:pPr>
            <a:r>
              <a:rPr lang="en-US" altLang="en-US" sz="1800" dirty="0">
                <a:latin typeface="Calibri" panose="020F0502020204030204" pitchFamily="34" charset="0"/>
                <a:cs typeface="Calibri" panose="020F0502020204030204" pitchFamily="34" charset="0"/>
                <a:sym typeface="Symbol" panose="05050102010706020507" pitchFamily="18" charset="2"/>
              </a:rPr>
              <a:t>     physical qubits for a single logical qubit.</a:t>
            </a:r>
          </a:p>
          <a:p>
            <a:pPr lvl="2">
              <a:lnSpc>
                <a:spcPts val="1000"/>
              </a:lnSpc>
            </a:pPr>
            <a:r>
              <a:rPr lang="en-US" altLang="en-US" sz="1800" dirty="0">
                <a:latin typeface="Calibri" panose="020F0502020204030204" pitchFamily="34" charset="0"/>
                <a:cs typeface="Calibri" panose="020F0502020204030204" pitchFamily="34" charset="0"/>
                <a:sym typeface="Symbol" panose="05050102010706020507" pitchFamily="18" charset="2"/>
              </a:rPr>
              <a:t>Provides multi-bit error correction as long as </a:t>
            </a:r>
          </a:p>
          <a:p>
            <a:pPr marL="914400" lvl="2" indent="0">
              <a:lnSpc>
                <a:spcPts val="1000"/>
              </a:lnSpc>
              <a:buNone/>
            </a:pPr>
            <a:r>
              <a:rPr lang="en-US" altLang="en-US" sz="1800" dirty="0">
                <a:latin typeface="Calibri" panose="020F0502020204030204" pitchFamily="34" charset="0"/>
                <a:cs typeface="Calibri" panose="020F0502020204030204" pitchFamily="34" charset="0"/>
                <a:sym typeface="Symbol" panose="05050102010706020507" pitchFamily="18" charset="2"/>
              </a:rPr>
              <a:t>     errors are part of separate hierarchy. </a:t>
            </a:r>
          </a:p>
          <a:p>
            <a:pPr lvl="2">
              <a:lnSpc>
                <a:spcPts val="1000"/>
              </a:lnSpc>
            </a:pPr>
            <a:r>
              <a:rPr lang="en-US" altLang="en-US" sz="1800" dirty="0">
                <a:latin typeface="Calibri" panose="020F0502020204030204" pitchFamily="34" charset="0"/>
                <a:cs typeface="Calibri" panose="020F0502020204030204" pitchFamily="34" charset="0"/>
                <a:sym typeface="Symbol" panose="05050102010706020507" pitchFamily="18" charset="2"/>
              </a:rPr>
              <a:t>measurement on ancilla bits reveals</a:t>
            </a:r>
          </a:p>
          <a:p>
            <a:pPr marL="914400" lvl="2" indent="0">
              <a:lnSpc>
                <a:spcPts val="1000"/>
              </a:lnSpc>
              <a:buNone/>
            </a:pPr>
            <a:r>
              <a:rPr lang="en-US" altLang="en-US" sz="1800" dirty="0">
                <a:latin typeface="Calibri" panose="020F0502020204030204" pitchFamily="34" charset="0"/>
                <a:cs typeface="Calibri" panose="020F0502020204030204" pitchFamily="34" charset="0"/>
                <a:sym typeface="Symbol" panose="05050102010706020507" pitchFamily="18" charset="2"/>
              </a:rPr>
              <a:t>      the error but not the data information. </a:t>
            </a:r>
          </a:p>
          <a:p>
            <a:pPr lvl="1">
              <a:lnSpc>
                <a:spcPts val="1000"/>
              </a:lnSpc>
            </a:pPr>
            <a:endParaRPr lang="en-US" altLang="en-US" sz="1800" dirty="0">
              <a:latin typeface="Calibri" panose="020F0502020204030204" pitchFamily="34" charset="0"/>
              <a:cs typeface="Calibri" panose="020F0502020204030204" pitchFamily="34" charset="0"/>
              <a:sym typeface="Symbol" panose="05050102010706020507" pitchFamily="18" charset="2"/>
            </a:endParaRPr>
          </a:p>
          <a:p>
            <a:pPr lvl="1">
              <a:lnSpc>
                <a:spcPts val="1000"/>
              </a:lnSpc>
            </a:pPr>
            <a:endParaRPr lang="en-US" altLang="en-US" sz="1800" dirty="0">
              <a:latin typeface="Calibri" panose="020F0502020204030204" pitchFamily="34" charset="0"/>
              <a:cs typeface="Calibri" panose="020F0502020204030204" pitchFamily="34" charset="0"/>
              <a:sym typeface="Symbol" panose="05050102010706020507" pitchFamily="18" charset="2"/>
            </a:endParaRPr>
          </a:p>
          <a:p>
            <a:pPr lvl="1">
              <a:lnSpc>
                <a:spcPts val="1000"/>
              </a:lnSpc>
            </a:pPr>
            <a:endParaRPr lang="en-US" altLang="en-US" sz="1800" dirty="0">
              <a:latin typeface="Calibri" panose="020F0502020204030204" pitchFamily="34" charset="0"/>
              <a:cs typeface="Calibri" panose="020F0502020204030204" pitchFamily="34" charset="0"/>
              <a:sym typeface="Symbol" panose="05050102010706020507" pitchFamily="18" charset="2"/>
            </a:endParaRPr>
          </a:p>
          <a:p>
            <a:pPr>
              <a:lnSpc>
                <a:spcPts val="1000"/>
              </a:lnSpc>
            </a:pPr>
            <a:endParaRPr lang="en-US" dirty="0">
              <a:latin typeface="Calibri" panose="020F0502020204030204" pitchFamily="34" charset="0"/>
              <a:cs typeface="Calibri" panose="020F0502020204030204" pitchFamily="34" charset="0"/>
            </a:endParaRPr>
          </a:p>
        </p:txBody>
      </p:sp>
      <p:pic>
        <p:nvPicPr>
          <p:cNvPr id="4" name="Picture 4">
            <a:extLst>
              <a:ext uri="{FF2B5EF4-FFF2-40B4-BE49-F238E27FC236}">
                <a16:creationId xmlns:a16="http://schemas.microsoft.com/office/drawing/2014/main" id="{446E2329-3A50-48C2-81D9-7548FBBEB7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0339" y="1707663"/>
            <a:ext cx="1729617" cy="12884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a:extLst>
              <a:ext uri="{FF2B5EF4-FFF2-40B4-BE49-F238E27FC236}">
                <a16:creationId xmlns:a16="http://schemas.microsoft.com/office/drawing/2014/main" id="{F6930BBF-AE49-4FD0-9F48-CB36C70F644C}"/>
              </a:ext>
            </a:extLst>
          </p:cNvPr>
          <p:cNvPicPr>
            <a:picLocks noChangeAspect="1"/>
          </p:cNvPicPr>
          <p:nvPr/>
        </p:nvPicPr>
        <p:blipFill>
          <a:blip r:embed="rId3"/>
          <a:stretch>
            <a:fillRect/>
          </a:stretch>
        </p:blipFill>
        <p:spPr>
          <a:xfrm>
            <a:off x="8018151" y="3753288"/>
            <a:ext cx="3723610" cy="2794097"/>
          </a:xfrm>
          <a:prstGeom prst="rect">
            <a:avLst/>
          </a:prstGeom>
        </p:spPr>
      </p:pic>
    </p:spTree>
    <p:extLst>
      <p:ext uri="{BB962C8B-B14F-4D97-AF65-F5344CB8AC3E}">
        <p14:creationId xmlns:p14="http://schemas.microsoft.com/office/powerpoint/2010/main" val="3598373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4A499-C3D1-4DD7-A816-F40B84D2F025}"/>
              </a:ext>
            </a:extLst>
          </p:cNvPr>
          <p:cNvSpPr>
            <a:spLocks noGrp="1"/>
          </p:cNvSpPr>
          <p:nvPr>
            <p:ph type="title"/>
          </p:nvPr>
        </p:nvSpPr>
        <p:spPr>
          <a:xfrm>
            <a:off x="1687670" y="624110"/>
            <a:ext cx="4038876" cy="1280890"/>
          </a:xfrm>
        </p:spPr>
        <p:txBody>
          <a:bodyPr>
            <a:normAutofit/>
          </a:bodyPr>
          <a:lstStyle/>
          <a:p>
            <a:r>
              <a:rPr lang="en-US" sz="3200" dirty="0"/>
              <a:t>Refresher on QEC</a:t>
            </a:r>
            <a:br>
              <a:rPr lang="en-US" sz="3200" dirty="0"/>
            </a:br>
            <a:endParaRPr lang="en-US" sz="3200" dirty="0"/>
          </a:p>
        </p:txBody>
      </p:sp>
      <p:sp>
        <p:nvSpPr>
          <p:cNvPr id="3" name="Content Placeholder 2">
            <a:extLst>
              <a:ext uri="{FF2B5EF4-FFF2-40B4-BE49-F238E27FC236}">
                <a16:creationId xmlns:a16="http://schemas.microsoft.com/office/drawing/2014/main" id="{0B56703A-B4B1-47B9-A478-8F19E1AAC4C0}"/>
              </a:ext>
            </a:extLst>
          </p:cNvPr>
          <p:cNvSpPr>
            <a:spLocks noGrp="1"/>
          </p:cNvSpPr>
          <p:nvPr>
            <p:ph idx="1"/>
          </p:nvPr>
        </p:nvSpPr>
        <p:spPr>
          <a:xfrm>
            <a:off x="1683956" y="2133600"/>
            <a:ext cx="4042589" cy="3777622"/>
          </a:xfrm>
        </p:spPr>
        <p:txBody>
          <a:bodyPr>
            <a:normAutofit/>
          </a:bodyPr>
          <a:lstStyle/>
          <a:p>
            <a:r>
              <a:rPr lang="en-US" sz="1600">
                <a:solidFill>
                  <a:srgbClr val="000000"/>
                </a:solidFill>
              </a:rPr>
              <a:t>First ancilla checks whether first two qubits</a:t>
            </a:r>
            <a:br>
              <a:rPr lang="en-US" sz="1600">
                <a:solidFill>
                  <a:srgbClr val="000000"/>
                </a:solidFill>
              </a:rPr>
            </a:br>
            <a:r>
              <a:rPr lang="en-US" sz="1600">
                <a:solidFill>
                  <a:srgbClr val="000000"/>
                </a:solidFill>
              </a:rPr>
              <a:t>are equal.</a:t>
            </a:r>
          </a:p>
          <a:p>
            <a:endParaRPr lang="en-US" sz="1600">
              <a:solidFill>
                <a:srgbClr val="000000"/>
              </a:solidFill>
            </a:endParaRPr>
          </a:p>
          <a:p>
            <a:r>
              <a:rPr lang="en-US" sz="1600">
                <a:solidFill>
                  <a:srgbClr val="000000"/>
                </a:solidFill>
              </a:rPr>
              <a:t>Second ancilla checks whether first and</a:t>
            </a:r>
            <a:br>
              <a:rPr lang="en-US" sz="1600">
                <a:solidFill>
                  <a:srgbClr val="000000"/>
                </a:solidFill>
              </a:rPr>
            </a:br>
            <a:r>
              <a:rPr lang="en-US" sz="1600">
                <a:solidFill>
                  <a:srgbClr val="000000"/>
                </a:solidFill>
              </a:rPr>
              <a:t>third qubits are equal.</a:t>
            </a:r>
          </a:p>
          <a:p>
            <a:endParaRPr lang="en-US" sz="1600">
              <a:solidFill>
                <a:srgbClr val="000000"/>
              </a:solidFill>
            </a:endParaRPr>
          </a:p>
          <a:p>
            <a:r>
              <a:rPr lang="en-US" sz="1600">
                <a:solidFill>
                  <a:srgbClr val="000000"/>
                </a:solidFill>
              </a:rPr>
              <a:t>Result uniquely identifies the flip.</a:t>
            </a:r>
          </a:p>
          <a:p>
            <a:r>
              <a:rPr lang="en-US" sz="1600">
                <a:solidFill>
                  <a:srgbClr val="000000"/>
                </a:solidFill>
              </a:rPr>
              <a:t>Apply X to error bit to correct.</a:t>
            </a:r>
          </a:p>
        </p:txBody>
      </p:sp>
      <p:pic>
        <p:nvPicPr>
          <p:cNvPr id="4" name="Picture 3">
            <a:extLst>
              <a:ext uri="{FF2B5EF4-FFF2-40B4-BE49-F238E27FC236}">
                <a16:creationId xmlns:a16="http://schemas.microsoft.com/office/drawing/2014/main" id="{3C9B50B8-E2DC-4259-B537-A53BBDFE655F}"/>
              </a:ext>
            </a:extLst>
          </p:cNvPr>
          <p:cNvPicPr>
            <a:picLocks noChangeAspect="1"/>
          </p:cNvPicPr>
          <p:nvPr/>
        </p:nvPicPr>
        <p:blipFill>
          <a:blip r:embed="rId2"/>
          <a:stretch>
            <a:fillRect/>
          </a:stretch>
        </p:blipFill>
        <p:spPr>
          <a:xfrm>
            <a:off x="6668086" y="795868"/>
            <a:ext cx="5120640" cy="1952645"/>
          </a:xfrm>
          <a:prstGeom prst="rect">
            <a:avLst/>
          </a:prstGeom>
        </p:spPr>
      </p:pic>
      <p:pic>
        <p:nvPicPr>
          <p:cNvPr id="5" name="Picture 4">
            <a:extLst>
              <a:ext uri="{FF2B5EF4-FFF2-40B4-BE49-F238E27FC236}">
                <a16:creationId xmlns:a16="http://schemas.microsoft.com/office/drawing/2014/main" id="{41091028-F539-44D0-B893-DE237290CE6B}"/>
              </a:ext>
            </a:extLst>
          </p:cNvPr>
          <p:cNvPicPr>
            <a:picLocks noChangeAspect="1"/>
          </p:cNvPicPr>
          <p:nvPr/>
        </p:nvPicPr>
        <p:blipFill>
          <a:blip r:embed="rId3"/>
          <a:stretch>
            <a:fillRect/>
          </a:stretch>
        </p:blipFill>
        <p:spPr>
          <a:xfrm>
            <a:off x="6668086" y="2900690"/>
            <a:ext cx="5120640" cy="1521213"/>
          </a:xfrm>
          <a:prstGeom prst="rect">
            <a:avLst/>
          </a:prstGeom>
        </p:spPr>
      </p:pic>
      <p:pic>
        <p:nvPicPr>
          <p:cNvPr id="6" name="Picture 5">
            <a:extLst>
              <a:ext uri="{FF2B5EF4-FFF2-40B4-BE49-F238E27FC236}">
                <a16:creationId xmlns:a16="http://schemas.microsoft.com/office/drawing/2014/main" id="{C3FC2A52-F859-45B6-8913-2E71E486070D}"/>
              </a:ext>
            </a:extLst>
          </p:cNvPr>
          <p:cNvPicPr>
            <a:picLocks noChangeAspect="1"/>
          </p:cNvPicPr>
          <p:nvPr/>
        </p:nvPicPr>
        <p:blipFill>
          <a:blip r:embed="rId4"/>
          <a:stretch>
            <a:fillRect/>
          </a:stretch>
        </p:blipFill>
        <p:spPr>
          <a:xfrm>
            <a:off x="6668086" y="4574079"/>
            <a:ext cx="5120640" cy="1521213"/>
          </a:xfrm>
          <a:prstGeom prst="rect">
            <a:avLst/>
          </a:prstGeom>
        </p:spPr>
      </p:pic>
      <p:sp>
        <p:nvSpPr>
          <p:cNvPr id="29" name="Title 1">
            <a:extLst>
              <a:ext uri="{FF2B5EF4-FFF2-40B4-BE49-F238E27FC236}">
                <a16:creationId xmlns:a16="http://schemas.microsoft.com/office/drawing/2014/main" id="{8161E6FE-5AF9-48C9-8AC0-5D539746C77F}"/>
              </a:ext>
            </a:extLst>
          </p:cNvPr>
          <p:cNvSpPr txBox="1">
            <a:spLocks/>
          </p:cNvSpPr>
          <p:nvPr/>
        </p:nvSpPr>
        <p:spPr>
          <a:xfrm>
            <a:off x="2057124" y="6336029"/>
            <a:ext cx="4038876" cy="128089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200" i="1" dirty="0"/>
              <a:t>From Greg Byrd’s Quantum error correction lecture CSC 591-050 / ECE 592-050</a:t>
            </a:r>
          </a:p>
        </p:txBody>
      </p:sp>
    </p:spTree>
    <p:extLst>
      <p:ext uri="{BB962C8B-B14F-4D97-AF65-F5344CB8AC3E}">
        <p14:creationId xmlns:p14="http://schemas.microsoft.com/office/powerpoint/2010/main" val="1811346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32A8A-26C4-4034-8749-7F5DDD6061ED}"/>
              </a:ext>
            </a:extLst>
          </p:cNvPr>
          <p:cNvSpPr>
            <a:spLocks noGrp="1"/>
          </p:cNvSpPr>
          <p:nvPr>
            <p:ph type="title"/>
          </p:nvPr>
        </p:nvSpPr>
        <p:spPr/>
        <p:txBody>
          <a:bodyPr/>
          <a:lstStyle/>
          <a:p>
            <a:r>
              <a:rPr lang="en-US" dirty="0"/>
              <a:t>Scalability</a:t>
            </a:r>
          </a:p>
        </p:txBody>
      </p:sp>
      <p:sp>
        <p:nvSpPr>
          <p:cNvPr id="3" name="Content Placeholder 2">
            <a:extLst>
              <a:ext uri="{FF2B5EF4-FFF2-40B4-BE49-F238E27FC236}">
                <a16:creationId xmlns:a16="http://schemas.microsoft.com/office/drawing/2014/main" id="{9FBAB079-F74D-4176-BA51-75DFB6F935D0}"/>
              </a:ext>
            </a:extLst>
          </p:cNvPr>
          <p:cNvSpPr>
            <a:spLocks noGrp="1"/>
          </p:cNvSpPr>
          <p:nvPr>
            <p:ph idx="1"/>
          </p:nvPr>
        </p:nvSpPr>
        <p:spPr/>
        <p:txBody>
          <a:bodyPr>
            <a:normAutofit/>
          </a:bodyPr>
          <a:lstStyle/>
          <a:p>
            <a:r>
              <a:rPr lang="en-US" dirty="0"/>
              <a:t>S = Q/P</a:t>
            </a:r>
          </a:p>
          <a:p>
            <a:pPr lvl="1"/>
            <a:r>
              <a:rPr lang="en-US" dirty="0"/>
              <a:t>Q is the number of physical qubits of a physical quantum computer (used to represent say the entire data needed for your program analogous to something like the register state or so)</a:t>
            </a:r>
          </a:p>
          <a:p>
            <a:pPr lvl="1"/>
            <a:r>
              <a:rPr lang="en-US" dirty="0"/>
              <a:t>P is the number of physical qubits required by a fault tolerant computer (FTC) for subset of Q qubits to have error-free quantum computation.</a:t>
            </a:r>
          </a:p>
          <a:p>
            <a:pPr lvl="1"/>
            <a:r>
              <a:rPr lang="en-US" dirty="0"/>
              <a:t>Ideally, Q &gt;&gt; P and S → ∞.</a:t>
            </a:r>
          </a:p>
          <a:p>
            <a:pPr lvl="1"/>
            <a:r>
              <a:rPr lang="en-US" dirty="0"/>
              <a:t>threshold theorem states that P is bounded by O(poly(log Q/</a:t>
            </a:r>
            <a:r>
              <a:rPr lang="en-US" sz="1300" dirty="0"/>
              <a:t>Ɛ</a:t>
            </a:r>
            <a:r>
              <a:rPr lang="en-US" dirty="0"/>
              <a:t>)Q) for an </a:t>
            </a:r>
            <a:r>
              <a:rPr lang="en-US" sz="1400" dirty="0"/>
              <a:t>Ɛ</a:t>
            </a:r>
            <a:r>
              <a:rPr lang="en-US" dirty="0"/>
              <a:t> &lt; </a:t>
            </a:r>
            <a:r>
              <a:rPr lang="el-GR" dirty="0"/>
              <a:t>τ</a:t>
            </a:r>
            <a:r>
              <a:rPr lang="en-US" dirty="0"/>
              <a:t>.</a:t>
            </a:r>
          </a:p>
          <a:p>
            <a:pPr lvl="2"/>
            <a:r>
              <a:rPr lang="en-US" dirty="0"/>
              <a:t>Basically P is bound in polynomial-scale instead of exponentially for a logical qubit C. </a:t>
            </a:r>
          </a:p>
        </p:txBody>
      </p:sp>
    </p:spTree>
    <p:extLst>
      <p:ext uri="{BB962C8B-B14F-4D97-AF65-F5344CB8AC3E}">
        <p14:creationId xmlns:p14="http://schemas.microsoft.com/office/powerpoint/2010/main" val="374677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9C12D-F24E-4A02-A393-D420009E1549}"/>
              </a:ext>
            </a:extLst>
          </p:cNvPr>
          <p:cNvSpPr>
            <a:spLocks noGrp="1"/>
          </p:cNvSpPr>
          <p:nvPr>
            <p:ph type="title"/>
          </p:nvPr>
        </p:nvSpPr>
        <p:spPr/>
        <p:txBody>
          <a:bodyPr/>
          <a:lstStyle/>
          <a:p>
            <a:r>
              <a:rPr lang="en-US" dirty="0"/>
              <a:t>Scalability</a:t>
            </a:r>
          </a:p>
        </p:txBody>
      </p:sp>
      <p:sp>
        <p:nvSpPr>
          <p:cNvPr id="3" name="Content Placeholder 2">
            <a:extLst>
              <a:ext uri="{FF2B5EF4-FFF2-40B4-BE49-F238E27FC236}">
                <a16:creationId xmlns:a16="http://schemas.microsoft.com/office/drawing/2014/main" id="{ABF81568-0DF2-4F9D-9D75-5E6D062A91AD}"/>
              </a:ext>
            </a:extLst>
          </p:cNvPr>
          <p:cNvSpPr>
            <a:spLocks noGrp="1"/>
          </p:cNvSpPr>
          <p:nvPr>
            <p:ph idx="1"/>
          </p:nvPr>
        </p:nvSpPr>
        <p:spPr>
          <a:xfrm>
            <a:off x="2102595" y="1540189"/>
            <a:ext cx="8915400" cy="3777622"/>
          </a:xfrm>
        </p:spPr>
        <p:txBody>
          <a:bodyPr>
            <a:noAutofit/>
          </a:bodyPr>
          <a:lstStyle/>
          <a:p>
            <a:pPr lvl="1"/>
            <a:r>
              <a:rPr lang="en-US" dirty="0"/>
              <a:t>Increasing S is possible by optimizing some of the parameters {τ, Q, P}: </a:t>
            </a:r>
          </a:p>
          <a:p>
            <a:pPr lvl="2"/>
            <a:r>
              <a:rPr lang="en-US" sz="1600" dirty="0"/>
              <a:t>because the values of τ and Q are influenced by technological factors, decreasing τ and increasing Q is one of the goals of quantum computing experimentalists (similar to increasing transistor reliability and increasing their density on chip);</a:t>
            </a:r>
          </a:p>
          <a:p>
            <a:pPr lvl="2"/>
            <a:r>
              <a:rPr lang="en-US" sz="1600" dirty="0"/>
              <a:t>allowing high τ and strongly increasing Q such that Q &gt; P (similar to constructing computing clusters from unreliable components) is the case in surface-code-based quantum architectures.</a:t>
            </a:r>
          </a:p>
          <a:p>
            <a:pPr lvl="2"/>
            <a:r>
              <a:rPr lang="en-US" sz="1600" dirty="0"/>
              <a:t>without optimizing τ and Q, lower values for P are obtained by optimizing QECs or compaction of fault-tolerant quantum circuits; this direction is followed in quantum computer engineering.</a:t>
            </a:r>
          </a:p>
          <a:p>
            <a:pPr marL="914400" lvl="2" indent="0">
              <a:buNone/>
            </a:pPr>
            <a:r>
              <a:rPr lang="en-US" sz="1600" dirty="0"/>
              <a:t>All this math is just to highlight that having 1 logical qubit map to multiple physical qubits is convergent and the overheads will be justified in the future quantum computers;</a:t>
            </a:r>
          </a:p>
          <a:p>
            <a:pPr marL="914400" lvl="2" indent="0">
              <a:buNone/>
            </a:pPr>
            <a:r>
              <a:rPr lang="en-US" sz="1600" dirty="0"/>
              <a:t>given this- how do we address fault tolerance in viable, large-scale manner. </a:t>
            </a:r>
          </a:p>
          <a:p>
            <a:endParaRPr lang="en-US" sz="1600" dirty="0"/>
          </a:p>
        </p:txBody>
      </p:sp>
    </p:spTree>
    <p:extLst>
      <p:ext uri="{BB962C8B-B14F-4D97-AF65-F5344CB8AC3E}">
        <p14:creationId xmlns:p14="http://schemas.microsoft.com/office/powerpoint/2010/main" val="983878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91AC6-FC9D-4BF8-9B9F-320E72AD0E79}"/>
              </a:ext>
            </a:extLst>
          </p:cNvPr>
          <p:cNvSpPr>
            <a:spLocks noGrp="1"/>
          </p:cNvSpPr>
          <p:nvPr>
            <p:ph type="title"/>
          </p:nvPr>
        </p:nvSpPr>
        <p:spPr/>
        <p:txBody>
          <a:bodyPr/>
          <a:lstStyle/>
          <a:p>
            <a:r>
              <a:rPr lang="en-US" dirty="0"/>
              <a:t>Scalable fault-tolerance </a:t>
            </a:r>
          </a:p>
        </p:txBody>
      </p:sp>
      <p:sp>
        <p:nvSpPr>
          <p:cNvPr id="3" name="Content Placeholder 2">
            <a:extLst>
              <a:ext uri="{FF2B5EF4-FFF2-40B4-BE49-F238E27FC236}">
                <a16:creationId xmlns:a16="http://schemas.microsoft.com/office/drawing/2014/main" id="{D96901A2-8D7F-4BEB-854B-67A61462A404}"/>
              </a:ext>
            </a:extLst>
          </p:cNvPr>
          <p:cNvSpPr>
            <a:spLocks noGrp="1"/>
          </p:cNvSpPr>
          <p:nvPr>
            <p:ph idx="1"/>
          </p:nvPr>
        </p:nvSpPr>
        <p:spPr/>
        <p:txBody>
          <a:bodyPr>
            <a:normAutofit lnSpcReduction="10000"/>
          </a:bodyPr>
          <a:lstStyle/>
          <a:p>
            <a:r>
              <a:rPr lang="en-US" dirty="0"/>
              <a:t>Builds on two basic principles:</a:t>
            </a:r>
          </a:p>
          <a:p>
            <a:pPr lvl="1"/>
            <a:r>
              <a:rPr lang="en-US" dirty="0"/>
              <a:t>resource redundancy- where multiple physical resources are abstracted into logical resources. </a:t>
            </a:r>
          </a:p>
          <a:p>
            <a:pPr lvl="1"/>
            <a:r>
              <a:rPr lang="en-US" dirty="0"/>
              <a:t>computational redundancy- where the same computation is repeated sequentially for multiple times.</a:t>
            </a:r>
          </a:p>
          <a:p>
            <a:r>
              <a:rPr lang="en-US" dirty="0"/>
              <a:t>FT framework Premise:</a:t>
            </a:r>
          </a:p>
          <a:p>
            <a:pPr lvl="1"/>
            <a:r>
              <a:rPr lang="en-US" dirty="0"/>
              <a:t>A distributed system modelled as crash-stop will be used. </a:t>
            </a:r>
          </a:p>
          <a:p>
            <a:pPr lvl="2"/>
            <a:r>
              <a:rPr lang="en-US" dirty="0"/>
              <a:t>The processes can crash and never return to life.</a:t>
            </a:r>
          </a:p>
          <a:p>
            <a:pPr lvl="2"/>
            <a:r>
              <a:rPr lang="en-US" dirty="0"/>
              <a:t> There are multiple fault detector modules in the system and the point-to-point links are perfect (messages are not lost, duplicated or inserted by fault). </a:t>
            </a:r>
          </a:p>
          <a:p>
            <a:pPr lvl="2"/>
            <a:r>
              <a:rPr lang="en-US" dirty="0"/>
              <a:t>The distributed system includes a single fault corrector, which is informed by the fault detectors about process faults requiring correction. </a:t>
            </a:r>
          </a:p>
        </p:txBody>
      </p:sp>
    </p:spTree>
    <p:extLst>
      <p:ext uri="{BB962C8B-B14F-4D97-AF65-F5344CB8AC3E}">
        <p14:creationId xmlns:p14="http://schemas.microsoft.com/office/powerpoint/2010/main" val="3158151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8D1D2-3E74-40B0-9110-64E6B89B2F84}"/>
              </a:ext>
            </a:extLst>
          </p:cNvPr>
          <p:cNvSpPr>
            <a:spLocks noGrp="1"/>
          </p:cNvSpPr>
          <p:nvPr>
            <p:ph type="title"/>
          </p:nvPr>
        </p:nvSpPr>
        <p:spPr/>
        <p:txBody>
          <a:bodyPr/>
          <a:lstStyle/>
          <a:p>
            <a:r>
              <a:rPr lang="en-US" dirty="0"/>
              <a:t>Fault–tolerance framework</a:t>
            </a:r>
          </a:p>
        </p:txBody>
      </p:sp>
      <p:sp>
        <p:nvSpPr>
          <p:cNvPr id="3" name="Content Placeholder 2">
            <a:extLst>
              <a:ext uri="{FF2B5EF4-FFF2-40B4-BE49-F238E27FC236}">
                <a16:creationId xmlns:a16="http://schemas.microsoft.com/office/drawing/2014/main" id="{56802900-F199-43EF-896E-CF68AD7AD1A3}"/>
              </a:ext>
            </a:extLst>
          </p:cNvPr>
          <p:cNvSpPr>
            <a:spLocks noGrp="1"/>
          </p:cNvSpPr>
          <p:nvPr>
            <p:ph idx="1"/>
          </p:nvPr>
        </p:nvSpPr>
        <p:spPr/>
        <p:txBody>
          <a:bodyPr>
            <a:normAutofit fontScale="92500"/>
          </a:bodyPr>
          <a:lstStyle/>
          <a:p>
            <a:r>
              <a:rPr lang="en-US" dirty="0"/>
              <a:t>Processes are modelled by:</a:t>
            </a:r>
          </a:p>
          <a:p>
            <a:pPr lvl="1"/>
            <a:r>
              <a:rPr lang="en-US" dirty="0"/>
              <a:t>We will have a state set S such that all initial and final values of all our qubits are subset of S.</a:t>
            </a:r>
          </a:p>
          <a:p>
            <a:pPr lvl="1"/>
            <a:r>
              <a:rPr lang="en-US" dirty="0"/>
              <a:t>“q” is the initial set for data.</a:t>
            </a:r>
          </a:p>
          <a:p>
            <a:pPr lvl="1"/>
            <a:r>
              <a:rPr lang="en-US" dirty="0"/>
              <a:t>We will have a black-box that will do a coin flip randomly with a probability </a:t>
            </a:r>
            <a:r>
              <a:rPr lang="el-GR" dirty="0"/>
              <a:t>τ</a:t>
            </a:r>
            <a:r>
              <a:rPr lang="en-US" dirty="0"/>
              <a:t> and based on this, we will randomly introduce bit-flips and phase-flips to our “q” initial state.</a:t>
            </a:r>
          </a:p>
          <a:p>
            <a:pPr lvl="2"/>
            <a:r>
              <a:rPr lang="en-US" dirty="0"/>
              <a:t>For simplicity, </a:t>
            </a:r>
            <a:r>
              <a:rPr lang="el-GR" dirty="0"/>
              <a:t>τ</a:t>
            </a:r>
            <a:r>
              <a:rPr lang="en-US" dirty="0"/>
              <a:t> is same across processes.</a:t>
            </a:r>
          </a:p>
          <a:p>
            <a:pPr lvl="2"/>
            <a:r>
              <a:rPr lang="en-US" dirty="0"/>
              <a:t>Bit flips introduced in the life-time of a process are represented by b and phase-flips by p.</a:t>
            </a:r>
          </a:p>
          <a:p>
            <a:pPr lvl="2"/>
            <a:r>
              <a:rPr lang="en-US" dirty="0"/>
              <a:t>We can do coin toss zero times or more during the life-time. A heads is true and tails is false- heads means we introduced a bit flip of |0&gt; -&gt; |1&gt;.</a:t>
            </a:r>
          </a:p>
          <a:p>
            <a:pPr lvl="2"/>
            <a:r>
              <a:rPr lang="en-US" dirty="0"/>
              <a:t>The more well defined and inclusive the state set S is, more accurate models we can build. </a:t>
            </a:r>
          </a:p>
        </p:txBody>
      </p:sp>
    </p:spTree>
    <p:extLst>
      <p:ext uri="{BB962C8B-B14F-4D97-AF65-F5344CB8AC3E}">
        <p14:creationId xmlns:p14="http://schemas.microsoft.com/office/powerpoint/2010/main" val="2705551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TotalTime>
  <Words>1571</Words>
  <Application>Microsoft Office PowerPoint</Application>
  <PresentationFormat>Widescreen</PresentationFormat>
  <Paragraphs>157</Paragraphs>
  <Slides>17</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Century Gothic</vt:lpstr>
      <vt:lpstr>Symbol</vt:lpstr>
      <vt:lpstr>Wingdings</vt:lpstr>
      <vt:lpstr>Wingdings 3</vt:lpstr>
      <vt:lpstr>Wisp</vt:lpstr>
      <vt:lpstr>An Introduction into Fault-tolerant Quantum Computing</vt:lpstr>
      <vt:lpstr>Motivation</vt:lpstr>
      <vt:lpstr>Refresher on QEC</vt:lpstr>
      <vt:lpstr>Refresher on QEC</vt:lpstr>
      <vt:lpstr>Refresher on QEC </vt:lpstr>
      <vt:lpstr>Scalability</vt:lpstr>
      <vt:lpstr>Scalability</vt:lpstr>
      <vt:lpstr>Scalable fault-tolerance </vt:lpstr>
      <vt:lpstr>Fault–tolerance framework</vt:lpstr>
      <vt:lpstr>Fault–tolerance framework</vt:lpstr>
      <vt:lpstr>Fault–tolerance framework</vt:lpstr>
      <vt:lpstr>Fault–tolerance framework</vt:lpstr>
      <vt:lpstr>Fault–tolerance framework</vt:lpstr>
      <vt:lpstr>Fault–tolerance framework</vt:lpstr>
      <vt:lpstr>Fault–tolerance framework</vt:lpstr>
      <vt:lpstr>Conclusion</vt:lpstr>
      <vt:lpstr>Discussion points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Introduction into Fault-tolerant Quantum Computing</dc:title>
  <dc:creator>Mahita Nagabhiru</dc:creator>
  <cp:lastModifiedBy>Mahita Nagabhiru</cp:lastModifiedBy>
  <cp:revision>8</cp:revision>
  <dcterms:created xsi:type="dcterms:W3CDTF">2018-11-26T16:22:11Z</dcterms:created>
  <dcterms:modified xsi:type="dcterms:W3CDTF">2018-11-26T19:35:05Z</dcterms:modified>
</cp:coreProperties>
</file>