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2" r:id="rId3"/>
    <p:sldId id="257" r:id="rId4"/>
    <p:sldId id="261" r:id="rId5"/>
    <p:sldId id="262" r:id="rId6"/>
    <p:sldId id="264" r:id="rId7"/>
    <p:sldId id="265" r:id="rId8"/>
    <p:sldId id="267" r:id="rId9"/>
    <p:sldId id="281" r:id="rId10"/>
    <p:sldId id="277" r:id="rId11"/>
    <p:sldId id="278" r:id="rId12"/>
    <p:sldId id="279" r:id="rId13"/>
    <p:sldId id="280" r:id="rId14"/>
    <p:sldId id="282" r:id="rId15"/>
    <p:sldId id="283" r:id="rId16"/>
    <p:sldId id="268" r:id="rId17"/>
    <p:sldId id="269" r:id="rId18"/>
    <p:sldId id="270" r:id="rId19"/>
    <p:sldId id="273" r:id="rId20"/>
    <p:sldId id="274"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900"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11/5/2018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11/5/2018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5F0C-507F-4E85-93C9-D96AE2735E86}"/>
              </a:ext>
            </a:extLst>
          </p:cNvPr>
          <p:cNvSpPr>
            <a:spLocks noGrp="1"/>
          </p:cNvSpPr>
          <p:nvPr>
            <p:ph type="ctrTitle"/>
          </p:nvPr>
        </p:nvSpPr>
        <p:spPr/>
        <p:txBody>
          <a:bodyPr/>
          <a:lstStyle/>
          <a:p>
            <a:r>
              <a:rPr lang="en-US" dirty="0" err="1"/>
              <a:t>Q</a:t>
            </a:r>
            <a:r>
              <a:rPr lang="en-US" cap="none" dirty="0" err="1"/>
              <a:t>u</a:t>
            </a:r>
            <a:r>
              <a:rPr lang="en-US" dirty="0" err="1"/>
              <a:t>MA</a:t>
            </a:r>
            <a:r>
              <a:rPr lang="en-US" dirty="0"/>
              <a:t>: </a:t>
            </a:r>
            <a:r>
              <a:rPr lang="en-US" sz="3600" dirty="0"/>
              <a:t>A Microarchitecture for a Superconducting Quantum Processor</a:t>
            </a:r>
          </a:p>
        </p:txBody>
      </p:sp>
      <p:sp>
        <p:nvSpPr>
          <p:cNvPr id="3" name="Subtitle 2">
            <a:extLst>
              <a:ext uri="{FF2B5EF4-FFF2-40B4-BE49-F238E27FC236}">
                <a16:creationId xmlns:a16="http://schemas.microsoft.com/office/drawing/2014/main" id="{2FA00578-EACB-477B-8F0C-8BCEACA20857}"/>
              </a:ext>
            </a:extLst>
          </p:cNvPr>
          <p:cNvSpPr>
            <a:spLocks noGrp="1"/>
          </p:cNvSpPr>
          <p:nvPr>
            <p:ph type="subTitle" idx="1"/>
          </p:nvPr>
        </p:nvSpPr>
        <p:spPr>
          <a:xfrm>
            <a:off x="1876424" y="3602037"/>
            <a:ext cx="8791575" cy="2527829"/>
          </a:xfrm>
        </p:spPr>
        <p:txBody>
          <a:bodyPr>
            <a:normAutofit lnSpcReduction="10000"/>
          </a:bodyPr>
          <a:lstStyle/>
          <a:p>
            <a:r>
              <a:rPr lang="en-US" cap="none" dirty="0"/>
              <a:t>X. FU et. al. QUTECH, Delft University of Technology, J. C. DE STERKE Topic Embedded Systems, W. J. VLOTHUIZEN Netherlands Organization for Applied Scientific Research, R. N. SCHOUTEN et. al. QUTECH, Delft University of Technology</a:t>
            </a:r>
          </a:p>
          <a:p>
            <a:r>
              <a:rPr lang="en-US" dirty="0"/>
              <a:t>Top picks Micro 2018</a:t>
            </a:r>
          </a:p>
          <a:p>
            <a:r>
              <a:rPr lang="en-US" cap="none" dirty="0"/>
              <a:t>PRESENTED BY: Mahita Nagabhiru</a:t>
            </a:r>
          </a:p>
          <a:p>
            <a:r>
              <a:rPr lang="en-US" cap="none" dirty="0"/>
              <a:t>DATE: Nov 5</a:t>
            </a:r>
            <a:r>
              <a:rPr lang="en-US" cap="none" baseline="30000" dirty="0"/>
              <a:t>th</a:t>
            </a:r>
            <a:r>
              <a:rPr lang="en-US" cap="none" dirty="0"/>
              <a:t> 2018</a:t>
            </a:r>
          </a:p>
          <a:p>
            <a:endParaRPr lang="en-US" dirty="0"/>
          </a:p>
          <a:p>
            <a:endParaRPr lang="en-US" dirty="0"/>
          </a:p>
        </p:txBody>
      </p:sp>
    </p:spTree>
    <p:extLst>
      <p:ext uri="{BB962C8B-B14F-4D97-AF65-F5344CB8AC3E}">
        <p14:creationId xmlns:p14="http://schemas.microsoft.com/office/powerpoint/2010/main" val="3378453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588F-8552-4F36-8A14-F6F8C9E920AB}"/>
              </a:ext>
            </a:extLst>
          </p:cNvPr>
          <p:cNvSpPr>
            <a:spLocks noGrp="1"/>
          </p:cNvSpPr>
          <p:nvPr>
            <p:ph type="title"/>
          </p:nvPr>
        </p:nvSpPr>
        <p:spPr>
          <a:xfrm>
            <a:off x="1141413" y="159026"/>
            <a:ext cx="9905998" cy="1065544"/>
          </a:xfrm>
        </p:spPr>
        <p:txBody>
          <a:bodyPr/>
          <a:lstStyle/>
          <a:p>
            <a:r>
              <a:rPr lang="en-US" cap="none" dirty="0" err="1"/>
              <a:t>QuMA</a:t>
            </a:r>
            <a:r>
              <a:rPr lang="en-US" cap="none" dirty="0"/>
              <a:t>: Quantum Control Unit </a:t>
            </a:r>
            <a:endParaRPr lang="en-US" dirty="0"/>
          </a:p>
        </p:txBody>
      </p:sp>
      <p:pic>
        <p:nvPicPr>
          <p:cNvPr id="4" name="Content Placeholder 3">
            <a:extLst>
              <a:ext uri="{FF2B5EF4-FFF2-40B4-BE49-F238E27FC236}">
                <a16:creationId xmlns:a16="http://schemas.microsoft.com/office/drawing/2014/main" id="{7D4B7817-F930-4530-893A-1146B977F153}"/>
              </a:ext>
            </a:extLst>
          </p:cNvPr>
          <p:cNvPicPr>
            <a:picLocks noGrp="1" noChangeAspect="1"/>
          </p:cNvPicPr>
          <p:nvPr>
            <p:ph idx="1"/>
          </p:nvPr>
        </p:nvPicPr>
        <p:blipFill>
          <a:blip r:embed="rId2"/>
          <a:stretch>
            <a:fillRect/>
          </a:stretch>
        </p:blipFill>
        <p:spPr>
          <a:xfrm>
            <a:off x="736665" y="993913"/>
            <a:ext cx="10310746" cy="4121425"/>
          </a:xfrm>
          <a:prstGeom prst="rect">
            <a:avLst/>
          </a:prstGeom>
        </p:spPr>
      </p:pic>
      <p:sp>
        <p:nvSpPr>
          <p:cNvPr id="5" name="Content Placeholder 7">
            <a:extLst>
              <a:ext uri="{FF2B5EF4-FFF2-40B4-BE49-F238E27FC236}">
                <a16:creationId xmlns:a16="http://schemas.microsoft.com/office/drawing/2014/main" id="{1B05784E-DB29-4934-9BE9-78F3CA78F34B}"/>
              </a:ext>
            </a:extLst>
          </p:cNvPr>
          <p:cNvSpPr txBox="1">
            <a:spLocks/>
          </p:cNvSpPr>
          <p:nvPr/>
        </p:nvSpPr>
        <p:spPr>
          <a:xfrm>
            <a:off x="1141413" y="5314120"/>
            <a:ext cx="9905998" cy="12722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US" dirty="0"/>
          </a:p>
        </p:txBody>
      </p:sp>
      <p:sp>
        <p:nvSpPr>
          <p:cNvPr id="3" name="Rectangle 2">
            <a:extLst>
              <a:ext uri="{FF2B5EF4-FFF2-40B4-BE49-F238E27FC236}">
                <a16:creationId xmlns:a16="http://schemas.microsoft.com/office/drawing/2014/main" id="{FF2E08E7-0EB8-46E4-9A94-DDA1768B7592}"/>
              </a:ext>
            </a:extLst>
          </p:cNvPr>
          <p:cNvSpPr/>
          <p:nvPr/>
        </p:nvSpPr>
        <p:spPr>
          <a:xfrm>
            <a:off x="1895061" y="1007165"/>
            <a:ext cx="1775791" cy="4121425"/>
          </a:xfrm>
          <a:prstGeom prst="rect">
            <a:avLst/>
          </a:prstGeom>
          <a:noFill/>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Content Placeholder 7">
            <a:extLst>
              <a:ext uri="{FF2B5EF4-FFF2-40B4-BE49-F238E27FC236}">
                <a16:creationId xmlns:a16="http://schemas.microsoft.com/office/drawing/2014/main" id="{98A94C8E-7030-4762-B514-476ADF625185}"/>
              </a:ext>
            </a:extLst>
          </p:cNvPr>
          <p:cNvSpPr txBox="1">
            <a:spLocks/>
          </p:cNvSpPr>
          <p:nvPr/>
        </p:nvSpPr>
        <p:spPr>
          <a:xfrm>
            <a:off x="1470991" y="5300868"/>
            <a:ext cx="9576420" cy="1398106"/>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4000" dirty="0"/>
              <a:t>Quantum code from main memory comes to QCU- A multilevel instruction decoding unit</a:t>
            </a:r>
          </a:p>
          <a:p>
            <a:r>
              <a:rPr lang="en-US" sz="4000" dirty="0"/>
              <a:t>Execution controller takes care of:</a:t>
            </a:r>
          </a:p>
          <a:p>
            <a:pPr lvl="1"/>
            <a:r>
              <a:rPr lang="en-US" sz="4000" dirty="0"/>
              <a:t>quantum code movement to Ex. Reg-file and Physical execution layer</a:t>
            </a:r>
          </a:p>
          <a:p>
            <a:pPr lvl="1"/>
            <a:r>
              <a:rPr lang="en-US" sz="4000" dirty="0"/>
              <a:t>Classical code movement </a:t>
            </a:r>
          </a:p>
          <a:p>
            <a:pPr marL="0" indent="0">
              <a:buNone/>
            </a:pPr>
            <a:endParaRPr lang="en-US" dirty="0"/>
          </a:p>
        </p:txBody>
      </p:sp>
    </p:spTree>
    <p:extLst>
      <p:ext uri="{BB962C8B-B14F-4D97-AF65-F5344CB8AC3E}">
        <p14:creationId xmlns:p14="http://schemas.microsoft.com/office/powerpoint/2010/main" val="4249059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588F-8552-4F36-8A14-F6F8C9E920AB}"/>
              </a:ext>
            </a:extLst>
          </p:cNvPr>
          <p:cNvSpPr>
            <a:spLocks noGrp="1"/>
          </p:cNvSpPr>
          <p:nvPr>
            <p:ph type="title"/>
          </p:nvPr>
        </p:nvSpPr>
        <p:spPr>
          <a:xfrm>
            <a:off x="1141413" y="159026"/>
            <a:ext cx="9905998" cy="1065544"/>
          </a:xfrm>
        </p:spPr>
        <p:txBody>
          <a:bodyPr/>
          <a:lstStyle/>
          <a:p>
            <a:r>
              <a:rPr lang="en-US" dirty="0" err="1"/>
              <a:t>Q</a:t>
            </a:r>
            <a:r>
              <a:rPr lang="en-US" cap="none" dirty="0" err="1"/>
              <a:t>uMA</a:t>
            </a:r>
            <a:r>
              <a:rPr lang="en-US" cap="none" dirty="0"/>
              <a:t>: Physical Execution Layer</a:t>
            </a:r>
            <a:endParaRPr lang="en-US" dirty="0"/>
          </a:p>
        </p:txBody>
      </p:sp>
      <p:pic>
        <p:nvPicPr>
          <p:cNvPr id="4" name="Content Placeholder 3">
            <a:extLst>
              <a:ext uri="{FF2B5EF4-FFF2-40B4-BE49-F238E27FC236}">
                <a16:creationId xmlns:a16="http://schemas.microsoft.com/office/drawing/2014/main" id="{7D4B7817-F930-4530-893A-1146B977F153}"/>
              </a:ext>
            </a:extLst>
          </p:cNvPr>
          <p:cNvPicPr>
            <a:picLocks noGrp="1" noChangeAspect="1"/>
          </p:cNvPicPr>
          <p:nvPr>
            <p:ph idx="1"/>
          </p:nvPr>
        </p:nvPicPr>
        <p:blipFill>
          <a:blip r:embed="rId2"/>
          <a:stretch>
            <a:fillRect/>
          </a:stretch>
        </p:blipFill>
        <p:spPr>
          <a:xfrm>
            <a:off x="736665" y="993913"/>
            <a:ext cx="10310746" cy="4121425"/>
          </a:xfrm>
          <a:prstGeom prst="rect">
            <a:avLst/>
          </a:prstGeom>
        </p:spPr>
      </p:pic>
      <p:sp>
        <p:nvSpPr>
          <p:cNvPr id="5" name="Content Placeholder 7">
            <a:extLst>
              <a:ext uri="{FF2B5EF4-FFF2-40B4-BE49-F238E27FC236}">
                <a16:creationId xmlns:a16="http://schemas.microsoft.com/office/drawing/2014/main" id="{1B05784E-DB29-4934-9BE9-78F3CA78F34B}"/>
              </a:ext>
            </a:extLst>
          </p:cNvPr>
          <p:cNvSpPr txBox="1">
            <a:spLocks/>
          </p:cNvSpPr>
          <p:nvPr/>
        </p:nvSpPr>
        <p:spPr>
          <a:xfrm>
            <a:off x="1141413" y="5314120"/>
            <a:ext cx="9905998" cy="12722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US" dirty="0"/>
          </a:p>
        </p:txBody>
      </p:sp>
      <p:sp>
        <p:nvSpPr>
          <p:cNvPr id="3" name="Rectangle 2">
            <a:extLst>
              <a:ext uri="{FF2B5EF4-FFF2-40B4-BE49-F238E27FC236}">
                <a16:creationId xmlns:a16="http://schemas.microsoft.com/office/drawing/2014/main" id="{FF2E08E7-0EB8-46E4-9A94-DDA1768B7592}"/>
              </a:ext>
            </a:extLst>
          </p:cNvPr>
          <p:cNvSpPr/>
          <p:nvPr/>
        </p:nvSpPr>
        <p:spPr>
          <a:xfrm>
            <a:off x="3657600" y="980662"/>
            <a:ext cx="3631096" cy="4121425"/>
          </a:xfrm>
          <a:prstGeom prst="rect">
            <a:avLst/>
          </a:prstGeom>
          <a:noFill/>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Content Placeholder 7">
            <a:extLst>
              <a:ext uri="{FF2B5EF4-FFF2-40B4-BE49-F238E27FC236}">
                <a16:creationId xmlns:a16="http://schemas.microsoft.com/office/drawing/2014/main" id="{98A94C8E-7030-4762-B514-476ADF625185}"/>
              </a:ext>
            </a:extLst>
          </p:cNvPr>
          <p:cNvSpPr txBox="1">
            <a:spLocks/>
          </p:cNvSpPr>
          <p:nvPr/>
        </p:nvSpPr>
        <p:spPr>
          <a:xfrm>
            <a:off x="1470991" y="5300868"/>
            <a:ext cx="9576420" cy="108668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457200" lvl="1" indent="0">
              <a:buNone/>
            </a:pPr>
            <a:r>
              <a:rPr lang="en-US" dirty="0"/>
              <a:t>Physical Microcode Unit:</a:t>
            </a:r>
          </a:p>
          <a:p>
            <a:pPr marL="457200" lvl="1" indent="0">
              <a:buNone/>
            </a:pPr>
            <a:r>
              <a:rPr lang="en-US" dirty="0"/>
              <a:t>Converts micro-instructions at the Q control store, puts micro-operations at the QMB (Quantum microinstruction buffer) with timing info which in-turn are put into codeword triggers at the u-op unit.</a:t>
            </a:r>
          </a:p>
          <a:p>
            <a:pPr marL="0" indent="0">
              <a:buNone/>
            </a:pPr>
            <a:endParaRPr lang="en-US" dirty="0"/>
          </a:p>
        </p:txBody>
      </p:sp>
      <p:sp>
        <p:nvSpPr>
          <p:cNvPr id="7" name="Rectangle 6">
            <a:extLst>
              <a:ext uri="{FF2B5EF4-FFF2-40B4-BE49-F238E27FC236}">
                <a16:creationId xmlns:a16="http://schemas.microsoft.com/office/drawing/2014/main" id="{E3512D1D-7BFD-48CA-9F50-F3A266C68571}"/>
              </a:ext>
            </a:extLst>
          </p:cNvPr>
          <p:cNvSpPr/>
          <p:nvPr/>
        </p:nvSpPr>
        <p:spPr>
          <a:xfrm>
            <a:off x="3657600" y="2305878"/>
            <a:ext cx="1245704" cy="1683026"/>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CD6FD0C-EAE4-41EA-806B-F1503432C869}"/>
              </a:ext>
            </a:extLst>
          </p:cNvPr>
          <p:cNvPicPr>
            <a:picLocks noChangeAspect="1"/>
          </p:cNvPicPr>
          <p:nvPr/>
        </p:nvPicPr>
        <p:blipFill>
          <a:blip r:embed="rId3"/>
          <a:stretch>
            <a:fillRect/>
          </a:stretch>
        </p:blipFill>
        <p:spPr>
          <a:xfrm>
            <a:off x="10752195" y="5249930"/>
            <a:ext cx="1133475" cy="1266825"/>
          </a:xfrm>
          <a:prstGeom prst="rect">
            <a:avLst/>
          </a:prstGeom>
        </p:spPr>
      </p:pic>
    </p:spTree>
    <p:extLst>
      <p:ext uri="{BB962C8B-B14F-4D97-AF65-F5344CB8AC3E}">
        <p14:creationId xmlns:p14="http://schemas.microsoft.com/office/powerpoint/2010/main" val="4251819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588F-8552-4F36-8A14-F6F8C9E920AB}"/>
              </a:ext>
            </a:extLst>
          </p:cNvPr>
          <p:cNvSpPr>
            <a:spLocks noGrp="1"/>
          </p:cNvSpPr>
          <p:nvPr>
            <p:ph type="title"/>
          </p:nvPr>
        </p:nvSpPr>
        <p:spPr>
          <a:xfrm>
            <a:off x="1141413" y="159026"/>
            <a:ext cx="9905998" cy="1065544"/>
          </a:xfrm>
        </p:spPr>
        <p:txBody>
          <a:bodyPr/>
          <a:lstStyle/>
          <a:p>
            <a:r>
              <a:rPr lang="en-US" dirty="0" err="1"/>
              <a:t>Q</a:t>
            </a:r>
            <a:r>
              <a:rPr lang="en-US" cap="none" dirty="0" err="1"/>
              <a:t>uMA</a:t>
            </a:r>
            <a:r>
              <a:rPr lang="en-US" cap="none" dirty="0"/>
              <a:t>: Physical Execution Layer</a:t>
            </a:r>
            <a:endParaRPr lang="en-US" dirty="0"/>
          </a:p>
        </p:txBody>
      </p:sp>
      <p:pic>
        <p:nvPicPr>
          <p:cNvPr id="4" name="Content Placeholder 3">
            <a:extLst>
              <a:ext uri="{FF2B5EF4-FFF2-40B4-BE49-F238E27FC236}">
                <a16:creationId xmlns:a16="http://schemas.microsoft.com/office/drawing/2014/main" id="{7D4B7817-F930-4530-893A-1146B977F153}"/>
              </a:ext>
            </a:extLst>
          </p:cNvPr>
          <p:cNvPicPr>
            <a:picLocks noGrp="1" noChangeAspect="1"/>
          </p:cNvPicPr>
          <p:nvPr>
            <p:ph idx="1"/>
          </p:nvPr>
        </p:nvPicPr>
        <p:blipFill>
          <a:blip r:embed="rId2"/>
          <a:stretch>
            <a:fillRect/>
          </a:stretch>
        </p:blipFill>
        <p:spPr>
          <a:xfrm>
            <a:off x="736665" y="993913"/>
            <a:ext cx="10310746" cy="4121425"/>
          </a:xfrm>
          <a:prstGeom prst="rect">
            <a:avLst/>
          </a:prstGeom>
        </p:spPr>
      </p:pic>
      <p:sp>
        <p:nvSpPr>
          <p:cNvPr id="5" name="Content Placeholder 7">
            <a:extLst>
              <a:ext uri="{FF2B5EF4-FFF2-40B4-BE49-F238E27FC236}">
                <a16:creationId xmlns:a16="http://schemas.microsoft.com/office/drawing/2014/main" id="{1B05784E-DB29-4934-9BE9-78F3CA78F34B}"/>
              </a:ext>
            </a:extLst>
          </p:cNvPr>
          <p:cNvSpPr txBox="1">
            <a:spLocks/>
          </p:cNvSpPr>
          <p:nvPr/>
        </p:nvSpPr>
        <p:spPr>
          <a:xfrm>
            <a:off x="1141413" y="5314120"/>
            <a:ext cx="9905998" cy="12722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US" dirty="0"/>
          </a:p>
        </p:txBody>
      </p:sp>
      <p:sp>
        <p:nvSpPr>
          <p:cNvPr id="3" name="Rectangle 2">
            <a:extLst>
              <a:ext uri="{FF2B5EF4-FFF2-40B4-BE49-F238E27FC236}">
                <a16:creationId xmlns:a16="http://schemas.microsoft.com/office/drawing/2014/main" id="{FF2E08E7-0EB8-46E4-9A94-DDA1768B7592}"/>
              </a:ext>
            </a:extLst>
          </p:cNvPr>
          <p:cNvSpPr/>
          <p:nvPr/>
        </p:nvSpPr>
        <p:spPr>
          <a:xfrm>
            <a:off x="3657600" y="980662"/>
            <a:ext cx="3631096" cy="4121425"/>
          </a:xfrm>
          <a:prstGeom prst="rect">
            <a:avLst/>
          </a:prstGeom>
          <a:noFill/>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Content Placeholder 7">
            <a:extLst>
              <a:ext uri="{FF2B5EF4-FFF2-40B4-BE49-F238E27FC236}">
                <a16:creationId xmlns:a16="http://schemas.microsoft.com/office/drawing/2014/main" id="{98A94C8E-7030-4762-B514-476ADF625185}"/>
              </a:ext>
            </a:extLst>
          </p:cNvPr>
          <p:cNvSpPr txBox="1">
            <a:spLocks/>
          </p:cNvSpPr>
          <p:nvPr/>
        </p:nvSpPr>
        <p:spPr>
          <a:xfrm>
            <a:off x="1470991" y="5300868"/>
            <a:ext cx="9576420" cy="1398106"/>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457200" lvl="1" indent="0">
              <a:buNone/>
            </a:pPr>
            <a:r>
              <a:rPr lang="en-US" sz="1600" dirty="0"/>
              <a:t>Timing Control Unit has a Queue-based event timing control scheme</a:t>
            </a:r>
          </a:p>
          <a:p>
            <a:pPr lvl="1"/>
            <a:r>
              <a:rPr lang="en-US" sz="1600" dirty="0"/>
              <a:t> issues event triggers with precise timing at nanosecond scale to the </a:t>
            </a:r>
          </a:p>
          <a:p>
            <a:pPr marL="457200" lvl="1" indent="0">
              <a:buNone/>
            </a:pPr>
            <a:r>
              <a:rPr lang="en-US" sz="1600" dirty="0"/>
              <a:t>     measurement discrimination unit MDU and the u-op unit.</a:t>
            </a:r>
          </a:p>
          <a:p>
            <a:pPr marL="457200" lvl="1" indent="0">
              <a:buNone/>
            </a:pPr>
            <a:endParaRPr lang="en-US" sz="1600" dirty="0"/>
          </a:p>
          <a:p>
            <a:pPr marL="457200" lvl="1" indent="0">
              <a:buNone/>
            </a:pPr>
            <a:endParaRPr lang="en-US" sz="1600" dirty="0"/>
          </a:p>
          <a:p>
            <a:pPr marL="0" indent="0">
              <a:buNone/>
            </a:pPr>
            <a:endParaRPr lang="en-US" sz="1600" dirty="0"/>
          </a:p>
        </p:txBody>
      </p:sp>
      <p:sp>
        <p:nvSpPr>
          <p:cNvPr id="7" name="Rectangle 6">
            <a:extLst>
              <a:ext uri="{FF2B5EF4-FFF2-40B4-BE49-F238E27FC236}">
                <a16:creationId xmlns:a16="http://schemas.microsoft.com/office/drawing/2014/main" id="{E3512D1D-7BFD-48CA-9F50-F3A266C68571}"/>
              </a:ext>
            </a:extLst>
          </p:cNvPr>
          <p:cNvSpPr/>
          <p:nvPr/>
        </p:nvSpPr>
        <p:spPr>
          <a:xfrm>
            <a:off x="4850296" y="2046205"/>
            <a:ext cx="2319130" cy="2578803"/>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8AC30AB-3167-4E6A-B45E-672F359D7FA1}"/>
              </a:ext>
            </a:extLst>
          </p:cNvPr>
          <p:cNvPicPr>
            <a:picLocks noChangeAspect="1"/>
          </p:cNvPicPr>
          <p:nvPr/>
        </p:nvPicPr>
        <p:blipFill>
          <a:blip r:embed="rId3"/>
          <a:stretch>
            <a:fillRect/>
          </a:stretch>
        </p:blipFill>
        <p:spPr>
          <a:xfrm>
            <a:off x="7981641" y="5373756"/>
            <a:ext cx="2404439" cy="980662"/>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7674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588F-8552-4F36-8A14-F6F8C9E920AB}"/>
              </a:ext>
            </a:extLst>
          </p:cNvPr>
          <p:cNvSpPr>
            <a:spLocks noGrp="1"/>
          </p:cNvSpPr>
          <p:nvPr>
            <p:ph type="title"/>
          </p:nvPr>
        </p:nvSpPr>
        <p:spPr>
          <a:xfrm>
            <a:off x="1141413" y="159026"/>
            <a:ext cx="9905998" cy="1065544"/>
          </a:xfrm>
        </p:spPr>
        <p:txBody>
          <a:bodyPr/>
          <a:lstStyle/>
          <a:p>
            <a:r>
              <a:rPr lang="en-US" dirty="0" err="1"/>
              <a:t>Q</a:t>
            </a:r>
            <a:r>
              <a:rPr lang="en-US" cap="none" dirty="0" err="1"/>
              <a:t>uMA</a:t>
            </a:r>
            <a:r>
              <a:rPr lang="en-US" cap="none" dirty="0"/>
              <a:t>: Quantum Classical Interface </a:t>
            </a:r>
            <a:endParaRPr lang="en-US" dirty="0"/>
          </a:p>
        </p:txBody>
      </p:sp>
      <p:pic>
        <p:nvPicPr>
          <p:cNvPr id="4" name="Content Placeholder 3">
            <a:extLst>
              <a:ext uri="{FF2B5EF4-FFF2-40B4-BE49-F238E27FC236}">
                <a16:creationId xmlns:a16="http://schemas.microsoft.com/office/drawing/2014/main" id="{7D4B7817-F930-4530-893A-1146B977F153}"/>
              </a:ext>
            </a:extLst>
          </p:cNvPr>
          <p:cNvPicPr>
            <a:picLocks noGrp="1" noChangeAspect="1"/>
          </p:cNvPicPr>
          <p:nvPr>
            <p:ph idx="1"/>
          </p:nvPr>
        </p:nvPicPr>
        <p:blipFill>
          <a:blip r:embed="rId2"/>
          <a:stretch>
            <a:fillRect/>
          </a:stretch>
        </p:blipFill>
        <p:spPr>
          <a:xfrm>
            <a:off x="736665" y="993913"/>
            <a:ext cx="10310746" cy="4121425"/>
          </a:xfrm>
          <a:prstGeom prst="rect">
            <a:avLst/>
          </a:prstGeom>
        </p:spPr>
      </p:pic>
      <p:sp>
        <p:nvSpPr>
          <p:cNvPr id="5" name="Content Placeholder 7">
            <a:extLst>
              <a:ext uri="{FF2B5EF4-FFF2-40B4-BE49-F238E27FC236}">
                <a16:creationId xmlns:a16="http://schemas.microsoft.com/office/drawing/2014/main" id="{1B05784E-DB29-4934-9BE9-78F3CA78F34B}"/>
              </a:ext>
            </a:extLst>
          </p:cNvPr>
          <p:cNvSpPr txBox="1">
            <a:spLocks/>
          </p:cNvSpPr>
          <p:nvPr/>
        </p:nvSpPr>
        <p:spPr>
          <a:xfrm>
            <a:off x="1141413" y="5314120"/>
            <a:ext cx="9905998" cy="12722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US" dirty="0"/>
          </a:p>
        </p:txBody>
      </p:sp>
      <p:sp>
        <p:nvSpPr>
          <p:cNvPr id="3" name="Rectangle 2">
            <a:extLst>
              <a:ext uri="{FF2B5EF4-FFF2-40B4-BE49-F238E27FC236}">
                <a16:creationId xmlns:a16="http://schemas.microsoft.com/office/drawing/2014/main" id="{FF2E08E7-0EB8-46E4-9A94-DDA1768B7592}"/>
              </a:ext>
            </a:extLst>
          </p:cNvPr>
          <p:cNvSpPr/>
          <p:nvPr/>
        </p:nvSpPr>
        <p:spPr>
          <a:xfrm>
            <a:off x="7182679" y="993914"/>
            <a:ext cx="2769704" cy="4134678"/>
          </a:xfrm>
          <a:prstGeom prst="rect">
            <a:avLst/>
          </a:prstGeom>
          <a:noFill/>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Content Placeholder 7">
            <a:extLst>
              <a:ext uri="{FF2B5EF4-FFF2-40B4-BE49-F238E27FC236}">
                <a16:creationId xmlns:a16="http://schemas.microsoft.com/office/drawing/2014/main" id="{98A94C8E-7030-4762-B514-476ADF625185}"/>
              </a:ext>
            </a:extLst>
          </p:cNvPr>
          <p:cNvSpPr txBox="1">
            <a:spLocks/>
          </p:cNvSpPr>
          <p:nvPr/>
        </p:nvSpPr>
        <p:spPr>
          <a:xfrm>
            <a:off x="1470991" y="5300868"/>
            <a:ext cx="9576420" cy="1398106"/>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400" dirty="0"/>
              <a:t>Quantum Classical Interface:</a:t>
            </a:r>
          </a:p>
          <a:p>
            <a:pPr lvl="1"/>
            <a:r>
              <a:rPr lang="en-US" sz="1400" dirty="0"/>
              <a:t>Codeword-based event control scheme at codeword-triggered pulse generation unit (CTPG) produces analog input to the quantum processor based on codeword triggers. </a:t>
            </a:r>
          </a:p>
          <a:p>
            <a:pPr lvl="1"/>
            <a:r>
              <a:rPr lang="en-US" sz="1400" dirty="0"/>
              <a:t>The MDU converts the analog output from the quantum processor into binary results.</a:t>
            </a:r>
          </a:p>
        </p:txBody>
      </p:sp>
      <p:sp>
        <p:nvSpPr>
          <p:cNvPr id="7" name="Rectangle 6">
            <a:extLst>
              <a:ext uri="{FF2B5EF4-FFF2-40B4-BE49-F238E27FC236}">
                <a16:creationId xmlns:a16="http://schemas.microsoft.com/office/drawing/2014/main" id="{E3512D1D-7BFD-48CA-9F50-F3A266C68571}"/>
              </a:ext>
            </a:extLst>
          </p:cNvPr>
          <p:cNvSpPr/>
          <p:nvPr/>
        </p:nvSpPr>
        <p:spPr>
          <a:xfrm>
            <a:off x="7485027" y="3328353"/>
            <a:ext cx="1683026" cy="106554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9DE3A36-4BFC-40D3-ADA9-BDCCE75106E6}"/>
              </a:ext>
            </a:extLst>
          </p:cNvPr>
          <p:cNvSpPr/>
          <p:nvPr/>
        </p:nvSpPr>
        <p:spPr>
          <a:xfrm>
            <a:off x="7485027" y="1736035"/>
            <a:ext cx="1683026" cy="1305339"/>
          </a:xfrm>
          <a:prstGeom prst="rect">
            <a:avLst/>
          </a:prstGeom>
          <a:no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4385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588F-8552-4F36-8A14-F6F8C9E920AB}"/>
              </a:ext>
            </a:extLst>
          </p:cNvPr>
          <p:cNvSpPr>
            <a:spLocks noGrp="1"/>
          </p:cNvSpPr>
          <p:nvPr>
            <p:ph type="title"/>
          </p:nvPr>
        </p:nvSpPr>
        <p:spPr>
          <a:xfrm>
            <a:off x="1141413" y="66725"/>
            <a:ext cx="9905998" cy="1065544"/>
          </a:xfrm>
        </p:spPr>
        <p:txBody>
          <a:bodyPr/>
          <a:lstStyle/>
          <a:p>
            <a:r>
              <a:rPr lang="en-US" dirty="0" err="1"/>
              <a:t>Q</a:t>
            </a:r>
            <a:r>
              <a:rPr lang="en-US" cap="none" dirty="0" err="1"/>
              <a:t>uMA</a:t>
            </a:r>
            <a:r>
              <a:rPr lang="en-US" cap="none" dirty="0"/>
              <a:t>: Quantum Classical Interface </a:t>
            </a:r>
            <a:endParaRPr lang="en-US" dirty="0"/>
          </a:p>
        </p:txBody>
      </p:sp>
      <p:pic>
        <p:nvPicPr>
          <p:cNvPr id="4" name="Content Placeholder 3">
            <a:extLst>
              <a:ext uri="{FF2B5EF4-FFF2-40B4-BE49-F238E27FC236}">
                <a16:creationId xmlns:a16="http://schemas.microsoft.com/office/drawing/2014/main" id="{7D4B7817-F930-4530-893A-1146B977F153}"/>
              </a:ext>
            </a:extLst>
          </p:cNvPr>
          <p:cNvPicPr>
            <a:picLocks noGrp="1" noChangeAspect="1"/>
          </p:cNvPicPr>
          <p:nvPr>
            <p:ph idx="1"/>
          </p:nvPr>
        </p:nvPicPr>
        <p:blipFill>
          <a:blip r:embed="rId2"/>
          <a:stretch>
            <a:fillRect/>
          </a:stretch>
        </p:blipFill>
        <p:spPr>
          <a:xfrm>
            <a:off x="736665" y="1022946"/>
            <a:ext cx="10310746" cy="4121425"/>
          </a:xfrm>
          <a:prstGeom prst="rect">
            <a:avLst/>
          </a:prstGeom>
        </p:spPr>
      </p:pic>
      <p:sp>
        <p:nvSpPr>
          <p:cNvPr id="5" name="Content Placeholder 7">
            <a:extLst>
              <a:ext uri="{FF2B5EF4-FFF2-40B4-BE49-F238E27FC236}">
                <a16:creationId xmlns:a16="http://schemas.microsoft.com/office/drawing/2014/main" id="{1B05784E-DB29-4934-9BE9-78F3CA78F34B}"/>
              </a:ext>
            </a:extLst>
          </p:cNvPr>
          <p:cNvSpPr txBox="1">
            <a:spLocks/>
          </p:cNvSpPr>
          <p:nvPr/>
        </p:nvSpPr>
        <p:spPr>
          <a:xfrm>
            <a:off x="1141413" y="5314120"/>
            <a:ext cx="9905998" cy="12722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US" dirty="0"/>
          </a:p>
        </p:txBody>
      </p:sp>
      <p:sp>
        <p:nvSpPr>
          <p:cNvPr id="3" name="Rectangle 2">
            <a:extLst>
              <a:ext uri="{FF2B5EF4-FFF2-40B4-BE49-F238E27FC236}">
                <a16:creationId xmlns:a16="http://schemas.microsoft.com/office/drawing/2014/main" id="{FF2E08E7-0EB8-46E4-9A94-DDA1768B7592}"/>
              </a:ext>
            </a:extLst>
          </p:cNvPr>
          <p:cNvSpPr/>
          <p:nvPr/>
        </p:nvSpPr>
        <p:spPr>
          <a:xfrm>
            <a:off x="7182679" y="993914"/>
            <a:ext cx="2769704" cy="4134678"/>
          </a:xfrm>
          <a:prstGeom prst="rect">
            <a:avLst/>
          </a:prstGeom>
          <a:noFill/>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Content Placeholder 7">
            <a:extLst>
              <a:ext uri="{FF2B5EF4-FFF2-40B4-BE49-F238E27FC236}">
                <a16:creationId xmlns:a16="http://schemas.microsoft.com/office/drawing/2014/main" id="{98A94C8E-7030-4762-B514-476ADF625185}"/>
              </a:ext>
            </a:extLst>
          </p:cNvPr>
          <p:cNvSpPr txBox="1">
            <a:spLocks/>
          </p:cNvSpPr>
          <p:nvPr/>
        </p:nvSpPr>
        <p:spPr>
          <a:xfrm>
            <a:off x="1470991" y="5015947"/>
            <a:ext cx="9576420" cy="1570382"/>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US" sz="1400" dirty="0"/>
          </a:p>
          <a:p>
            <a:pPr lvl="1"/>
            <a:r>
              <a:rPr lang="en-US" sz="1400" dirty="0"/>
              <a:t>Each micro-op is associated with a timing pulse (related to its timing label) and codeword. Codeword is nothing but an index for this time pulse corresponding to this timing pulse into the CTPG or MDU units.</a:t>
            </a:r>
          </a:p>
          <a:p>
            <a:pPr lvl="1"/>
            <a:r>
              <a:rPr lang="en-US" sz="1400" dirty="0"/>
              <a:t> CTPG and MDU units have fixed latencies and precise timing pulses and take care of the further Analog to digital conversion interfaces. This is claimed to be more precise and systematic instruction-driven and hence overcomes of the AWGs drawbacks. </a:t>
            </a:r>
          </a:p>
        </p:txBody>
      </p:sp>
      <p:sp>
        <p:nvSpPr>
          <p:cNvPr id="7" name="Rectangle 6">
            <a:extLst>
              <a:ext uri="{FF2B5EF4-FFF2-40B4-BE49-F238E27FC236}">
                <a16:creationId xmlns:a16="http://schemas.microsoft.com/office/drawing/2014/main" id="{E3512D1D-7BFD-48CA-9F50-F3A266C68571}"/>
              </a:ext>
            </a:extLst>
          </p:cNvPr>
          <p:cNvSpPr/>
          <p:nvPr/>
        </p:nvSpPr>
        <p:spPr>
          <a:xfrm>
            <a:off x="7485027" y="3328353"/>
            <a:ext cx="1683026" cy="106554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9DE3A36-4BFC-40D3-ADA9-BDCCE75106E6}"/>
              </a:ext>
            </a:extLst>
          </p:cNvPr>
          <p:cNvSpPr/>
          <p:nvPr/>
        </p:nvSpPr>
        <p:spPr>
          <a:xfrm>
            <a:off x="7485027" y="1634437"/>
            <a:ext cx="1683026" cy="1305339"/>
          </a:xfrm>
          <a:prstGeom prst="rect">
            <a:avLst/>
          </a:prstGeom>
          <a:no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9981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588F-8552-4F36-8A14-F6F8C9E920AB}"/>
              </a:ext>
            </a:extLst>
          </p:cNvPr>
          <p:cNvSpPr>
            <a:spLocks noGrp="1"/>
          </p:cNvSpPr>
          <p:nvPr>
            <p:ph type="title"/>
          </p:nvPr>
        </p:nvSpPr>
        <p:spPr>
          <a:xfrm>
            <a:off x="1141413" y="159026"/>
            <a:ext cx="9905998" cy="1065544"/>
          </a:xfrm>
        </p:spPr>
        <p:txBody>
          <a:bodyPr/>
          <a:lstStyle/>
          <a:p>
            <a:r>
              <a:rPr lang="en-US" dirty="0" err="1"/>
              <a:t>Q</a:t>
            </a:r>
            <a:r>
              <a:rPr lang="en-US" cap="none" dirty="0" err="1"/>
              <a:t>uMA</a:t>
            </a:r>
            <a:r>
              <a:rPr lang="en-US" cap="none" dirty="0"/>
              <a:t>: Quantum Classical Interface </a:t>
            </a:r>
            <a:endParaRPr lang="en-US" dirty="0"/>
          </a:p>
        </p:txBody>
      </p:sp>
      <p:pic>
        <p:nvPicPr>
          <p:cNvPr id="4" name="Content Placeholder 3">
            <a:extLst>
              <a:ext uri="{FF2B5EF4-FFF2-40B4-BE49-F238E27FC236}">
                <a16:creationId xmlns:a16="http://schemas.microsoft.com/office/drawing/2014/main" id="{7D4B7817-F930-4530-893A-1146B977F153}"/>
              </a:ext>
            </a:extLst>
          </p:cNvPr>
          <p:cNvPicPr>
            <a:picLocks noGrp="1" noChangeAspect="1"/>
          </p:cNvPicPr>
          <p:nvPr>
            <p:ph idx="1"/>
          </p:nvPr>
        </p:nvPicPr>
        <p:blipFill>
          <a:blip r:embed="rId2"/>
          <a:stretch>
            <a:fillRect/>
          </a:stretch>
        </p:blipFill>
        <p:spPr>
          <a:xfrm>
            <a:off x="736665" y="993913"/>
            <a:ext cx="10310746" cy="4121425"/>
          </a:xfrm>
          <a:prstGeom prst="rect">
            <a:avLst/>
          </a:prstGeom>
        </p:spPr>
      </p:pic>
      <p:sp>
        <p:nvSpPr>
          <p:cNvPr id="5" name="Content Placeholder 7">
            <a:extLst>
              <a:ext uri="{FF2B5EF4-FFF2-40B4-BE49-F238E27FC236}">
                <a16:creationId xmlns:a16="http://schemas.microsoft.com/office/drawing/2014/main" id="{1B05784E-DB29-4934-9BE9-78F3CA78F34B}"/>
              </a:ext>
            </a:extLst>
          </p:cNvPr>
          <p:cNvSpPr txBox="1">
            <a:spLocks/>
          </p:cNvSpPr>
          <p:nvPr/>
        </p:nvSpPr>
        <p:spPr>
          <a:xfrm>
            <a:off x="1141413" y="5314120"/>
            <a:ext cx="9905998" cy="12722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US" dirty="0"/>
          </a:p>
        </p:txBody>
      </p:sp>
      <p:sp>
        <p:nvSpPr>
          <p:cNvPr id="3" name="Rectangle 2">
            <a:extLst>
              <a:ext uri="{FF2B5EF4-FFF2-40B4-BE49-F238E27FC236}">
                <a16:creationId xmlns:a16="http://schemas.microsoft.com/office/drawing/2014/main" id="{FF2E08E7-0EB8-46E4-9A94-DDA1768B7592}"/>
              </a:ext>
            </a:extLst>
          </p:cNvPr>
          <p:cNvSpPr/>
          <p:nvPr/>
        </p:nvSpPr>
        <p:spPr>
          <a:xfrm>
            <a:off x="7182679" y="993914"/>
            <a:ext cx="2769704" cy="4134678"/>
          </a:xfrm>
          <a:prstGeom prst="rect">
            <a:avLst/>
          </a:prstGeom>
          <a:noFill/>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Content Placeholder 7">
            <a:extLst>
              <a:ext uri="{FF2B5EF4-FFF2-40B4-BE49-F238E27FC236}">
                <a16:creationId xmlns:a16="http://schemas.microsoft.com/office/drawing/2014/main" id="{98A94C8E-7030-4762-B514-476ADF625185}"/>
              </a:ext>
            </a:extLst>
          </p:cNvPr>
          <p:cNvSpPr txBox="1">
            <a:spLocks/>
          </p:cNvSpPr>
          <p:nvPr/>
        </p:nvSpPr>
        <p:spPr>
          <a:xfrm>
            <a:off x="1470991" y="4941004"/>
            <a:ext cx="9576420" cy="1398106"/>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US" sz="1400" dirty="0"/>
          </a:p>
          <a:p>
            <a:pPr lvl="1"/>
            <a:r>
              <a:rPr lang="en-US" sz="1400" dirty="0"/>
              <a:t>Fast and flexible feedback control is also possible in principle because the CTPG scheme does not require the waveform to be uploaded at runtime and codeword triggers this dynamically.</a:t>
            </a:r>
          </a:p>
          <a:p>
            <a:pPr lvl="1"/>
            <a:r>
              <a:rPr lang="en-US" sz="1400" dirty="0"/>
              <a:t>The whole of QCI interface actually needs to be Technology dependent making the previous stages of micro-architecture Quantum technology agnostic making this very modular and adaptable.  </a:t>
            </a:r>
          </a:p>
        </p:txBody>
      </p:sp>
      <p:sp>
        <p:nvSpPr>
          <p:cNvPr id="7" name="Rectangle 6">
            <a:extLst>
              <a:ext uri="{FF2B5EF4-FFF2-40B4-BE49-F238E27FC236}">
                <a16:creationId xmlns:a16="http://schemas.microsoft.com/office/drawing/2014/main" id="{E3512D1D-7BFD-48CA-9F50-F3A266C68571}"/>
              </a:ext>
            </a:extLst>
          </p:cNvPr>
          <p:cNvSpPr/>
          <p:nvPr/>
        </p:nvSpPr>
        <p:spPr>
          <a:xfrm>
            <a:off x="7485027" y="3328353"/>
            <a:ext cx="1683026" cy="106554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9DE3A36-4BFC-40D3-ADA9-BDCCE75106E6}"/>
              </a:ext>
            </a:extLst>
          </p:cNvPr>
          <p:cNvSpPr/>
          <p:nvPr/>
        </p:nvSpPr>
        <p:spPr>
          <a:xfrm>
            <a:off x="7485027" y="1736035"/>
            <a:ext cx="1683026" cy="1305339"/>
          </a:xfrm>
          <a:prstGeom prst="rect">
            <a:avLst/>
          </a:prstGeom>
          <a:no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7194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A944F-9026-4B37-9A13-1A471AF3EFC4}"/>
              </a:ext>
            </a:extLst>
          </p:cNvPr>
          <p:cNvSpPr>
            <a:spLocks noGrp="1"/>
          </p:cNvSpPr>
          <p:nvPr>
            <p:ph type="title"/>
          </p:nvPr>
        </p:nvSpPr>
        <p:spPr/>
        <p:txBody>
          <a:bodyPr/>
          <a:lstStyle/>
          <a:p>
            <a:r>
              <a:rPr lang="en-US" dirty="0"/>
              <a:t>Experimental setup</a:t>
            </a:r>
          </a:p>
        </p:txBody>
      </p:sp>
      <p:sp>
        <p:nvSpPr>
          <p:cNvPr id="3" name="Content Placeholder 2">
            <a:extLst>
              <a:ext uri="{FF2B5EF4-FFF2-40B4-BE49-F238E27FC236}">
                <a16:creationId xmlns:a16="http://schemas.microsoft.com/office/drawing/2014/main" id="{4CAB0463-A027-4190-8AE0-1E845AEED7F7}"/>
              </a:ext>
            </a:extLst>
          </p:cNvPr>
          <p:cNvSpPr>
            <a:spLocks noGrp="1"/>
          </p:cNvSpPr>
          <p:nvPr>
            <p:ph idx="1"/>
          </p:nvPr>
        </p:nvSpPr>
        <p:spPr/>
        <p:txBody>
          <a:bodyPr>
            <a:normAutofit/>
          </a:bodyPr>
          <a:lstStyle/>
          <a:p>
            <a:r>
              <a:rPr lang="en-US" sz="2000" dirty="0"/>
              <a:t>Not Done:  </a:t>
            </a:r>
          </a:p>
          <a:p>
            <a:pPr lvl="1"/>
            <a:r>
              <a:rPr lang="en-US" dirty="0"/>
              <a:t>Writing measurement results from the MDU to the exchange register file. </a:t>
            </a:r>
          </a:p>
          <a:p>
            <a:pPr lvl="1"/>
            <a:r>
              <a:rPr lang="en-US" dirty="0"/>
              <a:t>The automatic conversion from quantum instructions to quantum microinstructions</a:t>
            </a:r>
          </a:p>
          <a:p>
            <a:r>
              <a:rPr lang="en-US" sz="2000" dirty="0"/>
              <a:t>Done: </a:t>
            </a:r>
          </a:p>
          <a:p>
            <a:pPr lvl="1"/>
            <a:r>
              <a:rPr lang="en-US" dirty="0"/>
              <a:t>The timing management part of the physical microcode unit.</a:t>
            </a:r>
          </a:p>
          <a:p>
            <a:pPr lvl="2"/>
            <a:r>
              <a:rPr lang="en-US" sz="2000" dirty="0"/>
              <a:t>the microinstruction set, </a:t>
            </a:r>
            <a:r>
              <a:rPr lang="en-US" sz="2000" dirty="0" err="1"/>
              <a:t>QuMIS</a:t>
            </a:r>
            <a:r>
              <a:rPr lang="en-US" sz="2000" dirty="0"/>
              <a:t> executed to from time cycle to cycle. </a:t>
            </a:r>
          </a:p>
          <a:p>
            <a:pPr lvl="2"/>
            <a:r>
              <a:rPr lang="en-US" sz="2000" dirty="0"/>
              <a:t>QEC as a part of gate characterization experiment done using Randomization benchmarks.  </a:t>
            </a:r>
          </a:p>
        </p:txBody>
      </p:sp>
    </p:spTree>
    <p:extLst>
      <p:ext uri="{BB962C8B-B14F-4D97-AF65-F5344CB8AC3E}">
        <p14:creationId xmlns:p14="http://schemas.microsoft.com/office/powerpoint/2010/main" val="3000758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8FD3B-0333-4358-A6C6-A910DA15CF0A}"/>
              </a:ext>
            </a:extLst>
          </p:cNvPr>
          <p:cNvSpPr>
            <a:spLocks noGrp="1"/>
          </p:cNvSpPr>
          <p:nvPr>
            <p:ph type="title"/>
          </p:nvPr>
        </p:nvSpPr>
        <p:spPr/>
        <p:txBody>
          <a:bodyPr/>
          <a:lstStyle/>
          <a:p>
            <a:r>
              <a:rPr lang="en-US" dirty="0"/>
              <a:t>QUMIS</a:t>
            </a:r>
          </a:p>
        </p:txBody>
      </p:sp>
      <p:pic>
        <p:nvPicPr>
          <p:cNvPr id="4" name="Content Placeholder 3">
            <a:extLst>
              <a:ext uri="{FF2B5EF4-FFF2-40B4-BE49-F238E27FC236}">
                <a16:creationId xmlns:a16="http://schemas.microsoft.com/office/drawing/2014/main" id="{98706EDD-8792-4847-BBBB-0C9727D569BB}"/>
              </a:ext>
            </a:extLst>
          </p:cNvPr>
          <p:cNvPicPr>
            <a:picLocks noGrp="1" noChangeAspect="1"/>
          </p:cNvPicPr>
          <p:nvPr>
            <p:ph idx="1"/>
          </p:nvPr>
        </p:nvPicPr>
        <p:blipFill>
          <a:blip r:embed="rId2"/>
          <a:stretch>
            <a:fillRect/>
          </a:stretch>
        </p:blipFill>
        <p:spPr>
          <a:xfrm>
            <a:off x="2619375" y="2353469"/>
            <a:ext cx="6953250" cy="3333750"/>
          </a:xfrm>
          <a:prstGeom prst="rect">
            <a:avLst/>
          </a:prstGeom>
        </p:spPr>
      </p:pic>
    </p:spTree>
    <p:extLst>
      <p:ext uri="{BB962C8B-B14F-4D97-AF65-F5344CB8AC3E}">
        <p14:creationId xmlns:p14="http://schemas.microsoft.com/office/powerpoint/2010/main" val="2753408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0651-E8C3-489F-BDA6-77EE3A045C0F}"/>
              </a:ext>
            </a:extLst>
          </p:cNvPr>
          <p:cNvSpPr>
            <a:spLocks noGrp="1"/>
          </p:cNvSpPr>
          <p:nvPr>
            <p:ph type="title"/>
          </p:nvPr>
        </p:nvSpPr>
        <p:spPr/>
        <p:txBody>
          <a:bodyPr/>
          <a:lstStyle/>
          <a:p>
            <a:r>
              <a:rPr lang="en-US" dirty="0"/>
              <a:t>QEC Experiment With </a:t>
            </a:r>
            <a:r>
              <a:rPr lang="en-US"/>
              <a:t>Pauli Frames</a:t>
            </a:r>
            <a:endParaRPr lang="en-US" dirty="0"/>
          </a:p>
        </p:txBody>
      </p:sp>
      <p:pic>
        <p:nvPicPr>
          <p:cNvPr id="6" name="Picture 5">
            <a:extLst>
              <a:ext uri="{FF2B5EF4-FFF2-40B4-BE49-F238E27FC236}">
                <a16:creationId xmlns:a16="http://schemas.microsoft.com/office/drawing/2014/main" id="{C6AB0D25-A51D-46D2-8648-68FD836688FD}"/>
              </a:ext>
            </a:extLst>
          </p:cNvPr>
          <p:cNvPicPr>
            <a:picLocks noChangeAspect="1"/>
          </p:cNvPicPr>
          <p:nvPr/>
        </p:nvPicPr>
        <p:blipFill>
          <a:blip r:embed="rId2"/>
          <a:stretch>
            <a:fillRect/>
          </a:stretch>
        </p:blipFill>
        <p:spPr>
          <a:xfrm>
            <a:off x="1491721" y="2097088"/>
            <a:ext cx="8786812" cy="4194709"/>
          </a:xfrm>
          <a:prstGeom prst="rect">
            <a:avLst/>
          </a:prstGeom>
        </p:spPr>
      </p:pic>
    </p:spTree>
    <p:extLst>
      <p:ext uri="{BB962C8B-B14F-4D97-AF65-F5344CB8AC3E}">
        <p14:creationId xmlns:p14="http://schemas.microsoft.com/office/powerpoint/2010/main" val="1446087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CDFC2-071F-4EE0-866D-EDF991980027}"/>
              </a:ext>
            </a:extLst>
          </p:cNvPr>
          <p:cNvSpPr>
            <a:spLocks noGrp="1"/>
          </p:cNvSpPr>
          <p:nvPr>
            <p:ph type="title"/>
          </p:nvPr>
        </p:nvSpPr>
        <p:spPr>
          <a:xfrm>
            <a:off x="1141413" y="254000"/>
            <a:ext cx="9905998" cy="1478570"/>
          </a:xfrm>
        </p:spPr>
        <p:txBody>
          <a:bodyPr/>
          <a:lstStyle/>
          <a:p>
            <a:r>
              <a:rPr lang="en-US" dirty="0"/>
              <a:t>Open Problems</a:t>
            </a:r>
          </a:p>
        </p:txBody>
      </p:sp>
      <p:sp>
        <p:nvSpPr>
          <p:cNvPr id="3" name="Content Placeholder 2">
            <a:extLst>
              <a:ext uri="{FF2B5EF4-FFF2-40B4-BE49-F238E27FC236}">
                <a16:creationId xmlns:a16="http://schemas.microsoft.com/office/drawing/2014/main" id="{2C212387-A40E-4237-94D2-26296A36AF3B}"/>
              </a:ext>
            </a:extLst>
          </p:cNvPr>
          <p:cNvSpPr>
            <a:spLocks noGrp="1"/>
          </p:cNvSpPr>
          <p:nvPr>
            <p:ph idx="1"/>
          </p:nvPr>
        </p:nvSpPr>
        <p:spPr>
          <a:xfrm>
            <a:off x="1141412" y="1422400"/>
            <a:ext cx="9905999" cy="5181600"/>
          </a:xfrm>
        </p:spPr>
        <p:txBody>
          <a:bodyPr>
            <a:normAutofit fontScale="85000" lnSpcReduction="20000"/>
          </a:bodyPr>
          <a:lstStyle/>
          <a:p>
            <a:r>
              <a:rPr lang="en-US" dirty="0"/>
              <a:t>They talk about QISA and integrating classical and quantum instructions but discussion is limited to QEC- related classical components. Interaction between host CPU and Quantum co-processor is still unclear on the overall algorithm implementation. </a:t>
            </a:r>
          </a:p>
          <a:p>
            <a:r>
              <a:rPr lang="en-US" dirty="0"/>
              <a:t>Single issue rate discussion so far- but reality of Quantum Algorithms is SIMD- like; so need for support extension for the same- Single-Operation-Multiple-Qubit (SOMQ) execution.</a:t>
            </a:r>
          </a:p>
          <a:p>
            <a:r>
              <a:rPr lang="en-US" dirty="0"/>
              <a:t> There is a need for design of verification environment for their proposed architecture.</a:t>
            </a:r>
          </a:p>
          <a:p>
            <a:r>
              <a:rPr lang="en-US" dirty="0"/>
              <a:t>Scalability: A tiled architecture consisting of multiple </a:t>
            </a:r>
            <a:r>
              <a:rPr lang="en-US" dirty="0" err="1"/>
              <a:t>QuMA</a:t>
            </a:r>
            <a:r>
              <a:rPr lang="en-US" dirty="0"/>
              <a:t> nodes with each node controlling tens of qubits would be a potential solution for scaling up a system using their architecture model but detailed communication mechanisms between these tiles has to be established.</a:t>
            </a:r>
          </a:p>
          <a:p>
            <a:r>
              <a:rPr lang="en-US" dirty="0"/>
              <a:t>Even though the movement of data from digital to analog (Quantum) and back to digital is theoretically faster in their implementation, the CTPG still uses classical AWGs- just in a much more controlled fashion. Any developments of moving the AWGs functionality from room temperature to lower temperatures of Quantum Chip will make this entire movement much faster.</a:t>
            </a:r>
          </a:p>
        </p:txBody>
      </p:sp>
    </p:spTree>
    <p:extLst>
      <p:ext uri="{BB962C8B-B14F-4D97-AF65-F5344CB8AC3E}">
        <p14:creationId xmlns:p14="http://schemas.microsoft.com/office/powerpoint/2010/main" val="888842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74A4F-0D15-443D-9366-96E14B5F3A25}"/>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A4832BB0-F035-410A-A3CA-3572261FEB9C}"/>
              </a:ext>
            </a:extLst>
          </p:cNvPr>
          <p:cNvSpPr>
            <a:spLocks noGrp="1"/>
          </p:cNvSpPr>
          <p:nvPr>
            <p:ph idx="1"/>
          </p:nvPr>
        </p:nvSpPr>
        <p:spPr>
          <a:xfrm>
            <a:off x="5723467" y="2249487"/>
            <a:ext cx="5323944" cy="3541714"/>
          </a:xfrm>
        </p:spPr>
        <p:txBody>
          <a:bodyPr>
            <a:normAutofit/>
          </a:bodyPr>
          <a:lstStyle/>
          <a:p>
            <a:r>
              <a:rPr lang="en-US" sz="2000" dirty="0"/>
              <a:t>This paper provides the first systematic discussion of the functionality that fills the gap between high-level algorithms and the quantum physical layer.</a:t>
            </a:r>
          </a:p>
          <a:p>
            <a:r>
              <a:rPr lang="en-US" sz="2000" dirty="0"/>
              <a:t> To this purpose, a multi-layered system stack for a quantum computer is defined.</a:t>
            </a:r>
          </a:p>
        </p:txBody>
      </p:sp>
      <p:pic>
        <p:nvPicPr>
          <p:cNvPr id="4" name="Picture 3">
            <a:extLst>
              <a:ext uri="{FF2B5EF4-FFF2-40B4-BE49-F238E27FC236}">
                <a16:creationId xmlns:a16="http://schemas.microsoft.com/office/drawing/2014/main" id="{93A5446F-1406-42A4-A64B-141B1128B5D4}"/>
              </a:ext>
            </a:extLst>
          </p:cNvPr>
          <p:cNvPicPr>
            <a:picLocks noChangeAspect="1"/>
          </p:cNvPicPr>
          <p:nvPr/>
        </p:nvPicPr>
        <p:blipFill>
          <a:blip r:embed="rId2"/>
          <a:stretch>
            <a:fillRect/>
          </a:stretch>
        </p:blipFill>
        <p:spPr>
          <a:xfrm>
            <a:off x="1141413" y="2372519"/>
            <a:ext cx="4000500" cy="3295650"/>
          </a:xfrm>
          <a:prstGeom prst="rect">
            <a:avLst/>
          </a:prstGeom>
        </p:spPr>
      </p:pic>
    </p:spTree>
    <p:extLst>
      <p:ext uri="{BB962C8B-B14F-4D97-AF65-F5344CB8AC3E}">
        <p14:creationId xmlns:p14="http://schemas.microsoft.com/office/powerpoint/2010/main" val="1939298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80C81-F621-4AF4-8545-3F66E86F23D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A63A82A-94C2-4AF4-A709-50994E7CDA5C}"/>
              </a:ext>
            </a:extLst>
          </p:cNvPr>
          <p:cNvSpPr>
            <a:spLocks noGrp="1"/>
          </p:cNvSpPr>
          <p:nvPr>
            <p:ph idx="1"/>
          </p:nvPr>
        </p:nvSpPr>
        <p:spPr/>
        <p:txBody>
          <a:bodyPr>
            <a:normAutofit/>
          </a:bodyPr>
          <a:lstStyle/>
          <a:p>
            <a:r>
              <a:rPr lang="en-US" sz="2000" dirty="0"/>
              <a:t>X. Fu et al., “A heterogeneous quantum computer architecture,” Proceedings of the ACM International Conference on Computing Frontiers, 2016. </a:t>
            </a:r>
          </a:p>
          <a:p>
            <a:r>
              <a:rPr lang="en-US" sz="2000" dirty="0"/>
              <a:t>X. Fu et al., “</a:t>
            </a:r>
            <a:r>
              <a:rPr lang="pt-BR" sz="2000" dirty="0"/>
              <a:t>Pauli Frames for Quantum Computer Architectures</a:t>
            </a:r>
            <a:r>
              <a:rPr lang="en-US" sz="2000" dirty="0"/>
              <a:t>”, Proceedings of  the 54th Annual Design Automation Conference 2017</a:t>
            </a:r>
          </a:p>
          <a:p>
            <a:r>
              <a:rPr lang="en-US" sz="2000" dirty="0"/>
              <a:t>M. D. Reed, “Entanglement and quantum error correction with superconducting qubits,” dissertation, Yale University, 2013</a:t>
            </a:r>
          </a:p>
          <a:p>
            <a:r>
              <a:rPr lang="en-US" sz="2000" dirty="0"/>
              <a:t>. C. G. </a:t>
            </a:r>
            <a:r>
              <a:rPr lang="en-US" sz="2000" dirty="0" err="1"/>
              <a:t>Almudever</a:t>
            </a:r>
            <a:r>
              <a:rPr lang="en-US" sz="2000" dirty="0"/>
              <a:t> et al., “The engineering challenges in quantum computing,” 2017 Design, Automation &amp; Test in Europe Conference &amp; Exhibition (DATE), 2017, pp. 836–845</a:t>
            </a:r>
          </a:p>
        </p:txBody>
      </p:sp>
    </p:spTree>
    <p:extLst>
      <p:ext uri="{BB962C8B-B14F-4D97-AF65-F5344CB8AC3E}">
        <p14:creationId xmlns:p14="http://schemas.microsoft.com/office/powerpoint/2010/main" val="4260627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2E94A-1AFC-49DC-A94E-B7AB47F6B56E}"/>
              </a:ext>
            </a:extLst>
          </p:cNvPr>
          <p:cNvSpPr>
            <a:spLocks noGrp="1"/>
          </p:cNvSpPr>
          <p:nvPr>
            <p:ph type="title"/>
          </p:nvPr>
        </p:nvSpPr>
        <p:spPr>
          <a:xfrm>
            <a:off x="1649413" y="2481185"/>
            <a:ext cx="9905998" cy="1478570"/>
          </a:xfrm>
        </p:spPr>
        <p:txBody>
          <a:bodyPr/>
          <a:lstStyle/>
          <a:p>
            <a:r>
              <a:rPr lang="en-US" dirty="0"/>
              <a:t>Questions?</a:t>
            </a:r>
          </a:p>
        </p:txBody>
      </p:sp>
    </p:spTree>
    <p:extLst>
      <p:ext uri="{BB962C8B-B14F-4D97-AF65-F5344CB8AC3E}">
        <p14:creationId xmlns:p14="http://schemas.microsoft.com/office/powerpoint/2010/main" val="2614949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8F09D-A525-4D58-81A4-C3654C756191}"/>
              </a:ext>
            </a:extLst>
          </p:cNvPr>
          <p:cNvSpPr>
            <a:spLocks noGrp="1"/>
          </p:cNvSpPr>
          <p:nvPr>
            <p:ph type="title"/>
          </p:nvPr>
        </p:nvSpPr>
        <p:spPr/>
        <p:txBody>
          <a:bodyPr/>
          <a:lstStyle/>
          <a:p>
            <a:r>
              <a:rPr lang="en-US" dirty="0"/>
              <a:t>Key ideas presented</a:t>
            </a:r>
          </a:p>
        </p:txBody>
      </p:sp>
      <p:sp>
        <p:nvSpPr>
          <p:cNvPr id="3" name="Content Placeholder 2">
            <a:extLst>
              <a:ext uri="{FF2B5EF4-FFF2-40B4-BE49-F238E27FC236}">
                <a16:creationId xmlns:a16="http://schemas.microsoft.com/office/drawing/2014/main" id="{B2EC76BA-E05B-4F21-B533-F569702AA659}"/>
              </a:ext>
            </a:extLst>
          </p:cNvPr>
          <p:cNvSpPr>
            <a:spLocks noGrp="1"/>
          </p:cNvSpPr>
          <p:nvPr>
            <p:ph idx="1"/>
          </p:nvPr>
        </p:nvSpPr>
        <p:spPr/>
        <p:txBody>
          <a:bodyPr>
            <a:normAutofit/>
          </a:bodyPr>
          <a:lstStyle/>
          <a:p>
            <a:r>
              <a:rPr lang="en-US" sz="2000" dirty="0"/>
              <a:t>Compiler support beyond logical QASM- logical QASM to physical QASM mapping (borrowed from their prior work).</a:t>
            </a:r>
          </a:p>
          <a:p>
            <a:r>
              <a:rPr lang="en-US" sz="2000" dirty="0"/>
              <a:t>QISA + Micro-architecture: Quantum ISA with multilevel instructions, decoded to micro-code- both classical and quantum, dispatched to respective components with control/timing pulses. (crux of this paper)</a:t>
            </a:r>
          </a:p>
          <a:p>
            <a:r>
              <a:rPr lang="en-US" sz="2000" dirty="0"/>
              <a:t>Discussion of future work for the proposed micro-architecture.  (future/on-going work).</a:t>
            </a:r>
          </a:p>
        </p:txBody>
      </p:sp>
    </p:spTree>
    <p:extLst>
      <p:ext uri="{BB962C8B-B14F-4D97-AF65-F5344CB8AC3E}">
        <p14:creationId xmlns:p14="http://schemas.microsoft.com/office/powerpoint/2010/main" val="87551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9D5EA-B096-4EC0-BC6E-6D4184414C63}"/>
              </a:ext>
            </a:extLst>
          </p:cNvPr>
          <p:cNvSpPr>
            <a:spLocks noGrp="1"/>
          </p:cNvSpPr>
          <p:nvPr>
            <p:ph type="title"/>
          </p:nvPr>
        </p:nvSpPr>
        <p:spPr>
          <a:xfrm>
            <a:off x="1032933" y="57753"/>
            <a:ext cx="9905999" cy="1240848"/>
          </a:xfrm>
        </p:spPr>
        <p:txBody>
          <a:bodyPr>
            <a:normAutofit/>
          </a:bodyPr>
          <a:lstStyle/>
          <a:p>
            <a:pPr algn="ctr"/>
            <a:r>
              <a:rPr lang="en-US" dirty="0"/>
              <a:t>From Code to ISA: Compiler Support</a:t>
            </a:r>
          </a:p>
        </p:txBody>
      </p:sp>
      <p:sp>
        <p:nvSpPr>
          <p:cNvPr id="3" name="Content Placeholder 2">
            <a:extLst>
              <a:ext uri="{FF2B5EF4-FFF2-40B4-BE49-F238E27FC236}">
                <a16:creationId xmlns:a16="http://schemas.microsoft.com/office/drawing/2014/main" id="{0CC7B229-8A5B-46F6-AB5E-B8B2F7750B09}"/>
              </a:ext>
            </a:extLst>
          </p:cNvPr>
          <p:cNvSpPr>
            <a:spLocks noGrp="1"/>
          </p:cNvSpPr>
          <p:nvPr>
            <p:ph idx="1"/>
          </p:nvPr>
        </p:nvSpPr>
        <p:spPr>
          <a:xfrm>
            <a:off x="1141412" y="2249487"/>
            <a:ext cx="4844521" cy="3541714"/>
          </a:xfrm>
        </p:spPr>
        <p:txBody>
          <a:bodyPr anchor="ctr">
            <a:normAutofit/>
          </a:bodyPr>
          <a:lstStyle/>
          <a:p>
            <a:endParaRPr lang="en-US"/>
          </a:p>
        </p:txBody>
      </p:sp>
      <p:pic>
        <p:nvPicPr>
          <p:cNvPr id="5" name="Content Placeholder 3">
            <a:extLst>
              <a:ext uri="{FF2B5EF4-FFF2-40B4-BE49-F238E27FC236}">
                <a16:creationId xmlns:a16="http://schemas.microsoft.com/office/drawing/2014/main" id="{5EA3139F-6496-40B3-9A0F-60943D32C3F3}"/>
              </a:ext>
            </a:extLst>
          </p:cNvPr>
          <p:cNvPicPr>
            <a:picLocks noChangeAspect="1"/>
          </p:cNvPicPr>
          <p:nvPr/>
        </p:nvPicPr>
        <p:blipFill>
          <a:blip r:embed="rId3"/>
          <a:stretch>
            <a:fillRect/>
          </a:stretch>
        </p:blipFill>
        <p:spPr>
          <a:xfrm>
            <a:off x="229407" y="1066799"/>
            <a:ext cx="7559926" cy="5556545"/>
          </a:xfrm>
          <a:prstGeom prst="rect">
            <a:avLst/>
          </a:prstGeom>
        </p:spPr>
      </p:pic>
      <p:sp>
        <p:nvSpPr>
          <p:cNvPr id="6" name="Content Placeholder 8">
            <a:extLst>
              <a:ext uri="{FF2B5EF4-FFF2-40B4-BE49-F238E27FC236}">
                <a16:creationId xmlns:a16="http://schemas.microsoft.com/office/drawing/2014/main" id="{18BA1E84-61A0-4CB9-BDD3-F42443EB46DB}"/>
              </a:ext>
            </a:extLst>
          </p:cNvPr>
          <p:cNvSpPr txBox="1">
            <a:spLocks/>
          </p:cNvSpPr>
          <p:nvPr/>
        </p:nvSpPr>
        <p:spPr>
          <a:xfrm>
            <a:off x="8086841" y="1298601"/>
            <a:ext cx="3281004"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2000" dirty="0">
                <a:solidFill>
                  <a:srgbClr val="FFFFFF"/>
                </a:solidFill>
              </a:rPr>
              <a:t>Need for Hybrid compiler- Host (like GCC) + Quantum Accelerator Compiler (QAC).</a:t>
            </a:r>
          </a:p>
          <a:p>
            <a:r>
              <a:rPr lang="en-US" sz="2000" dirty="0">
                <a:solidFill>
                  <a:srgbClr val="FFFFFF"/>
                </a:solidFill>
              </a:rPr>
              <a:t>QAC is hardware agnostic but needs to know the right QEC code to map logical qubits to physical ones.</a:t>
            </a:r>
          </a:p>
        </p:txBody>
      </p:sp>
    </p:spTree>
    <p:extLst>
      <p:ext uri="{BB962C8B-B14F-4D97-AF65-F5344CB8AC3E}">
        <p14:creationId xmlns:p14="http://schemas.microsoft.com/office/powerpoint/2010/main" val="3985967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2C364-4AFB-400F-97F6-948B49D81CA8}"/>
              </a:ext>
            </a:extLst>
          </p:cNvPr>
          <p:cNvSpPr>
            <a:spLocks noGrp="1"/>
          </p:cNvSpPr>
          <p:nvPr>
            <p:ph type="title"/>
          </p:nvPr>
        </p:nvSpPr>
        <p:spPr>
          <a:xfrm>
            <a:off x="1141413" y="618518"/>
            <a:ext cx="9905998" cy="1478570"/>
          </a:xfrm>
        </p:spPr>
        <p:txBody>
          <a:bodyPr>
            <a:normAutofit/>
          </a:bodyPr>
          <a:lstStyle/>
          <a:p>
            <a:r>
              <a:rPr lang="en-US"/>
              <a:t>Quantum Error Correction: Relevant to this paper</a:t>
            </a:r>
            <a:endParaRPr lang="en-US" dirty="0"/>
          </a:p>
        </p:txBody>
      </p:sp>
      <p:pic>
        <p:nvPicPr>
          <p:cNvPr id="4" name="Picture 3">
            <a:extLst>
              <a:ext uri="{FF2B5EF4-FFF2-40B4-BE49-F238E27FC236}">
                <a16:creationId xmlns:a16="http://schemas.microsoft.com/office/drawing/2014/main" id="{5A68394C-69FC-4327-A98F-B5186D4AA889}"/>
              </a:ext>
            </a:extLst>
          </p:cNvPr>
          <p:cNvPicPr>
            <a:picLocks noChangeAspect="1"/>
          </p:cNvPicPr>
          <p:nvPr/>
        </p:nvPicPr>
        <p:blipFill>
          <a:blip r:embed="rId3"/>
          <a:stretch>
            <a:fillRect/>
          </a:stretch>
        </p:blipFill>
        <p:spPr>
          <a:xfrm>
            <a:off x="1141413" y="4121942"/>
            <a:ext cx="2635573" cy="2024694"/>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5" name="Picture 4">
            <a:extLst>
              <a:ext uri="{FF2B5EF4-FFF2-40B4-BE49-F238E27FC236}">
                <a16:creationId xmlns:a16="http://schemas.microsoft.com/office/drawing/2014/main" id="{03C0462D-809C-4DFA-8226-129DAB18BCF8}"/>
              </a:ext>
            </a:extLst>
          </p:cNvPr>
          <p:cNvPicPr>
            <a:picLocks noChangeAspect="1"/>
          </p:cNvPicPr>
          <p:nvPr/>
        </p:nvPicPr>
        <p:blipFill>
          <a:blip r:embed="rId4"/>
          <a:stretch>
            <a:fillRect/>
          </a:stretch>
        </p:blipFill>
        <p:spPr>
          <a:xfrm>
            <a:off x="1147288" y="1875277"/>
            <a:ext cx="5259390" cy="2145067"/>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3" name="Content Placeholder 2">
            <a:extLst>
              <a:ext uri="{FF2B5EF4-FFF2-40B4-BE49-F238E27FC236}">
                <a16:creationId xmlns:a16="http://schemas.microsoft.com/office/drawing/2014/main" id="{1E512712-43B7-42C7-B6B0-C49CCBC3393B}"/>
              </a:ext>
            </a:extLst>
          </p:cNvPr>
          <p:cNvSpPr>
            <a:spLocks noGrp="1"/>
          </p:cNvSpPr>
          <p:nvPr>
            <p:ph idx="1"/>
          </p:nvPr>
        </p:nvSpPr>
        <p:spPr>
          <a:xfrm>
            <a:off x="6587067" y="2249487"/>
            <a:ext cx="4460344" cy="3541714"/>
          </a:xfrm>
        </p:spPr>
        <p:txBody>
          <a:bodyPr>
            <a:normAutofit/>
          </a:bodyPr>
          <a:lstStyle/>
          <a:p>
            <a:r>
              <a:rPr lang="en-US" sz="2000" dirty="0">
                <a:solidFill>
                  <a:schemeClr val="tx2"/>
                </a:solidFill>
              </a:rPr>
              <a:t>1 data bit needs 2 ancilla bits for bit/phase correction. </a:t>
            </a:r>
          </a:p>
          <a:p>
            <a:r>
              <a:rPr lang="en-US" sz="2000" dirty="0">
                <a:solidFill>
                  <a:schemeClr val="tx2"/>
                </a:solidFill>
              </a:rPr>
              <a:t>Thus, 1 logical qubit mapped to multiple physical qubits in surface code. (ancilla bits can be shared) see ninja star. </a:t>
            </a:r>
          </a:p>
          <a:p>
            <a:endParaRPr lang="en-US" sz="2000" dirty="0"/>
          </a:p>
        </p:txBody>
      </p:sp>
    </p:spTree>
    <p:extLst>
      <p:ext uri="{BB962C8B-B14F-4D97-AF65-F5344CB8AC3E}">
        <p14:creationId xmlns:p14="http://schemas.microsoft.com/office/powerpoint/2010/main" val="58883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8C2055-9B5E-4373-8EE7-7F3E3BD53A97}"/>
              </a:ext>
            </a:extLst>
          </p:cNvPr>
          <p:cNvPicPr>
            <a:picLocks noChangeAspect="1"/>
          </p:cNvPicPr>
          <p:nvPr/>
        </p:nvPicPr>
        <p:blipFill>
          <a:blip r:embed="rId2"/>
          <a:stretch>
            <a:fillRect/>
          </a:stretch>
        </p:blipFill>
        <p:spPr>
          <a:xfrm>
            <a:off x="1428750" y="2495551"/>
            <a:ext cx="4000500" cy="3295650"/>
          </a:xfrm>
          <a:prstGeom prst="rect">
            <a:avLst/>
          </a:prstGeom>
        </p:spPr>
      </p:pic>
      <p:sp>
        <p:nvSpPr>
          <p:cNvPr id="2" name="Title 1">
            <a:extLst>
              <a:ext uri="{FF2B5EF4-FFF2-40B4-BE49-F238E27FC236}">
                <a16:creationId xmlns:a16="http://schemas.microsoft.com/office/drawing/2014/main" id="{DC7F5896-9D1A-4F36-AE12-542A59C5CD26}"/>
              </a:ext>
            </a:extLst>
          </p:cNvPr>
          <p:cNvSpPr>
            <a:spLocks noGrp="1"/>
          </p:cNvSpPr>
          <p:nvPr>
            <p:ph type="title"/>
          </p:nvPr>
        </p:nvSpPr>
        <p:spPr/>
        <p:txBody>
          <a:bodyPr/>
          <a:lstStyle/>
          <a:p>
            <a:r>
              <a:rPr lang="en-US" dirty="0"/>
              <a:t>Need for Micro-Architecture Framework</a:t>
            </a:r>
          </a:p>
        </p:txBody>
      </p:sp>
      <p:sp>
        <p:nvSpPr>
          <p:cNvPr id="6" name="Content Placeholder 2">
            <a:extLst>
              <a:ext uri="{FF2B5EF4-FFF2-40B4-BE49-F238E27FC236}">
                <a16:creationId xmlns:a16="http://schemas.microsoft.com/office/drawing/2014/main" id="{54436F67-5A27-4BB4-B45C-7BB06E05E6EE}"/>
              </a:ext>
            </a:extLst>
          </p:cNvPr>
          <p:cNvSpPr txBox="1">
            <a:spLocks/>
          </p:cNvSpPr>
          <p:nvPr/>
        </p:nvSpPr>
        <p:spPr>
          <a:xfrm>
            <a:off x="4400550" y="1704974"/>
            <a:ext cx="5581649" cy="268605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US" sz="8000" dirty="0"/>
          </a:p>
        </p:txBody>
      </p:sp>
      <p:sp>
        <p:nvSpPr>
          <p:cNvPr id="8" name="Content Placeholder 7">
            <a:extLst>
              <a:ext uri="{FF2B5EF4-FFF2-40B4-BE49-F238E27FC236}">
                <a16:creationId xmlns:a16="http://schemas.microsoft.com/office/drawing/2014/main" id="{5AF7E077-AA8C-4F03-A155-4523C5732D56}"/>
              </a:ext>
            </a:extLst>
          </p:cNvPr>
          <p:cNvSpPr>
            <a:spLocks noGrp="1"/>
          </p:cNvSpPr>
          <p:nvPr>
            <p:ph idx="1"/>
          </p:nvPr>
        </p:nvSpPr>
        <p:spPr>
          <a:xfrm>
            <a:off x="6440557" y="1934818"/>
            <a:ext cx="4606854" cy="4452730"/>
          </a:xfrm>
        </p:spPr>
        <p:txBody>
          <a:bodyPr>
            <a:normAutofit/>
          </a:bodyPr>
          <a:lstStyle/>
          <a:p>
            <a:r>
              <a:rPr lang="en-US" sz="2000" dirty="0"/>
              <a:t>Prior to this paper, popular methods to controlling qubits were mainly based on autonomous arbitrary waveform generators (AWG) and data collection units. These methods were inefficient because of:</a:t>
            </a:r>
          </a:p>
          <a:p>
            <a:pPr lvl="1"/>
            <a:r>
              <a:rPr lang="en-US" dirty="0"/>
              <a:t>high resource consumption</a:t>
            </a:r>
          </a:p>
          <a:p>
            <a:pPr lvl="1"/>
            <a:r>
              <a:rPr lang="en-US" dirty="0"/>
              <a:t>long configuration times</a:t>
            </a:r>
          </a:p>
          <a:p>
            <a:pPr lvl="1"/>
            <a:r>
              <a:rPr lang="en-US" dirty="0"/>
              <a:t>control complexity </a:t>
            </a:r>
          </a:p>
          <a:p>
            <a:pPr lvl="1"/>
            <a:r>
              <a:rPr lang="en-US" dirty="0"/>
              <a:t>lack of scalability with the number of qubits. </a:t>
            </a:r>
          </a:p>
        </p:txBody>
      </p:sp>
    </p:spTree>
    <p:extLst>
      <p:ext uri="{BB962C8B-B14F-4D97-AF65-F5344CB8AC3E}">
        <p14:creationId xmlns:p14="http://schemas.microsoft.com/office/powerpoint/2010/main" val="1868535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588F-8552-4F36-8A14-F6F8C9E920AB}"/>
              </a:ext>
            </a:extLst>
          </p:cNvPr>
          <p:cNvSpPr>
            <a:spLocks noGrp="1"/>
          </p:cNvSpPr>
          <p:nvPr>
            <p:ph type="title"/>
          </p:nvPr>
        </p:nvSpPr>
        <p:spPr>
          <a:xfrm>
            <a:off x="1143001" y="181429"/>
            <a:ext cx="9905998" cy="1197428"/>
          </a:xfrm>
        </p:spPr>
        <p:txBody>
          <a:bodyPr/>
          <a:lstStyle/>
          <a:p>
            <a:r>
              <a:rPr lang="en-US" dirty="0"/>
              <a:t>Quantum Micro-Architecture: </a:t>
            </a:r>
            <a:r>
              <a:rPr lang="en-US" dirty="0" err="1"/>
              <a:t>Q</a:t>
            </a:r>
            <a:r>
              <a:rPr lang="en-US" cap="none" dirty="0" err="1"/>
              <a:t>uMA</a:t>
            </a:r>
            <a:r>
              <a:rPr lang="en-US" cap="none" dirty="0"/>
              <a:t> </a:t>
            </a:r>
            <a:endParaRPr lang="en-US" dirty="0"/>
          </a:p>
        </p:txBody>
      </p:sp>
      <p:pic>
        <p:nvPicPr>
          <p:cNvPr id="4" name="Content Placeholder 3">
            <a:extLst>
              <a:ext uri="{FF2B5EF4-FFF2-40B4-BE49-F238E27FC236}">
                <a16:creationId xmlns:a16="http://schemas.microsoft.com/office/drawing/2014/main" id="{7D4B7817-F930-4530-893A-1146B977F153}"/>
              </a:ext>
            </a:extLst>
          </p:cNvPr>
          <p:cNvPicPr>
            <a:picLocks noGrp="1" noChangeAspect="1"/>
          </p:cNvPicPr>
          <p:nvPr>
            <p:ph idx="1"/>
          </p:nvPr>
        </p:nvPicPr>
        <p:blipFill>
          <a:blip r:embed="rId2"/>
          <a:stretch>
            <a:fillRect/>
          </a:stretch>
        </p:blipFill>
        <p:spPr>
          <a:xfrm>
            <a:off x="1141414" y="1772286"/>
            <a:ext cx="5897514" cy="3025002"/>
          </a:xfrm>
          <a:prstGeom prst="rect">
            <a:avLst/>
          </a:prstGeom>
        </p:spPr>
      </p:pic>
      <p:sp>
        <p:nvSpPr>
          <p:cNvPr id="5" name="Content Placeholder 7">
            <a:extLst>
              <a:ext uri="{FF2B5EF4-FFF2-40B4-BE49-F238E27FC236}">
                <a16:creationId xmlns:a16="http://schemas.microsoft.com/office/drawing/2014/main" id="{1B05784E-DB29-4934-9BE9-78F3CA78F34B}"/>
              </a:ext>
            </a:extLst>
          </p:cNvPr>
          <p:cNvSpPr txBox="1">
            <a:spLocks/>
          </p:cNvSpPr>
          <p:nvPr/>
        </p:nvSpPr>
        <p:spPr>
          <a:xfrm>
            <a:off x="7248940" y="1318749"/>
            <a:ext cx="3798472" cy="445273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2000" dirty="0"/>
              <a:t>Quantum coprocessor seen as accelerator to a classical host CPU.</a:t>
            </a:r>
          </a:p>
          <a:p>
            <a:r>
              <a:rPr lang="en-US" sz="2000" dirty="0"/>
              <a:t>Compiled code consists of</a:t>
            </a:r>
          </a:p>
          <a:p>
            <a:pPr lvl="1"/>
            <a:r>
              <a:rPr lang="en-US" dirty="0"/>
              <a:t>Classical code from classical compilers like GCC         to host CPU from main memory.</a:t>
            </a:r>
          </a:p>
          <a:p>
            <a:pPr lvl="1"/>
            <a:r>
              <a:rPr lang="en-US" dirty="0"/>
              <a:t>Quantum code that contains</a:t>
            </a:r>
          </a:p>
          <a:p>
            <a:pPr lvl="2"/>
            <a:r>
              <a:rPr lang="en-US" sz="2000" dirty="0"/>
              <a:t>Classical code for control information.</a:t>
            </a:r>
          </a:p>
          <a:p>
            <a:pPr lvl="2"/>
            <a:r>
              <a:rPr lang="en-US" sz="2000" dirty="0"/>
              <a:t>Quantum code for quantum operations.</a:t>
            </a:r>
          </a:p>
        </p:txBody>
      </p:sp>
      <p:cxnSp>
        <p:nvCxnSpPr>
          <p:cNvPr id="6" name="Straight Arrow Connector 5">
            <a:extLst>
              <a:ext uri="{FF2B5EF4-FFF2-40B4-BE49-F238E27FC236}">
                <a16:creationId xmlns:a16="http://schemas.microsoft.com/office/drawing/2014/main" id="{B980B8EB-F800-474D-B260-66CF979F09EE}"/>
              </a:ext>
            </a:extLst>
          </p:cNvPr>
          <p:cNvCxnSpPr>
            <a:cxnSpLocks/>
          </p:cNvCxnSpPr>
          <p:nvPr/>
        </p:nvCxnSpPr>
        <p:spPr>
          <a:xfrm>
            <a:off x="10159999" y="3599543"/>
            <a:ext cx="2322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815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ooter Placeholder 3"/>
          <p:cNvSpPr>
            <a:spLocks noGrp="1"/>
          </p:cNvSpPr>
          <p:nvPr>
            <p:ph type="ftr" sz="quarter" idx="10"/>
          </p:nvPr>
        </p:nvSpPr>
        <p:spPr>
          <a:xfrm rot="10800000" flipV="1">
            <a:off x="1752600" y="6248401"/>
            <a:ext cx="8447521" cy="364434"/>
          </a:xfrm>
        </p:spPr>
        <p:txBody>
          <a:bodyPr/>
          <a:lstStyle/>
          <a:p>
            <a:r>
              <a:rPr lang="en-US" altLang="en-US" dirty="0"/>
              <a:t>Borrowed from ECE 463/563, Profs Conte/Rotenberg/</a:t>
            </a:r>
            <a:r>
              <a:rPr lang="en-US" altLang="en-US" dirty="0" err="1"/>
              <a:t>Sair</a:t>
            </a:r>
            <a:r>
              <a:rPr lang="en-US" altLang="en-US" dirty="0"/>
              <a:t>, Dept. of ECE,</a:t>
            </a:r>
            <a:r>
              <a:rPr lang="en-US" altLang="en-US" sz="1400" dirty="0"/>
              <a:t> </a:t>
            </a:r>
            <a:r>
              <a:rPr lang="en-US" altLang="en-US" dirty="0"/>
              <a:t>NC State University</a:t>
            </a:r>
          </a:p>
        </p:txBody>
      </p:sp>
      <p:sp>
        <p:nvSpPr>
          <p:cNvPr id="220162" name="Rectangle 2"/>
          <p:cNvSpPr>
            <a:spLocks noGrp="1" noChangeArrowheads="1"/>
          </p:cNvSpPr>
          <p:nvPr>
            <p:ph type="title"/>
          </p:nvPr>
        </p:nvSpPr>
        <p:spPr>
          <a:xfrm>
            <a:off x="1143001" y="68758"/>
            <a:ext cx="9905998" cy="1478570"/>
          </a:xfrm>
        </p:spPr>
        <p:txBody>
          <a:bodyPr/>
          <a:lstStyle/>
          <a:p>
            <a:r>
              <a:rPr lang="en-US" dirty="0"/>
              <a:t>Review of Classical Micro-architecture</a:t>
            </a:r>
            <a:endParaRPr lang="en-US" altLang="en-US" dirty="0"/>
          </a:p>
        </p:txBody>
      </p:sp>
      <p:graphicFrame>
        <p:nvGraphicFramePr>
          <p:cNvPr id="220738" name="Group 578"/>
          <p:cNvGraphicFramePr>
            <a:graphicFrameLocks noGrp="1"/>
          </p:cNvGraphicFramePr>
          <p:nvPr>
            <p:extLst>
              <p:ext uri="{D42A27DB-BD31-4B8C-83A1-F6EECF244321}">
                <p14:modId xmlns:p14="http://schemas.microsoft.com/office/powerpoint/2010/main" val="389122980"/>
              </p:ext>
            </p:extLst>
          </p:nvPr>
        </p:nvGraphicFramePr>
        <p:xfrm>
          <a:off x="1752600" y="2928938"/>
          <a:ext cx="8763000" cy="2952370"/>
        </p:xfrm>
        <a:graphic>
          <a:graphicData uri="http://schemas.openxmlformats.org/drawingml/2006/table">
            <a:tbl>
              <a:tblPr/>
              <a:tblGrid>
                <a:gridCol w="6858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4114800">
                  <a:extLst>
                    <a:ext uri="{9D8B030D-6E8A-4147-A177-3AD203B41FA5}">
                      <a16:colId xmlns:a16="http://schemas.microsoft.com/office/drawing/2014/main" val="20003"/>
                    </a:ext>
                  </a:extLst>
                </a:gridCol>
              </a:tblGrid>
              <a:tr h="450850">
                <a:tc rowSpan="5">
                  <a:txBody>
                    <a:bodyPr/>
                    <a:lstStyle>
                      <a:lvl1pPr>
                        <a:lnSpc>
                          <a:spcPct val="90000"/>
                        </a:lnSpc>
                        <a:spcBef>
                          <a:spcPct val="30000"/>
                        </a:spcBef>
                        <a:buClr>
                          <a:schemeClr val="accent2"/>
                        </a:buClr>
                        <a:buSzPct val="80000"/>
                        <a:buFont typeface="ZapfDingbats" pitchFamily="82" charset="2"/>
                        <a:defRPr sz="2000" b="1">
                          <a:solidFill>
                            <a:schemeClr val="tx1"/>
                          </a:solidFill>
                          <a:latin typeface="Arial" charset="0"/>
                        </a:defRPr>
                      </a:lvl1pPr>
                      <a:lvl2pPr marL="628650">
                        <a:lnSpc>
                          <a:spcPct val="90000"/>
                        </a:lnSpc>
                        <a:spcBef>
                          <a:spcPct val="30000"/>
                        </a:spcBef>
                        <a:buClr>
                          <a:schemeClr val="accent2"/>
                        </a:buClr>
                        <a:buSzPct val="100000"/>
                        <a:buFont typeface="Wingdings" pitchFamily="2" charset="2"/>
                        <a:defRPr sz="1600" b="1">
                          <a:solidFill>
                            <a:schemeClr val="tx1"/>
                          </a:solidFill>
                          <a:latin typeface="Arial" charset="0"/>
                        </a:defRPr>
                      </a:lvl2pPr>
                      <a:lvl3pPr marL="1257300">
                        <a:lnSpc>
                          <a:spcPct val="90000"/>
                        </a:lnSpc>
                        <a:spcBef>
                          <a:spcPct val="30000"/>
                        </a:spcBef>
                        <a:buClr>
                          <a:schemeClr val="accent2"/>
                        </a:buClr>
                        <a:buSzPct val="130000"/>
                        <a:buFont typeface="Symbol" pitchFamily="18" charset="2"/>
                        <a:defRPr sz="1600" b="1">
                          <a:solidFill>
                            <a:schemeClr val="tx1"/>
                          </a:solidFill>
                          <a:latin typeface="Arial" charset="0"/>
                        </a:defRPr>
                      </a:lvl3pPr>
                      <a:lvl4pPr marL="1771650">
                        <a:lnSpc>
                          <a:spcPct val="90000"/>
                        </a:lnSpc>
                        <a:spcBef>
                          <a:spcPct val="30000"/>
                        </a:spcBef>
                        <a:buClr>
                          <a:schemeClr val="accent2"/>
                        </a:buClr>
                        <a:buSzPct val="130000"/>
                        <a:buFont typeface="Wingdings" pitchFamily="2" charset="2"/>
                        <a:defRPr sz="1200" b="1">
                          <a:solidFill>
                            <a:schemeClr val="tx1"/>
                          </a:solidFill>
                          <a:latin typeface="Arial" charset="0"/>
                        </a:defRPr>
                      </a:lvl4pPr>
                      <a:lvl5pPr marL="2228850">
                        <a:lnSpc>
                          <a:spcPct val="90000"/>
                        </a:lnSpc>
                        <a:spcBef>
                          <a:spcPct val="30000"/>
                        </a:spcBef>
                        <a:buClr>
                          <a:schemeClr val="accent2"/>
                        </a:buClr>
                        <a:buSzPct val="110000"/>
                        <a:buFont typeface="ZapfDingbats" pitchFamily="82" charset="2"/>
                        <a:defRPr sz="1200" b="1">
                          <a:solidFill>
                            <a:schemeClr val="tx1"/>
                          </a:solidFill>
                          <a:latin typeface="Arial" charset="0"/>
                        </a:defRPr>
                      </a:lvl5pPr>
                      <a:lvl6pPr marL="26860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6pPr>
                      <a:lvl7pPr marL="31432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7pPr>
                      <a:lvl8pPr marL="36004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8pPr>
                      <a:lvl9pPr marL="40576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9pPr>
                    </a:lstStyle>
                    <a:p>
                      <a:pPr marL="0" marR="0" lvl="0" indent="0" algn="l" defTabSz="914400" rtl="0" eaLnBrk="0" fontAlgn="base" latinLnBrk="0" hangingPunct="0">
                        <a:lnSpc>
                          <a:spcPct val="90000"/>
                        </a:lnSpc>
                        <a:spcBef>
                          <a:spcPct val="30000"/>
                        </a:spcBef>
                        <a:spcAft>
                          <a:spcPct val="0"/>
                        </a:spcAft>
                        <a:buClr>
                          <a:schemeClr val="accent2"/>
                        </a:buClr>
                        <a:buSzPct val="80000"/>
                        <a:buFont typeface="ZapfDingbats" pitchFamily="82" charset="2"/>
                        <a:buNone/>
                        <a:tabLst/>
                      </a:pPr>
                      <a:r>
                        <a:rPr kumimoji="0" lang="en-US" altLang="en-US" sz="1200" b="1" i="0" u="none" strike="noStrike" cap="none" normalizeH="0" baseline="0" dirty="0">
                          <a:ln>
                            <a:noFill/>
                          </a:ln>
                          <a:solidFill>
                            <a:schemeClr val="tx1"/>
                          </a:solidFill>
                          <a:effectLst/>
                          <a:latin typeface="Arial" charset="0"/>
                        </a:rPr>
                        <a:t>I-type</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Clr>
                          <a:schemeClr val="accent2"/>
                        </a:buClr>
                        <a:buSzPct val="80000"/>
                        <a:buFont typeface="ZapfDingbats" pitchFamily="82" charset="2"/>
                        <a:defRPr sz="2000" b="1">
                          <a:solidFill>
                            <a:schemeClr val="tx1"/>
                          </a:solidFill>
                          <a:latin typeface="Arial" charset="0"/>
                        </a:defRPr>
                      </a:lvl1pPr>
                      <a:lvl2pPr marL="628650">
                        <a:lnSpc>
                          <a:spcPct val="90000"/>
                        </a:lnSpc>
                        <a:spcBef>
                          <a:spcPct val="30000"/>
                        </a:spcBef>
                        <a:buClr>
                          <a:schemeClr val="accent2"/>
                        </a:buClr>
                        <a:buSzPct val="100000"/>
                        <a:buFont typeface="Wingdings" pitchFamily="2" charset="2"/>
                        <a:defRPr sz="1600" b="1">
                          <a:solidFill>
                            <a:schemeClr val="tx1"/>
                          </a:solidFill>
                          <a:latin typeface="Arial" charset="0"/>
                        </a:defRPr>
                      </a:lvl2pPr>
                      <a:lvl3pPr marL="1257300">
                        <a:lnSpc>
                          <a:spcPct val="90000"/>
                        </a:lnSpc>
                        <a:spcBef>
                          <a:spcPct val="30000"/>
                        </a:spcBef>
                        <a:buClr>
                          <a:schemeClr val="accent2"/>
                        </a:buClr>
                        <a:buSzPct val="130000"/>
                        <a:buFont typeface="Symbol" pitchFamily="18" charset="2"/>
                        <a:defRPr sz="1600" b="1">
                          <a:solidFill>
                            <a:schemeClr val="tx1"/>
                          </a:solidFill>
                          <a:latin typeface="Arial" charset="0"/>
                        </a:defRPr>
                      </a:lvl3pPr>
                      <a:lvl4pPr marL="1771650">
                        <a:lnSpc>
                          <a:spcPct val="90000"/>
                        </a:lnSpc>
                        <a:spcBef>
                          <a:spcPct val="30000"/>
                        </a:spcBef>
                        <a:buClr>
                          <a:schemeClr val="accent2"/>
                        </a:buClr>
                        <a:buSzPct val="130000"/>
                        <a:buFont typeface="Wingdings" pitchFamily="2" charset="2"/>
                        <a:defRPr sz="1200" b="1">
                          <a:solidFill>
                            <a:schemeClr val="tx1"/>
                          </a:solidFill>
                          <a:latin typeface="Arial" charset="0"/>
                        </a:defRPr>
                      </a:lvl4pPr>
                      <a:lvl5pPr marL="2228850">
                        <a:lnSpc>
                          <a:spcPct val="90000"/>
                        </a:lnSpc>
                        <a:spcBef>
                          <a:spcPct val="30000"/>
                        </a:spcBef>
                        <a:buClr>
                          <a:schemeClr val="accent2"/>
                        </a:buClr>
                        <a:buSzPct val="110000"/>
                        <a:buFont typeface="ZapfDingbats" pitchFamily="82" charset="2"/>
                        <a:defRPr sz="1200" b="1">
                          <a:solidFill>
                            <a:schemeClr val="tx1"/>
                          </a:solidFill>
                          <a:latin typeface="Arial" charset="0"/>
                        </a:defRPr>
                      </a:lvl5pPr>
                      <a:lvl6pPr marL="26860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6pPr>
                      <a:lvl7pPr marL="31432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7pPr>
                      <a:lvl8pPr marL="36004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8pPr>
                      <a:lvl9pPr marL="40576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9pPr>
                    </a:lstStyle>
                    <a:p>
                      <a:pPr marL="0" marR="0" lvl="0" indent="0" algn="l" defTabSz="914400" rtl="0" eaLnBrk="0" fontAlgn="base" latinLnBrk="0" hangingPunct="0">
                        <a:lnSpc>
                          <a:spcPct val="90000"/>
                        </a:lnSpc>
                        <a:spcBef>
                          <a:spcPct val="30000"/>
                        </a:spcBef>
                        <a:spcAft>
                          <a:spcPct val="0"/>
                        </a:spcAft>
                        <a:buClr>
                          <a:schemeClr val="accent2"/>
                        </a:buClr>
                        <a:buSzPct val="80000"/>
                        <a:buFont typeface="ZapfDingbats" pitchFamily="82" charset="2"/>
                        <a:buNone/>
                        <a:tabLst/>
                      </a:pPr>
                      <a:r>
                        <a:rPr kumimoji="0" lang="en-US" altLang="en-US" sz="1200" b="1" i="0" u="none" strike="noStrike" cap="none" normalizeH="0" baseline="0">
                          <a:ln>
                            <a:noFill/>
                          </a:ln>
                          <a:solidFill>
                            <a:schemeClr val="tx1"/>
                          </a:solidFill>
                          <a:effectLst/>
                          <a:latin typeface="Arial" charset="0"/>
                        </a:rPr>
                        <a:t>loads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Clr>
                          <a:schemeClr val="accent2"/>
                        </a:buClr>
                        <a:buSzPct val="80000"/>
                        <a:buFont typeface="ZapfDingbats" pitchFamily="82" charset="2"/>
                        <a:defRPr sz="2000" b="1">
                          <a:solidFill>
                            <a:schemeClr val="tx1"/>
                          </a:solidFill>
                          <a:latin typeface="Arial" charset="0"/>
                        </a:defRPr>
                      </a:lvl1pPr>
                      <a:lvl2pPr marL="628650">
                        <a:lnSpc>
                          <a:spcPct val="90000"/>
                        </a:lnSpc>
                        <a:spcBef>
                          <a:spcPct val="30000"/>
                        </a:spcBef>
                        <a:buClr>
                          <a:schemeClr val="accent2"/>
                        </a:buClr>
                        <a:buSzPct val="100000"/>
                        <a:buFont typeface="Wingdings" pitchFamily="2" charset="2"/>
                        <a:defRPr sz="1600" b="1">
                          <a:solidFill>
                            <a:schemeClr val="tx1"/>
                          </a:solidFill>
                          <a:latin typeface="Arial" charset="0"/>
                        </a:defRPr>
                      </a:lvl2pPr>
                      <a:lvl3pPr marL="1257300">
                        <a:lnSpc>
                          <a:spcPct val="90000"/>
                        </a:lnSpc>
                        <a:spcBef>
                          <a:spcPct val="30000"/>
                        </a:spcBef>
                        <a:buClr>
                          <a:schemeClr val="accent2"/>
                        </a:buClr>
                        <a:buSzPct val="130000"/>
                        <a:buFont typeface="Symbol" pitchFamily="18" charset="2"/>
                        <a:defRPr sz="1600" b="1">
                          <a:solidFill>
                            <a:schemeClr val="tx1"/>
                          </a:solidFill>
                          <a:latin typeface="Arial" charset="0"/>
                        </a:defRPr>
                      </a:lvl3pPr>
                      <a:lvl4pPr marL="1771650">
                        <a:lnSpc>
                          <a:spcPct val="90000"/>
                        </a:lnSpc>
                        <a:spcBef>
                          <a:spcPct val="30000"/>
                        </a:spcBef>
                        <a:buClr>
                          <a:schemeClr val="accent2"/>
                        </a:buClr>
                        <a:buSzPct val="130000"/>
                        <a:buFont typeface="Wingdings" pitchFamily="2" charset="2"/>
                        <a:defRPr sz="1200" b="1">
                          <a:solidFill>
                            <a:schemeClr val="tx1"/>
                          </a:solidFill>
                          <a:latin typeface="Arial" charset="0"/>
                        </a:defRPr>
                      </a:lvl4pPr>
                      <a:lvl5pPr marL="2228850">
                        <a:lnSpc>
                          <a:spcPct val="90000"/>
                        </a:lnSpc>
                        <a:spcBef>
                          <a:spcPct val="30000"/>
                        </a:spcBef>
                        <a:buClr>
                          <a:schemeClr val="accent2"/>
                        </a:buClr>
                        <a:buSzPct val="110000"/>
                        <a:buFont typeface="ZapfDingbats" pitchFamily="82" charset="2"/>
                        <a:defRPr sz="1200" b="1">
                          <a:solidFill>
                            <a:schemeClr val="tx1"/>
                          </a:solidFill>
                          <a:latin typeface="Arial" charset="0"/>
                        </a:defRPr>
                      </a:lvl5pPr>
                      <a:lvl6pPr marL="26860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6pPr>
                      <a:lvl7pPr marL="31432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7pPr>
                      <a:lvl8pPr marL="36004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8pPr>
                      <a:lvl9pPr marL="40576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9pPr>
                    </a:lstStyle>
                    <a:p>
                      <a:pPr marL="0" marR="0" lvl="0" indent="0" algn="l" defTabSz="914400" rtl="0" eaLnBrk="0" fontAlgn="base" latinLnBrk="0" hangingPunct="0">
                        <a:lnSpc>
                          <a:spcPct val="90000"/>
                        </a:lnSpc>
                        <a:spcBef>
                          <a:spcPct val="30000"/>
                        </a:spcBef>
                        <a:spcAft>
                          <a:spcPct val="0"/>
                        </a:spcAft>
                        <a:buClr>
                          <a:schemeClr val="accent2"/>
                        </a:buClr>
                        <a:buSzPct val="80000"/>
                        <a:buFont typeface="ZapfDingbats" pitchFamily="82" charset="2"/>
                        <a:buNone/>
                        <a:tabLst/>
                      </a:pPr>
                      <a:r>
                        <a:rPr kumimoji="0" lang="en-US" altLang="en-US" sz="1200" b="1" i="0" u="none" strike="noStrike" cap="none" normalizeH="0" baseline="0">
                          <a:ln>
                            <a:noFill/>
                          </a:ln>
                          <a:solidFill>
                            <a:schemeClr val="tx1"/>
                          </a:solidFill>
                          <a:effectLst/>
                          <a:latin typeface="Courier New" pitchFamily="49" charset="0"/>
                        </a:rPr>
                        <a:t>load rd, #immed(rs1)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Clr>
                          <a:schemeClr val="accent2"/>
                        </a:buClr>
                        <a:buSzPct val="80000"/>
                        <a:buFont typeface="ZapfDingbats" pitchFamily="82" charset="2"/>
                        <a:defRPr sz="2000" b="1">
                          <a:solidFill>
                            <a:schemeClr val="tx1"/>
                          </a:solidFill>
                          <a:latin typeface="Arial" charset="0"/>
                        </a:defRPr>
                      </a:lvl1pPr>
                      <a:lvl2pPr marL="628650">
                        <a:lnSpc>
                          <a:spcPct val="90000"/>
                        </a:lnSpc>
                        <a:spcBef>
                          <a:spcPct val="30000"/>
                        </a:spcBef>
                        <a:buClr>
                          <a:schemeClr val="accent2"/>
                        </a:buClr>
                        <a:buSzPct val="100000"/>
                        <a:buFont typeface="Wingdings" pitchFamily="2" charset="2"/>
                        <a:defRPr sz="1600" b="1">
                          <a:solidFill>
                            <a:schemeClr val="tx1"/>
                          </a:solidFill>
                          <a:latin typeface="Arial" charset="0"/>
                        </a:defRPr>
                      </a:lvl2pPr>
                      <a:lvl3pPr marL="1257300">
                        <a:lnSpc>
                          <a:spcPct val="90000"/>
                        </a:lnSpc>
                        <a:spcBef>
                          <a:spcPct val="30000"/>
                        </a:spcBef>
                        <a:buClr>
                          <a:schemeClr val="accent2"/>
                        </a:buClr>
                        <a:buSzPct val="130000"/>
                        <a:buFont typeface="Symbol" pitchFamily="18" charset="2"/>
                        <a:defRPr sz="1600" b="1">
                          <a:solidFill>
                            <a:schemeClr val="tx1"/>
                          </a:solidFill>
                          <a:latin typeface="Arial" charset="0"/>
                        </a:defRPr>
                      </a:lvl3pPr>
                      <a:lvl4pPr marL="1771650">
                        <a:lnSpc>
                          <a:spcPct val="90000"/>
                        </a:lnSpc>
                        <a:spcBef>
                          <a:spcPct val="30000"/>
                        </a:spcBef>
                        <a:buClr>
                          <a:schemeClr val="accent2"/>
                        </a:buClr>
                        <a:buSzPct val="130000"/>
                        <a:buFont typeface="Wingdings" pitchFamily="2" charset="2"/>
                        <a:defRPr sz="1200" b="1">
                          <a:solidFill>
                            <a:schemeClr val="tx1"/>
                          </a:solidFill>
                          <a:latin typeface="Arial" charset="0"/>
                        </a:defRPr>
                      </a:lvl4pPr>
                      <a:lvl5pPr marL="2228850">
                        <a:lnSpc>
                          <a:spcPct val="90000"/>
                        </a:lnSpc>
                        <a:spcBef>
                          <a:spcPct val="30000"/>
                        </a:spcBef>
                        <a:buClr>
                          <a:schemeClr val="accent2"/>
                        </a:buClr>
                        <a:buSzPct val="110000"/>
                        <a:buFont typeface="ZapfDingbats" pitchFamily="82" charset="2"/>
                        <a:defRPr sz="1200" b="1">
                          <a:solidFill>
                            <a:schemeClr val="tx1"/>
                          </a:solidFill>
                          <a:latin typeface="Arial" charset="0"/>
                        </a:defRPr>
                      </a:lvl5pPr>
                      <a:lvl6pPr marL="26860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6pPr>
                      <a:lvl7pPr marL="31432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7pPr>
                      <a:lvl8pPr marL="36004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8pPr>
                      <a:lvl9pPr marL="40576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9pPr>
                    </a:lstStyle>
                    <a:p>
                      <a:pPr marL="0" marR="0" lvl="0" indent="0" algn="l" defTabSz="914400" rtl="0" eaLnBrk="0" fontAlgn="base" latinLnBrk="0" hangingPunct="0">
                        <a:lnSpc>
                          <a:spcPct val="90000"/>
                        </a:lnSpc>
                        <a:spcBef>
                          <a:spcPct val="30000"/>
                        </a:spcBef>
                        <a:spcAft>
                          <a:spcPct val="0"/>
                        </a:spcAft>
                        <a:buClr>
                          <a:schemeClr val="accent2"/>
                        </a:buClr>
                        <a:buSzPct val="80000"/>
                        <a:buFont typeface="ZapfDingbats" pitchFamily="82" charset="2"/>
                        <a:buNone/>
                        <a:tabLst/>
                      </a:pPr>
                      <a:r>
                        <a:rPr kumimoji="0" lang="en-US" altLang="en-US" sz="1200" b="1" i="0" u="none" strike="noStrike" cap="none" normalizeH="0" baseline="0">
                          <a:ln>
                            <a:noFill/>
                          </a:ln>
                          <a:solidFill>
                            <a:schemeClr val="tx1"/>
                          </a:solidFill>
                          <a:effectLst/>
                          <a:latin typeface="Arial" charset="0"/>
                        </a:rPr>
                        <a:t>addr = Regs[rs1] + sign_extend(immediate)</a:t>
                      </a:r>
                      <a:br>
                        <a:rPr kumimoji="0" lang="en-US" altLang="en-US" sz="1200" b="1" i="0" u="none" strike="noStrike" cap="none" normalizeH="0" baseline="0">
                          <a:ln>
                            <a:noFill/>
                          </a:ln>
                          <a:solidFill>
                            <a:schemeClr val="tx1"/>
                          </a:solidFill>
                          <a:effectLst/>
                          <a:latin typeface="Arial" charset="0"/>
                        </a:rPr>
                      </a:br>
                      <a:r>
                        <a:rPr kumimoji="0" lang="en-US" altLang="en-US" sz="1200" b="1" i="0" u="none" strike="noStrike" cap="none" normalizeH="0" baseline="0">
                          <a:ln>
                            <a:noFill/>
                          </a:ln>
                          <a:solidFill>
                            <a:schemeClr val="tx1"/>
                          </a:solidFill>
                          <a:effectLst/>
                          <a:latin typeface="Arial" charset="0"/>
                        </a:rPr>
                        <a:t>Regs[rd] = Mem[addr]</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452438">
                <a:tc vMerge="1">
                  <a:txBody>
                    <a:bodyPr/>
                    <a:lstStyle/>
                    <a:p>
                      <a:endParaRPr lang="en-US"/>
                    </a:p>
                  </a:txBody>
                  <a:tcPr/>
                </a:tc>
                <a:tc>
                  <a:txBody>
                    <a:bodyPr/>
                    <a:lstStyle>
                      <a:lvl1pPr>
                        <a:lnSpc>
                          <a:spcPct val="90000"/>
                        </a:lnSpc>
                        <a:spcBef>
                          <a:spcPct val="30000"/>
                        </a:spcBef>
                        <a:buClr>
                          <a:schemeClr val="accent2"/>
                        </a:buClr>
                        <a:buSzPct val="80000"/>
                        <a:buFont typeface="ZapfDingbats" pitchFamily="82" charset="2"/>
                        <a:defRPr sz="2000" b="1">
                          <a:solidFill>
                            <a:schemeClr val="tx1"/>
                          </a:solidFill>
                          <a:latin typeface="Arial" charset="0"/>
                        </a:defRPr>
                      </a:lvl1pPr>
                      <a:lvl2pPr marL="628650">
                        <a:lnSpc>
                          <a:spcPct val="90000"/>
                        </a:lnSpc>
                        <a:spcBef>
                          <a:spcPct val="30000"/>
                        </a:spcBef>
                        <a:buClr>
                          <a:schemeClr val="accent2"/>
                        </a:buClr>
                        <a:buSzPct val="100000"/>
                        <a:buFont typeface="Wingdings" pitchFamily="2" charset="2"/>
                        <a:defRPr sz="1600" b="1">
                          <a:solidFill>
                            <a:schemeClr val="tx1"/>
                          </a:solidFill>
                          <a:latin typeface="Arial" charset="0"/>
                        </a:defRPr>
                      </a:lvl2pPr>
                      <a:lvl3pPr marL="1257300">
                        <a:lnSpc>
                          <a:spcPct val="90000"/>
                        </a:lnSpc>
                        <a:spcBef>
                          <a:spcPct val="30000"/>
                        </a:spcBef>
                        <a:buClr>
                          <a:schemeClr val="accent2"/>
                        </a:buClr>
                        <a:buSzPct val="130000"/>
                        <a:buFont typeface="Symbol" pitchFamily="18" charset="2"/>
                        <a:defRPr sz="1600" b="1">
                          <a:solidFill>
                            <a:schemeClr val="tx1"/>
                          </a:solidFill>
                          <a:latin typeface="Arial" charset="0"/>
                        </a:defRPr>
                      </a:lvl3pPr>
                      <a:lvl4pPr marL="1771650">
                        <a:lnSpc>
                          <a:spcPct val="90000"/>
                        </a:lnSpc>
                        <a:spcBef>
                          <a:spcPct val="30000"/>
                        </a:spcBef>
                        <a:buClr>
                          <a:schemeClr val="accent2"/>
                        </a:buClr>
                        <a:buSzPct val="130000"/>
                        <a:buFont typeface="Wingdings" pitchFamily="2" charset="2"/>
                        <a:defRPr sz="1200" b="1">
                          <a:solidFill>
                            <a:schemeClr val="tx1"/>
                          </a:solidFill>
                          <a:latin typeface="Arial" charset="0"/>
                        </a:defRPr>
                      </a:lvl4pPr>
                      <a:lvl5pPr marL="2228850">
                        <a:lnSpc>
                          <a:spcPct val="90000"/>
                        </a:lnSpc>
                        <a:spcBef>
                          <a:spcPct val="30000"/>
                        </a:spcBef>
                        <a:buClr>
                          <a:schemeClr val="accent2"/>
                        </a:buClr>
                        <a:buSzPct val="110000"/>
                        <a:buFont typeface="ZapfDingbats" pitchFamily="82" charset="2"/>
                        <a:defRPr sz="1200" b="1">
                          <a:solidFill>
                            <a:schemeClr val="tx1"/>
                          </a:solidFill>
                          <a:latin typeface="Arial" charset="0"/>
                        </a:defRPr>
                      </a:lvl5pPr>
                      <a:lvl6pPr marL="26860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6pPr>
                      <a:lvl7pPr marL="31432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7pPr>
                      <a:lvl8pPr marL="36004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8pPr>
                      <a:lvl9pPr marL="40576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9pPr>
                    </a:lstStyle>
                    <a:p>
                      <a:pPr marL="0" marR="0" lvl="0" indent="0" algn="l" defTabSz="914400" rtl="0" eaLnBrk="0" fontAlgn="base" latinLnBrk="0" hangingPunct="0">
                        <a:lnSpc>
                          <a:spcPct val="90000"/>
                        </a:lnSpc>
                        <a:spcBef>
                          <a:spcPct val="30000"/>
                        </a:spcBef>
                        <a:spcAft>
                          <a:spcPct val="0"/>
                        </a:spcAft>
                        <a:buClr>
                          <a:schemeClr val="accent2"/>
                        </a:buClr>
                        <a:buSzPct val="80000"/>
                        <a:buFont typeface="ZapfDingbats" pitchFamily="82" charset="2"/>
                        <a:buNone/>
                        <a:tabLst/>
                      </a:pPr>
                      <a:r>
                        <a:rPr kumimoji="0" lang="en-US" altLang="en-US" sz="1200" b="1" i="0" u="none" strike="noStrike" cap="none" normalizeH="0" baseline="0">
                          <a:ln>
                            <a:noFill/>
                          </a:ln>
                          <a:solidFill>
                            <a:schemeClr val="tx1"/>
                          </a:solidFill>
                          <a:effectLst/>
                          <a:latin typeface="Arial" charset="0"/>
                        </a:rPr>
                        <a:t>stores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Clr>
                          <a:schemeClr val="accent2"/>
                        </a:buClr>
                        <a:buSzPct val="80000"/>
                        <a:buFont typeface="ZapfDingbats" pitchFamily="82" charset="2"/>
                        <a:defRPr sz="2000" b="1">
                          <a:solidFill>
                            <a:schemeClr val="tx1"/>
                          </a:solidFill>
                          <a:latin typeface="Arial" charset="0"/>
                        </a:defRPr>
                      </a:lvl1pPr>
                      <a:lvl2pPr marL="628650">
                        <a:lnSpc>
                          <a:spcPct val="90000"/>
                        </a:lnSpc>
                        <a:spcBef>
                          <a:spcPct val="30000"/>
                        </a:spcBef>
                        <a:buClr>
                          <a:schemeClr val="accent2"/>
                        </a:buClr>
                        <a:buSzPct val="100000"/>
                        <a:buFont typeface="Wingdings" pitchFamily="2" charset="2"/>
                        <a:defRPr sz="1600" b="1">
                          <a:solidFill>
                            <a:schemeClr val="tx1"/>
                          </a:solidFill>
                          <a:latin typeface="Arial" charset="0"/>
                        </a:defRPr>
                      </a:lvl2pPr>
                      <a:lvl3pPr marL="1257300">
                        <a:lnSpc>
                          <a:spcPct val="90000"/>
                        </a:lnSpc>
                        <a:spcBef>
                          <a:spcPct val="30000"/>
                        </a:spcBef>
                        <a:buClr>
                          <a:schemeClr val="accent2"/>
                        </a:buClr>
                        <a:buSzPct val="130000"/>
                        <a:buFont typeface="Symbol" pitchFamily="18" charset="2"/>
                        <a:defRPr sz="1600" b="1">
                          <a:solidFill>
                            <a:schemeClr val="tx1"/>
                          </a:solidFill>
                          <a:latin typeface="Arial" charset="0"/>
                        </a:defRPr>
                      </a:lvl3pPr>
                      <a:lvl4pPr marL="1771650">
                        <a:lnSpc>
                          <a:spcPct val="90000"/>
                        </a:lnSpc>
                        <a:spcBef>
                          <a:spcPct val="30000"/>
                        </a:spcBef>
                        <a:buClr>
                          <a:schemeClr val="accent2"/>
                        </a:buClr>
                        <a:buSzPct val="130000"/>
                        <a:buFont typeface="Wingdings" pitchFamily="2" charset="2"/>
                        <a:defRPr sz="1200" b="1">
                          <a:solidFill>
                            <a:schemeClr val="tx1"/>
                          </a:solidFill>
                          <a:latin typeface="Arial" charset="0"/>
                        </a:defRPr>
                      </a:lvl4pPr>
                      <a:lvl5pPr marL="2228850">
                        <a:lnSpc>
                          <a:spcPct val="90000"/>
                        </a:lnSpc>
                        <a:spcBef>
                          <a:spcPct val="30000"/>
                        </a:spcBef>
                        <a:buClr>
                          <a:schemeClr val="accent2"/>
                        </a:buClr>
                        <a:buSzPct val="110000"/>
                        <a:buFont typeface="ZapfDingbats" pitchFamily="82" charset="2"/>
                        <a:defRPr sz="1200" b="1">
                          <a:solidFill>
                            <a:schemeClr val="tx1"/>
                          </a:solidFill>
                          <a:latin typeface="Arial" charset="0"/>
                        </a:defRPr>
                      </a:lvl5pPr>
                      <a:lvl6pPr marL="26860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6pPr>
                      <a:lvl7pPr marL="31432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7pPr>
                      <a:lvl8pPr marL="36004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8pPr>
                      <a:lvl9pPr marL="40576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9pPr>
                    </a:lstStyle>
                    <a:p>
                      <a:pPr marL="0" marR="0" lvl="0" indent="0" algn="l" defTabSz="914400" rtl="0" eaLnBrk="0" fontAlgn="base" latinLnBrk="0" hangingPunct="0">
                        <a:lnSpc>
                          <a:spcPct val="90000"/>
                        </a:lnSpc>
                        <a:spcBef>
                          <a:spcPct val="30000"/>
                        </a:spcBef>
                        <a:spcAft>
                          <a:spcPct val="0"/>
                        </a:spcAft>
                        <a:buClr>
                          <a:schemeClr val="accent2"/>
                        </a:buClr>
                        <a:buSzPct val="80000"/>
                        <a:buFont typeface="ZapfDingbats" pitchFamily="82" charset="2"/>
                        <a:buNone/>
                        <a:tabLst/>
                      </a:pPr>
                      <a:r>
                        <a:rPr kumimoji="0" lang="en-US" altLang="en-US" sz="1200" b="1" i="0" u="none" strike="noStrike" cap="none" normalizeH="0" baseline="0">
                          <a:ln>
                            <a:noFill/>
                          </a:ln>
                          <a:solidFill>
                            <a:schemeClr val="tx1"/>
                          </a:solidFill>
                          <a:effectLst/>
                          <a:latin typeface="Courier New" pitchFamily="49" charset="0"/>
                        </a:rPr>
                        <a:t>store #immed(rs1), rs2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Clr>
                          <a:schemeClr val="accent2"/>
                        </a:buClr>
                        <a:buSzPct val="80000"/>
                        <a:buFont typeface="ZapfDingbats" pitchFamily="82" charset="2"/>
                        <a:defRPr sz="2000" b="1">
                          <a:solidFill>
                            <a:schemeClr val="tx1"/>
                          </a:solidFill>
                          <a:latin typeface="Arial" charset="0"/>
                        </a:defRPr>
                      </a:lvl1pPr>
                      <a:lvl2pPr marL="628650">
                        <a:lnSpc>
                          <a:spcPct val="90000"/>
                        </a:lnSpc>
                        <a:spcBef>
                          <a:spcPct val="30000"/>
                        </a:spcBef>
                        <a:buClr>
                          <a:schemeClr val="accent2"/>
                        </a:buClr>
                        <a:buSzPct val="100000"/>
                        <a:buFont typeface="Wingdings" pitchFamily="2" charset="2"/>
                        <a:defRPr sz="1600" b="1">
                          <a:solidFill>
                            <a:schemeClr val="tx1"/>
                          </a:solidFill>
                          <a:latin typeface="Arial" charset="0"/>
                        </a:defRPr>
                      </a:lvl2pPr>
                      <a:lvl3pPr marL="1257300">
                        <a:lnSpc>
                          <a:spcPct val="90000"/>
                        </a:lnSpc>
                        <a:spcBef>
                          <a:spcPct val="30000"/>
                        </a:spcBef>
                        <a:buClr>
                          <a:schemeClr val="accent2"/>
                        </a:buClr>
                        <a:buSzPct val="130000"/>
                        <a:buFont typeface="Symbol" pitchFamily="18" charset="2"/>
                        <a:defRPr sz="1600" b="1">
                          <a:solidFill>
                            <a:schemeClr val="tx1"/>
                          </a:solidFill>
                          <a:latin typeface="Arial" charset="0"/>
                        </a:defRPr>
                      </a:lvl3pPr>
                      <a:lvl4pPr marL="1771650">
                        <a:lnSpc>
                          <a:spcPct val="90000"/>
                        </a:lnSpc>
                        <a:spcBef>
                          <a:spcPct val="30000"/>
                        </a:spcBef>
                        <a:buClr>
                          <a:schemeClr val="accent2"/>
                        </a:buClr>
                        <a:buSzPct val="130000"/>
                        <a:buFont typeface="Wingdings" pitchFamily="2" charset="2"/>
                        <a:defRPr sz="1200" b="1">
                          <a:solidFill>
                            <a:schemeClr val="tx1"/>
                          </a:solidFill>
                          <a:latin typeface="Arial" charset="0"/>
                        </a:defRPr>
                      </a:lvl4pPr>
                      <a:lvl5pPr marL="2228850">
                        <a:lnSpc>
                          <a:spcPct val="90000"/>
                        </a:lnSpc>
                        <a:spcBef>
                          <a:spcPct val="30000"/>
                        </a:spcBef>
                        <a:buClr>
                          <a:schemeClr val="accent2"/>
                        </a:buClr>
                        <a:buSzPct val="110000"/>
                        <a:buFont typeface="ZapfDingbats" pitchFamily="82" charset="2"/>
                        <a:defRPr sz="1200" b="1">
                          <a:solidFill>
                            <a:schemeClr val="tx1"/>
                          </a:solidFill>
                          <a:latin typeface="Arial" charset="0"/>
                        </a:defRPr>
                      </a:lvl5pPr>
                      <a:lvl6pPr marL="26860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6pPr>
                      <a:lvl7pPr marL="31432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7pPr>
                      <a:lvl8pPr marL="36004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8pPr>
                      <a:lvl9pPr marL="40576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9pPr>
                    </a:lstStyle>
                    <a:p>
                      <a:pPr marL="0" marR="0" lvl="0" indent="0" algn="l" defTabSz="914400" rtl="0" eaLnBrk="0" fontAlgn="base" latinLnBrk="0" hangingPunct="0">
                        <a:lnSpc>
                          <a:spcPct val="90000"/>
                        </a:lnSpc>
                        <a:spcBef>
                          <a:spcPct val="30000"/>
                        </a:spcBef>
                        <a:spcAft>
                          <a:spcPct val="0"/>
                        </a:spcAft>
                        <a:buClr>
                          <a:schemeClr val="accent2"/>
                        </a:buClr>
                        <a:buSzPct val="80000"/>
                        <a:buFont typeface="ZapfDingbats" pitchFamily="82" charset="2"/>
                        <a:buNone/>
                        <a:tabLst/>
                      </a:pPr>
                      <a:r>
                        <a:rPr kumimoji="0" lang="en-US" altLang="en-US" sz="1200" b="1" i="0" u="none" strike="noStrike" cap="none" normalizeH="0" baseline="0">
                          <a:ln>
                            <a:noFill/>
                          </a:ln>
                          <a:solidFill>
                            <a:schemeClr val="tx1"/>
                          </a:solidFill>
                          <a:effectLst/>
                          <a:latin typeface="Arial" charset="0"/>
                        </a:rPr>
                        <a:t>addr = Regs[rs1] + sign_extend(immediate)</a:t>
                      </a:r>
                      <a:br>
                        <a:rPr kumimoji="0" lang="en-US" altLang="en-US" sz="1200" b="1" i="0" u="none" strike="noStrike" cap="none" normalizeH="0" baseline="0">
                          <a:ln>
                            <a:noFill/>
                          </a:ln>
                          <a:solidFill>
                            <a:schemeClr val="tx1"/>
                          </a:solidFill>
                          <a:effectLst/>
                          <a:latin typeface="Arial" charset="0"/>
                        </a:rPr>
                      </a:br>
                      <a:r>
                        <a:rPr kumimoji="0" lang="en-US" altLang="en-US" sz="1200" b="1" i="0" u="none" strike="noStrike" cap="none" normalizeH="0" baseline="0">
                          <a:ln>
                            <a:noFill/>
                          </a:ln>
                          <a:solidFill>
                            <a:schemeClr val="tx1"/>
                          </a:solidFill>
                          <a:effectLst/>
                          <a:latin typeface="Arial" charset="0"/>
                        </a:rPr>
                        <a:t>Mem[addr] = Regs[rs2]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50850">
                <a:tc vMerge="1">
                  <a:txBody>
                    <a:bodyPr/>
                    <a:lstStyle/>
                    <a:p>
                      <a:endParaRPr lang="en-US"/>
                    </a:p>
                  </a:txBody>
                  <a:tcPr/>
                </a:tc>
                <a:tc>
                  <a:txBody>
                    <a:bodyPr/>
                    <a:lstStyle>
                      <a:lvl1pPr>
                        <a:lnSpc>
                          <a:spcPct val="90000"/>
                        </a:lnSpc>
                        <a:spcBef>
                          <a:spcPct val="30000"/>
                        </a:spcBef>
                        <a:buClr>
                          <a:schemeClr val="accent2"/>
                        </a:buClr>
                        <a:buSzPct val="80000"/>
                        <a:buFont typeface="ZapfDingbats" pitchFamily="82" charset="2"/>
                        <a:defRPr sz="2000" b="1">
                          <a:solidFill>
                            <a:schemeClr val="tx1"/>
                          </a:solidFill>
                          <a:latin typeface="Arial" charset="0"/>
                        </a:defRPr>
                      </a:lvl1pPr>
                      <a:lvl2pPr marL="628650">
                        <a:lnSpc>
                          <a:spcPct val="90000"/>
                        </a:lnSpc>
                        <a:spcBef>
                          <a:spcPct val="30000"/>
                        </a:spcBef>
                        <a:buClr>
                          <a:schemeClr val="accent2"/>
                        </a:buClr>
                        <a:buSzPct val="100000"/>
                        <a:buFont typeface="Wingdings" pitchFamily="2" charset="2"/>
                        <a:defRPr sz="1600" b="1">
                          <a:solidFill>
                            <a:schemeClr val="tx1"/>
                          </a:solidFill>
                          <a:latin typeface="Arial" charset="0"/>
                        </a:defRPr>
                      </a:lvl2pPr>
                      <a:lvl3pPr marL="1257300">
                        <a:lnSpc>
                          <a:spcPct val="90000"/>
                        </a:lnSpc>
                        <a:spcBef>
                          <a:spcPct val="30000"/>
                        </a:spcBef>
                        <a:buClr>
                          <a:schemeClr val="accent2"/>
                        </a:buClr>
                        <a:buSzPct val="130000"/>
                        <a:buFont typeface="Symbol" pitchFamily="18" charset="2"/>
                        <a:defRPr sz="1600" b="1">
                          <a:solidFill>
                            <a:schemeClr val="tx1"/>
                          </a:solidFill>
                          <a:latin typeface="Arial" charset="0"/>
                        </a:defRPr>
                      </a:lvl3pPr>
                      <a:lvl4pPr marL="1771650">
                        <a:lnSpc>
                          <a:spcPct val="90000"/>
                        </a:lnSpc>
                        <a:spcBef>
                          <a:spcPct val="30000"/>
                        </a:spcBef>
                        <a:buClr>
                          <a:schemeClr val="accent2"/>
                        </a:buClr>
                        <a:buSzPct val="130000"/>
                        <a:buFont typeface="Wingdings" pitchFamily="2" charset="2"/>
                        <a:defRPr sz="1200" b="1">
                          <a:solidFill>
                            <a:schemeClr val="tx1"/>
                          </a:solidFill>
                          <a:latin typeface="Arial" charset="0"/>
                        </a:defRPr>
                      </a:lvl4pPr>
                      <a:lvl5pPr marL="2228850">
                        <a:lnSpc>
                          <a:spcPct val="90000"/>
                        </a:lnSpc>
                        <a:spcBef>
                          <a:spcPct val="30000"/>
                        </a:spcBef>
                        <a:buClr>
                          <a:schemeClr val="accent2"/>
                        </a:buClr>
                        <a:buSzPct val="110000"/>
                        <a:buFont typeface="ZapfDingbats" pitchFamily="82" charset="2"/>
                        <a:defRPr sz="1200" b="1">
                          <a:solidFill>
                            <a:schemeClr val="tx1"/>
                          </a:solidFill>
                          <a:latin typeface="Arial" charset="0"/>
                        </a:defRPr>
                      </a:lvl5pPr>
                      <a:lvl6pPr marL="26860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6pPr>
                      <a:lvl7pPr marL="31432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7pPr>
                      <a:lvl8pPr marL="36004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8pPr>
                      <a:lvl9pPr marL="40576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9pPr>
                    </a:lstStyle>
                    <a:p>
                      <a:pPr marL="0" marR="0" lvl="0" indent="0" algn="l" defTabSz="914400" rtl="0" eaLnBrk="0" fontAlgn="base" latinLnBrk="0" hangingPunct="0">
                        <a:lnSpc>
                          <a:spcPct val="90000"/>
                        </a:lnSpc>
                        <a:spcBef>
                          <a:spcPct val="30000"/>
                        </a:spcBef>
                        <a:spcAft>
                          <a:spcPct val="0"/>
                        </a:spcAft>
                        <a:buClr>
                          <a:schemeClr val="accent2"/>
                        </a:buClr>
                        <a:buSzPct val="80000"/>
                        <a:buFont typeface="ZapfDingbats" pitchFamily="82" charset="2"/>
                        <a:buNone/>
                        <a:tabLst/>
                      </a:pPr>
                      <a:r>
                        <a:rPr kumimoji="0" lang="en-US" altLang="en-US" sz="1200" b="1" i="0" u="none" strike="noStrike" cap="none" normalizeH="0" baseline="0">
                          <a:ln>
                            <a:noFill/>
                          </a:ln>
                          <a:solidFill>
                            <a:schemeClr val="tx1"/>
                          </a:solidFill>
                          <a:effectLst/>
                          <a:latin typeface="Arial" charset="0"/>
                        </a:rPr>
                        <a:t>register-immediate</a:t>
                      </a:r>
                      <a:br>
                        <a:rPr kumimoji="0" lang="en-US" altLang="en-US" sz="1200" b="1" i="0" u="none" strike="noStrike" cap="none" normalizeH="0" baseline="0">
                          <a:ln>
                            <a:noFill/>
                          </a:ln>
                          <a:solidFill>
                            <a:schemeClr val="tx1"/>
                          </a:solidFill>
                          <a:effectLst/>
                          <a:latin typeface="Arial" charset="0"/>
                        </a:rPr>
                      </a:br>
                      <a:r>
                        <a:rPr kumimoji="0" lang="en-US" altLang="en-US" sz="1200" b="1" i="0" u="none" strike="noStrike" cap="none" normalizeH="0" baseline="0">
                          <a:ln>
                            <a:noFill/>
                          </a:ln>
                          <a:solidFill>
                            <a:schemeClr val="tx1"/>
                          </a:solidFill>
                          <a:effectLst/>
                          <a:latin typeface="Arial" charset="0"/>
                        </a:rPr>
                        <a:t>ALU operations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Clr>
                          <a:schemeClr val="accent2"/>
                        </a:buClr>
                        <a:buSzPct val="80000"/>
                        <a:buFont typeface="ZapfDingbats" pitchFamily="82" charset="2"/>
                        <a:defRPr sz="2000" b="1">
                          <a:solidFill>
                            <a:schemeClr val="tx1"/>
                          </a:solidFill>
                          <a:latin typeface="Arial" charset="0"/>
                        </a:defRPr>
                      </a:lvl1pPr>
                      <a:lvl2pPr marL="628650">
                        <a:lnSpc>
                          <a:spcPct val="90000"/>
                        </a:lnSpc>
                        <a:spcBef>
                          <a:spcPct val="30000"/>
                        </a:spcBef>
                        <a:buClr>
                          <a:schemeClr val="accent2"/>
                        </a:buClr>
                        <a:buSzPct val="100000"/>
                        <a:buFont typeface="Wingdings" pitchFamily="2" charset="2"/>
                        <a:defRPr sz="1600" b="1">
                          <a:solidFill>
                            <a:schemeClr val="tx1"/>
                          </a:solidFill>
                          <a:latin typeface="Arial" charset="0"/>
                        </a:defRPr>
                      </a:lvl2pPr>
                      <a:lvl3pPr marL="1257300">
                        <a:lnSpc>
                          <a:spcPct val="90000"/>
                        </a:lnSpc>
                        <a:spcBef>
                          <a:spcPct val="30000"/>
                        </a:spcBef>
                        <a:buClr>
                          <a:schemeClr val="accent2"/>
                        </a:buClr>
                        <a:buSzPct val="130000"/>
                        <a:buFont typeface="Symbol" pitchFamily="18" charset="2"/>
                        <a:defRPr sz="1600" b="1">
                          <a:solidFill>
                            <a:schemeClr val="tx1"/>
                          </a:solidFill>
                          <a:latin typeface="Arial" charset="0"/>
                        </a:defRPr>
                      </a:lvl3pPr>
                      <a:lvl4pPr marL="1771650">
                        <a:lnSpc>
                          <a:spcPct val="90000"/>
                        </a:lnSpc>
                        <a:spcBef>
                          <a:spcPct val="30000"/>
                        </a:spcBef>
                        <a:buClr>
                          <a:schemeClr val="accent2"/>
                        </a:buClr>
                        <a:buSzPct val="130000"/>
                        <a:buFont typeface="Wingdings" pitchFamily="2" charset="2"/>
                        <a:defRPr sz="1200" b="1">
                          <a:solidFill>
                            <a:schemeClr val="tx1"/>
                          </a:solidFill>
                          <a:latin typeface="Arial" charset="0"/>
                        </a:defRPr>
                      </a:lvl4pPr>
                      <a:lvl5pPr marL="2228850">
                        <a:lnSpc>
                          <a:spcPct val="90000"/>
                        </a:lnSpc>
                        <a:spcBef>
                          <a:spcPct val="30000"/>
                        </a:spcBef>
                        <a:buClr>
                          <a:schemeClr val="accent2"/>
                        </a:buClr>
                        <a:buSzPct val="110000"/>
                        <a:buFont typeface="ZapfDingbats" pitchFamily="82" charset="2"/>
                        <a:defRPr sz="1200" b="1">
                          <a:solidFill>
                            <a:schemeClr val="tx1"/>
                          </a:solidFill>
                          <a:latin typeface="Arial" charset="0"/>
                        </a:defRPr>
                      </a:lvl5pPr>
                      <a:lvl6pPr marL="26860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6pPr>
                      <a:lvl7pPr marL="31432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7pPr>
                      <a:lvl8pPr marL="36004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8pPr>
                      <a:lvl9pPr marL="40576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9pPr>
                    </a:lstStyle>
                    <a:p>
                      <a:pPr marL="0" marR="0" lvl="0" indent="0" algn="l" defTabSz="914400" rtl="0" eaLnBrk="0" fontAlgn="base" latinLnBrk="0" hangingPunct="0">
                        <a:lnSpc>
                          <a:spcPct val="90000"/>
                        </a:lnSpc>
                        <a:spcBef>
                          <a:spcPct val="30000"/>
                        </a:spcBef>
                        <a:spcAft>
                          <a:spcPct val="0"/>
                        </a:spcAft>
                        <a:buClr>
                          <a:schemeClr val="accent2"/>
                        </a:buClr>
                        <a:buSzPct val="80000"/>
                        <a:buFont typeface="ZapfDingbats" pitchFamily="82" charset="2"/>
                        <a:buNone/>
                        <a:tabLst/>
                      </a:pPr>
                      <a:r>
                        <a:rPr kumimoji="0" lang="en-US" altLang="en-US" sz="1200" b="1" i="1" u="none" strike="noStrike" cap="none" normalizeH="0" baseline="0">
                          <a:ln>
                            <a:noFill/>
                          </a:ln>
                          <a:solidFill>
                            <a:schemeClr val="tx1"/>
                          </a:solidFill>
                          <a:effectLst/>
                          <a:latin typeface="Courier New" pitchFamily="49" charset="0"/>
                        </a:rPr>
                        <a:t>op</a:t>
                      </a:r>
                      <a:r>
                        <a:rPr kumimoji="0" lang="en-US" altLang="en-US" sz="1200" b="1" i="0" u="none" strike="noStrike" cap="none" normalizeH="0" baseline="0">
                          <a:ln>
                            <a:noFill/>
                          </a:ln>
                          <a:solidFill>
                            <a:schemeClr val="tx1"/>
                          </a:solidFill>
                          <a:effectLst/>
                          <a:latin typeface="Courier New" pitchFamily="49" charset="0"/>
                        </a:rPr>
                        <a:t>  rd, rs1, #immed</a:t>
                      </a:r>
                      <a:br>
                        <a:rPr kumimoji="0" lang="en-US" altLang="en-US" sz="1200" b="1" i="0" u="none" strike="noStrike" cap="none" normalizeH="0" baseline="0">
                          <a:ln>
                            <a:noFill/>
                          </a:ln>
                          <a:solidFill>
                            <a:schemeClr val="tx1"/>
                          </a:solidFill>
                          <a:effectLst/>
                          <a:latin typeface="Courier New" pitchFamily="49" charset="0"/>
                        </a:rPr>
                      </a:br>
                      <a:r>
                        <a:rPr kumimoji="0" lang="en-US" altLang="en-US" sz="1200" b="1" i="0" u="none" strike="noStrike" cap="none" normalizeH="0" baseline="0">
                          <a:ln>
                            <a:noFill/>
                          </a:ln>
                          <a:solidFill>
                            <a:schemeClr val="tx1"/>
                          </a:solidFill>
                          <a:effectLst/>
                          <a:latin typeface="Courier New" pitchFamily="49" charset="0"/>
                        </a:rPr>
                        <a:t>(e.g., add)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Clr>
                          <a:schemeClr val="accent2"/>
                        </a:buClr>
                        <a:buSzPct val="80000"/>
                        <a:buFont typeface="ZapfDingbats" pitchFamily="82" charset="2"/>
                        <a:defRPr sz="2000" b="1">
                          <a:solidFill>
                            <a:schemeClr val="tx1"/>
                          </a:solidFill>
                          <a:latin typeface="Arial" charset="0"/>
                        </a:defRPr>
                      </a:lvl1pPr>
                      <a:lvl2pPr marL="628650">
                        <a:lnSpc>
                          <a:spcPct val="90000"/>
                        </a:lnSpc>
                        <a:spcBef>
                          <a:spcPct val="30000"/>
                        </a:spcBef>
                        <a:buClr>
                          <a:schemeClr val="accent2"/>
                        </a:buClr>
                        <a:buSzPct val="100000"/>
                        <a:buFont typeface="Wingdings" pitchFamily="2" charset="2"/>
                        <a:defRPr sz="1600" b="1">
                          <a:solidFill>
                            <a:schemeClr val="tx1"/>
                          </a:solidFill>
                          <a:latin typeface="Arial" charset="0"/>
                        </a:defRPr>
                      </a:lvl2pPr>
                      <a:lvl3pPr marL="1257300">
                        <a:lnSpc>
                          <a:spcPct val="90000"/>
                        </a:lnSpc>
                        <a:spcBef>
                          <a:spcPct val="30000"/>
                        </a:spcBef>
                        <a:buClr>
                          <a:schemeClr val="accent2"/>
                        </a:buClr>
                        <a:buSzPct val="130000"/>
                        <a:buFont typeface="Symbol" pitchFamily="18" charset="2"/>
                        <a:defRPr sz="1600" b="1">
                          <a:solidFill>
                            <a:schemeClr val="tx1"/>
                          </a:solidFill>
                          <a:latin typeface="Arial" charset="0"/>
                        </a:defRPr>
                      </a:lvl3pPr>
                      <a:lvl4pPr marL="1771650">
                        <a:lnSpc>
                          <a:spcPct val="90000"/>
                        </a:lnSpc>
                        <a:spcBef>
                          <a:spcPct val="30000"/>
                        </a:spcBef>
                        <a:buClr>
                          <a:schemeClr val="accent2"/>
                        </a:buClr>
                        <a:buSzPct val="130000"/>
                        <a:buFont typeface="Wingdings" pitchFamily="2" charset="2"/>
                        <a:defRPr sz="1200" b="1">
                          <a:solidFill>
                            <a:schemeClr val="tx1"/>
                          </a:solidFill>
                          <a:latin typeface="Arial" charset="0"/>
                        </a:defRPr>
                      </a:lvl4pPr>
                      <a:lvl5pPr marL="2228850">
                        <a:lnSpc>
                          <a:spcPct val="90000"/>
                        </a:lnSpc>
                        <a:spcBef>
                          <a:spcPct val="30000"/>
                        </a:spcBef>
                        <a:buClr>
                          <a:schemeClr val="accent2"/>
                        </a:buClr>
                        <a:buSzPct val="110000"/>
                        <a:buFont typeface="ZapfDingbats" pitchFamily="82" charset="2"/>
                        <a:defRPr sz="1200" b="1">
                          <a:solidFill>
                            <a:schemeClr val="tx1"/>
                          </a:solidFill>
                          <a:latin typeface="Arial" charset="0"/>
                        </a:defRPr>
                      </a:lvl5pPr>
                      <a:lvl6pPr marL="26860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6pPr>
                      <a:lvl7pPr marL="31432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7pPr>
                      <a:lvl8pPr marL="36004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8pPr>
                      <a:lvl9pPr marL="40576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9pPr>
                    </a:lstStyle>
                    <a:p>
                      <a:pPr marL="0" marR="0" lvl="0" indent="0" algn="l" defTabSz="914400" rtl="0" eaLnBrk="0" fontAlgn="base" latinLnBrk="0" hangingPunct="0">
                        <a:lnSpc>
                          <a:spcPct val="90000"/>
                        </a:lnSpc>
                        <a:spcBef>
                          <a:spcPct val="30000"/>
                        </a:spcBef>
                        <a:spcAft>
                          <a:spcPct val="0"/>
                        </a:spcAft>
                        <a:buClr>
                          <a:schemeClr val="accent2"/>
                        </a:buClr>
                        <a:buSzPct val="80000"/>
                        <a:buFont typeface="ZapfDingbats" pitchFamily="82" charset="2"/>
                        <a:buNone/>
                        <a:tabLst/>
                      </a:pPr>
                      <a:r>
                        <a:rPr kumimoji="0" lang="en-US" altLang="en-US" sz="1200" b="1" i="0" u="none" strike="noStrike" cap="none" normalizeH="0" baseline="0">
                          <a:ln>
                            <a:noFill/>
                          </a:ln>
                          <a:solidFill>
                            <a:schemeClr val="tx1"/>
                          </a:solidFill>
                          <a:effectLst/>
                          <a:latin typeface="Arial" charset="0"/>
                        </a:rPr>
                        <a:t>Regs[rd] =  Regs[rs1]  </a:t>
                      </a:r>
                      <a:r>
                        <a:rPr kumimoji="0" lang="en-US" altLang="en-US" sz="1200" b="1" i="1" u="none" strike="noStrike" cap="none" normalizeH="0" baseline="0">
                          <a:ln>
                            <a:noFill/>
                          </a:ln>
                          <a:solidFill>
                            <a:schemeClr val="tx1"/>
                          </a:solidFill>
                          <a:effectLst/>
                          <a:latin typeface="Arial" charset="0"/>
                        </a:rPr>
                        <a:t>op</a:t>
                      </a:r>
                      <a:r>
                        <a:rPr kumimoji="0" lang="en-US" altLang="en-US" sz="1200" b="1" i="0" u="none" strike="noStrike" cap="none" normalizeH="0" baseline="0">
                          <a:ln>
                            <a:noFill/>
                          </a:ln>
                          <a:solidFill>
                            <a:schemeClr val="tx1"/>
                          </a:solidFill>
                          <a:effectLst/>
                          <a:latin typeface="Arial" charset="0"/>
                        </a:rPr>
                        <a:t>  sign_extend(immediate)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452438">
                <a:tc vMerge="1">
                  <a:txBody>
                    <a:bodyPr/>
                    <a:lstStyle/>
                    <a:p>
                      <a:endParaRPr lang="en-US"/>
                    </a:p>
                  </a:txBody>
                  <a:tcPr/>
                </a:tc>
                <a:tc>
                  <a:txBody>
                    <a:bodyPr/>
                    <a:lstStyle>
                      <a:lvl1pPr>
                        <a:lnSpc>
                          <a:spcPct val="90000"/>
                        </a:lnSpc>
                        <a:spcBef>
                          <a:spcPct val="30000"/>
                        </a:spcBef>
                        <a:buClr>
                          <a:schemeClr val="accent2"/>
                        </a:buClr>
                        <a:buSzPct val="80000"/>
                        <a:buFont typeface="ZapfDingbats" pitchFamily="82" charset="2"/>
                        <a:defRPr sz="2000" b="1">
                          <a:solidFill>
                            <a:schemeClr val="tx1"/>
                          </a:solidFill>
                          <a:latin typeface="Arial" charset="0"/>
                        </a:defRPr>
                      </a:lvl1pPr>
                      <a:lvl2pPr marL="628650">
                        <a:lnSpc>
                          <a:spcPct val="90000"/>
                        </a:lnSpc>
                        <a:spcBef>
                          <a:spcPct val="30000"/>
                        </a:spcBef>
                        <a:buClr>
                          <a:schemeClr val="accent2"/>
                        </a:buClr>
                        <a:buSzPct val="100000"/>
                        <a:buFont typeface="Wingdings" pitchFamily="2" charset="2"/>
                        <a:defRPr sz="1600" b="1">
                          <a:solidFill>
                            <a:schemeClr val="tx1"/>
                          </a:solidFill>
                          <a:latin typeface="Arial" charset="0"/>
                        </a:defRPr>
                      </a:lvl2pPr>
                      <a:lvl3pPr marL="1257300">
                        <a:lnSpc>
                          <a:spcPct val="90000"/>
                        </a:lnSpc>
                        <a:spcBef>
                          <a:spcPct val="30000"/>
                        </a:spcBef>
                        <a:buClr>
                          <a:schemeClr val="accent2"/>
                        </a:buClr>
                        <a:buSzPct val="130000"/>
                        <a:buFont typeface="Symbol" pitchFamily="18" charset="2"/>
                        <a:defRPr sz="1600" b="1">
                          <a:solidFill>
                            <a:schemeClr val="tx1"/>
                          </a:solidFill>
                          <a:latin typeface="Arial" charset="0"/>
                        </a:defRPr>
                      </a:lvl3pPr>
                      <a:lvl4pPr marL="1771650">
                        <a:lnSpc>
                          <a:spcPct val="90000"/>
                        </a:lnSpc>
                        <a:spcBef>
                          <a:spcPct val="30000"/>
                        </a:spcBef>
                        <a:buClr>
                          <a:schemeClr val="accent2"/>
                        </a:buClr>
                        <a:buSzPct val="130000"/>
                        <a:buFont typeface="Wingdings" pitchFamily="2" charset="2"/>
                        <a:defRPr sz="1200" b="1">
                          <a:solidFill>
                            <a:schemeClr val="tx1"/>
                          </a:solidFill>
                          <a:latin typeface="Arial" charset="0"/>
                        </a:defRPr>
                      </a:lvl4pPr>
                      <a:lvl5pPr marL="2228850">
                        <a:lnSpc>
                          <a:spcPct val="90000"/>
                        </a:lnSpc>
                        <a:spcBef>
                          <a:spcPct val="30000"/>
                        </a:spcBef>
                        <a:buClr>
                          <a:schemeClr val="accent2"/>
                        </a:buClr>
                        <a:buSzPct val="110000"/>
                        <a:buFont typeface="ZapfDingbats" pitchFamily="82" charset="2"/>
                        <a:defRPr sz="1200" b="1">
                          <a:solidFill>
                            <a:schemeClr val="tx1"/>
                          </a:solidFill>
                          <a:latin typeface="Arial" charset="0"/>
                        </a:defRPr>
                      </a:lvl5pPr>
                      <a:lvl6pPr marL="26860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6pPr>
                      <a:lvl7pPr marL="31432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7pPr>
                      <a:lvl8pPr marL="36004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8pPr>
                      <a:lvl9pPr marL="40576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9pPr>
                    </a:lstStyle>
                    <a:p>
                      <a:pPr marL="0" marR="0" lvl="0" indent="0" algn="l" defTabSz="914400" rtl="0" eaLnBrk="0" fontAlgn="base" latinLnBrk="0" hangingPunct="0">
                        <a:lnSpc>
                          <a:spcPct val="90000"/>
                        </a:lnSpc>
                        <a:spcBef>
                          <a:spcPct val="30000"/>
                        </a:spcBef>
                        <a:spcAft>
                          <a:spcPct val="0"/>
                        </a:spcAft>
                        <a:buClr>
                          <a:schemeClr val="accent2"/>
                        </a:buClr>
                        <a:buSzPct val="80000"/>
                        <a:buFont typeface="ZapfDingbats" pitchFamily="82" charset="2"/>
                        <a:buNone/>
                        <a:tabLst/>
                      </a:pPr>
                      <a:r>
                        <a:rPr kumimoji="0" lang="en-US" altLang="en-US" sz="1200" b="1" i="0" u="none" strike="noStrike" cap="none" normalizeH="0" baseline="0">
                          <a:ln>
                            <a:noFill/>
                          </a:ln>
                          <a:solidFill>
                            <a:schemeClr val="tx1"/>
                          </a:solidFill>
                          <a:effectLst/>
                          <a:latin typeface="Arial" charset="0"/>
                        </a:rPr>
                        <a:t>conditional branches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Clr>
                          <a:schemeClr val="accent2"/>
                        </a:buClr>
                        <a:buSzPct val="80000"/>
                        <a:buFont typeface="ZapfDingbats" pitchFamily="82" charset="2"/>
                        <a:defRPr sz="2000" b="1">
                          <a:solidFill>
                            <a:schemeClr val="tx1"/>
                          </a:solidFill>
                          <a:latin typeface="Arial" charset="0"/>
                        </a:defRPr>
                      </a:lvl1pPr>
                      <a:lvl2pPr marL="628650">
                        <a:lnSpc>
                          <a:spcPct val="90000"/>
                        </a:lnSpc>
                        <a:spcBef>
                          <a:spcPct val="30000"/>
                        </a:spcBef>
                        <a:buClr>
                          <a:schemeClr val="accent2"/>
                        </a:buClr>
                        <a:buSzPct val="100000"/>
                        <a:buFont typeface="Wingdings" pitchFamily="2" charset="2"/>
                        <a:defRPr sz="1600" b="1">
                          <a:solidFill>
                            <a:schemeClr val="tx1"/>
                          </a:solidFill>
                          <a:latin typeface="Arial" charset="0"/>
                        </a:defRPr>
                      </a:lvl2pPr>
                      <a:lvl3pPr marL="1257300">
                        <a:lnSpc>
                          <a:spcPct val="90000"/>
                        </a:lnSpc>
                        <a:spcBef>
                          <a:spcPct val="30000"/>
                        </a:spcBef>
                        <a:buClr>
                          <a:schemeClr val="accent2"/>
                        </a:buClr>
                        <a:buSzPct val="130000"/>
                        <a:buFont typeface="Symbol" pitchFamily="18" charset="2"/>
                        <a:defRPr sz="1600" b="1">
                          <a:solidFill>
                            <a:schemeClr val="tx1"/>
                          </a:solidFill>
                          <a:latin typeface="Arial" charset="0"/>
                        </a:defRPr>
                      </a:lvl3pPr>
                      <a:lvl4pPr marL="1771650">
                        <a:lnSpc>
                          <a:spcPct val="90000"/>
                        </a:lnSpc>
                        <a:spcBef>
                          <a:spcPct val="30000"/>
                        </a:spcBef>
                        <a:buClr>
                          <a:schemeClr val="accent2"/>
                        </a:buClr>
                        <a:buSzPct val="130000"/>
                        <a:buFont typeface="Wingdings" pitchFamily="2" charset="2"/>
                        <a:defRPr sz="1200" b="1">
                          <a:solidFill>
                            <a:schemeClr val="tx1"/>
                          </a:solidFill>
                          <a:latin typeface="Arial" charset="0"/>
                        </a:defRPr>
                      </a:lvl4pPr>
                      <a:lvl5pPr marL="2228850">
                        <a:lnSpc>
                          <a:spcPct val="90000"/>
                        </a:lnSpc>
                        <a:spcBef>
                          <a:spcPct val="30000"/>
                        </a:spcBef>
                        <a:buClr>
                          <a:schemeClr val="accent2"/>
                        </a:buClr>
                        <a:buSzPct val="110000"/>
                        <a:buFont typeface="ZapfDingbats" pitchFamily="82" charset="2"/>
                        <a:defRPr sz="1200" b="1">
                          <a:solidFill>
                            <a:schemeClr val="tx1"/>
                          </a:solidFill>
                          <a:latin typeface="Arial" charset="0"/>
                        </a:defRPr>
                      </a:lvl5pPr>
                      <a:lvl6pPr marL="26860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6pPr>
                      <a:lvl7pPr marL="31432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7pPr>
                      <a:lvl8pPr marL="36004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8pPr>
                      <a:lvl9pPr marL="40576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9pPr>
                    </a:lstStyle>
                    <a:p>
                      <a:pPr marL="0" marR="0" lvl="0" indent="0" algn="l" defTabSz="914400" rtl="0" eaLnBrk="0" fontAlgn="base" latinLnBrk="0" hangingPunct="0">
                        <a:lnSpc>
                          <a:spcPct val="90000"/>
                        </a:lnSpc>
                        <a:spcBef>
                          <a:spcPct val="30000"/>
                        </a:spcBef>
                        <a:spcAft>
                          <a:spcPct val="0"/>
                        </a:spcAft>
                        <a:buClr>
                          <a:schemeClr val="accent2"/>
                        </a:buClr>
                        <a:buSzPct val="80000"/>
                        <a:buFont typeface="ZapfDingbats" pitchFamily="82" charset="2"/>
                        <a:buNone/>
                        <a:tabLst/>
                      </a:pPr>
                      <a:r>
                        <a:rPr kumimoji="0" lang="en-US" altLang="en-US" sz="1200" b="1" i="0" u="none" strike="noStrike" cap="none" normalizeH="0" baseline="0" dirty="0" err="1">
                          <a:ln>
                            <a:noFill/>
                          </a:ln>
                          <a:solidFill>
                            <a:schemeClr val="tx1"/>
                          </a:solidFill>
                          <a:effectLst/>
                          <a:latin typeface="Courier New" pitchFamily="49" charset="0"/>
                        </a:rPr>
                        <a:t>b</a:t>
                      </a:r>
                      <a:r>
                        <a:rPr kumimoji="0" lang="en-US" altLang="en-US" sz="1200" b="1" i="1" u="none" strike="noStrike" cap="none" normalizeH="0" baseline="0" dirty="0" err="1">
                          <a:ln>
                            <a:noFill/>
                          </a:ln>
                          <a:solidFill>
                            <a:schemeClr val="tx1"/>
                          </a:solidFill>
                          <a:effectLst/>
                          <a:latin typeface="Courier New" pitchFamily="49" charset="0"/>
                        </a:rPr>
                        <a:t>op</a:t>
                      </a:r>
                      <a:r>
                        <a:rPr kumimoji="0" lang="en-US" altLang="en-US" sz="1200" b="1" i="0" u="none" strike="noStrike" cap="none" normalizeH="0" baseline="0" dirty="0" err="1">
                          <a:ln>
                            <a:noFill/>
                          </a:ln>
                          <a:solidFill>
                            <a:schemeClr val="tx1"/>
                          </a:solidFill>
                          <a:effectLst/>
                          <a:latin typeface="Courier New" pitchFamily="49" charset="0"/>
                        </a:rPr>
                        <a:t>z</a:t>
                      </a:r>
                      <a:r>
                        <a:rPr kumimoji="0" lang="en-US" altLang="en-US" sz="1200" b="1" i="0" u="none" strike="noStrike" cap="none" normalizeH="0" baseline="0" dirty="0">
                          <a:ln>
                            <a:noFill/>
                          </a:ln>
                          <a:solidFill>
                            <a:schemeClr val="tx1"/>
                          </a:solidFill>
                          <a:effectLst/>
                          <a:latin typeface="Courier New" pitchFamily="49" charset="0"/>
                        </a:rPr>
                        <a:t> rs1, #</a:t>
                      </a:r>
                      <a:r>
                        <a:rPr kumimoji="0" lang="en-US" altLang="en-US" sz="1200" b="1" i="0" u="none" strike="noStrike" cap="none" normalizeH="0" baseline="0" dirty="0" err="1">
                          <a:ln>
                            <a:noFill/>
                          </a:ln>
                          <a:solidFill>
                            <a:schemeClr val="tx1"/>
                          </a:solidFill>
                          <a:effectLst/>
                          <a:latin typeface="Courier New" pitchFamily="49" charset="0"/>
                        </a:rPr>
                        <a:t>immed</a:t>
                      </a:r>
                      <a:br>
                        <a:rPr kumimoji="0" lang="en-US" altLang="en-US" sz="1200" b="1" i="0" u="none" strike="noStrike" cap="none" normalizeH="0" baseline="0" dirty="0">
                          <a:ln>
                            <a:noFill/>
                          </a:ln>
                          <a:solidFill>
                            <a:schemeClr val="tx1"/>
                          </a:solidFill>
                          <a:effectLst/>
                          <a:latin typeface="Courier New" pitchFamily="49" charset="0"/>
                        </a:rPr>
                      </a:br>
                      <a:r>
                        <a:rPr kumimoji="0" lang="en-US" altLang="en-US" sz="1200" b="1" i="0" u="none" strike="noStrike" cap="none" normalizeH="0" baseline="0" dirty="0">
                          <a:ln>
                            <a:noFill/>
                          </a:ln>
                          <a:solidFill>
                            <a:schemeClr val="tx1"/>
                          </a:solidFill>
                          <a:effectLst/>
                          <a:latin typeface="Courier New" pitchFamily="49" charset="0"/>
                        </a:rPr>
                        <a:t>(e.g., bez, </a:t>
                      </a:r>
                      <a:r>
                        <a:rPr kumimoji="0" lang="en-US" altLang="en-US" sz="1200" b="1" i="0" u="none" strike="noStrike" cap="none" normalizeH="0" baseline="0" dirty="0" err="1">
                          <a:ln>
                            <a:noFill/>
                          </a:ln>
                          <a:solidFill>
                            <a:schemeClr val="tx1"/>
                          </a:solidFill>
                          <a:effectLst/>
                          <a:latin typeface="Courier New" pitchFamily="49" charset="0"/>
                        </a:rPr>
                        <a:t>bnez</a:t>
                      </a:r>
                      <a:r>
                        <a:rPr kumimoji="0" lang="en-US" altLang="en-US" sz="1200" b="1" i="0" u="none" strike="noStrike" cap="none" normalizeH="0" baseline="0" dirty="0">
                          <a:ln>
                            <a:noFill/>
                          </a:ln>
                          <a:solidFill>
                            <a:schemeClr val="tx1"/>
                          </a:solidFill>
                          <a:effectLst/>
                          <a:latin typeface="Courier New" pitchFamily="49"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Clr>
                          <a:schemeClr val="accent2"/>
                        </a:buClr>
                        <a:buSzPct val="80000"/>
                        <a:buFont typeface="ZapfDingbats" pitchFamily="82" charset="2"/>
                        <a:defRPr sz="2000" b="1">
                          <a:solidFill>
                            <a:schemeClr val="tx1"/>
                          </a:solidFill>
                          <a:latin typeface="Arial" charset="0"/>
                        </a:defRPr>
                      </a:lvl1pPr>
                      <a:lvl2pPr marL="628650">
                        <a:lnSpc>
                          <a:spcPct val="90000"/>
                        </a:lnSpc>
                        <a:spcBef>
                          <a:spcPct val="30000"/>
                        </a:spcBef>
                        <a:buClr>
                          <a:schemeClr val="accent2"/>
                        </a:buClr>
                        <a:buSzPct val="100000"/>
                        <a:buFont typeface="Wingdings" pitchFamily="2" charset="2"/>
                        <a:defRPr sz="1600" b="1">
                          <a:solidFill>
                            <a:schemeClr val="tx1"/>
                          </a:solidFill>
                          <a:latin typeface="Arial" charset="0"/>
                        </a:defRPr>
                      </a:lvl2pPr>
                      <a:lvl3pPr marL="1257300">
                        <a:lnSpc>
                          <a:spcPct val="90000"/>
                        </a:lnSpc>
                        <a:spcBef>
                          <a:spcPct val="30000"/>
                        </a:spcBef>
                        <a:buClr>
                          <a:schemeClr val="accent2"/>
                        </a:buClr>
                        <a:buSzPct val="130000"/>
                        <a:buFont typeface="Symbol" pitchFamily="18" charset="2"/>
                        <a:defRPr sz="1600" b="1">
                          <a:solidFill>
                            <a:schemeClr val="tx1"/>
                          </a:solidFill>
                          <a:latin typeface="Arial" charset="0"/>
                        </a:defRPr>
                      </a:lvl3pPr>
                      <a:lvl4pPr marL="1771650">
                        <a:lnSpc>
                          <a:spcPct val="90000"/>
                        </a:lnSpc>
                        <a:spcBef>
                          <a:spcPct val="30000"/>
                        </a:spcBef>
                        <a:buClr>
                          <a:schemeClr val="accent2"/>
                        </a:buClr>
                        <a:buSzPct val="130000"/>
                        <a:buFont typeface="Wingdings" pitchFamily="2" charset="2"/>
                        <a:defRPr sz="1200" b="1">
                          <a:solidFill>
                            <a:schemeClr val="tx1"/>
                          </a:solidFill>
                          <a:latin typeface="Arial" charset="0"/>
                        </a:defRPr>
                      </a:lvl4pPr>
                      <a:lvl5pPr marL="2228850">
                        <a:lnSpc>
                          <a:spcPct val="90000"/>
                        </a:lnSpc>
                        <a:spcBef>
                          <a:spcPct val="30000"/>
                        </a:spcBef>
                        <a:buClr>
                          <a:schemeClr val="accent2"/>
                        </a:buClr>
                        <a:buSzPct val="110000"/>
                        <a:buFont typeface="ZapfDingbats" pitchFamily="82" charset="2"/>
                        <a:defRPr sz="1200" b="1">
                          <a:solidFill>
                            <a:schemeClr val="tx1"/>
                          </a:solidFill>
                          <a:latin typeface="Arial" charset="0"/>
                        </a:defRPr>
                      </a:lvl5pPr>
                      <a:lvl6pPr marL="26860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6pPr>
                      <a:lvl7pPr marL="31432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7pPr>
                      <a:lvl8pPr marL="36004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8pPr>
                      <a:lvl9pPr marL="40576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9pPr>
                    </a:lstStyle>
                    <a:p>
                      <a:pPr marL="0" marR="0" lvl="0" indent="0" algn="l" defTabSz="914400" rtl="0" eaLnBrk="0" fontAlgn="base" latinLnBrk="0" hangingPunct="0">
                        <a:lnSpc>
                          <a:spcPct val="90000"/>
                        </a:lnSpc>
                        <a:spcBef>
                          <a:spcPct val="30000"/>
                        </a:spcBef>
                        <a:spcAft>
                          <a:spcPct val="0"/>
                        </a:spcAft>
                        <a:buClr>
                          <a:schemeClr val="accent2"/>
                        </a:buClr>
                        <a:buSzPct val="80000"/>
                        <a:buFont typeface="ZapfDingbats" pitchFamily="82" charset="2"/>
                        <a:buNone/>
                        <a:tabLst/>
                      </a:pPr>
                      <a:r>
                        <a:rPr kumimoji="0" lang="en-US" altLang="en-US" sz="1200" b="1" i="0" u="none" strike="noStrike" cap="none" normalizeH="0" baseline="0">
                          <a:ln>
                            <a:noFill/>
                          </a:ln>
                          <a:solidFill>
                            <a:schemeClr val="tx1"/>
                          </a:solidFill>
                          <a:effectLst/>
                          <a:latin typeface="Arial" charset="0"/>
                        </a:rPr>
                        <a:t>cond = (Regs[rs1] </a:t>
                      </a:r>
                      <a:r>
                        <a:rPr kumimoji="0" lang="en-US" altLang="en-US" sz="1200" b="1" i="1" u="none" strike="noStrike" cap="none" normalizeH="0" baseline="0">
                          <a:ln>
                            <a:noFill/>
                          </a:ln>
                          <a:solidFill>
                            <a:schemeClr val="tx1"/>
                          </a:solidFill>
                          <a:effectLst/>
                          <a:latin typeface="Arial" charset="0"/>
                        </a:rPr>
                        <a:t>op</a:t>
                      </a:r>
                      <a:r>
                        <a:rPr kumimoji="0" lang="en-US" altLang="en-US" sz="1200" b="1" i="0" u="none" strike="noStrike" cap="none" normalizeH="0" baseline="0">
                          <a:ln>
                            <a:noFill/>
                          </a:ln>
                          <a:solidFill>
                            <a:schemeClr val="tx1"/>
                          </a:solidFill>
                          <a:effectLst/>
                          <a:latin typeface="Arial" charset="0"/>
                        </a:rPr>
                        <a:t> 0)</a:t>
                      </a:r>
                    </a:p>
                    <a:p>
                      <a:pPr marL="0" marR="0" lvl="0" indent="0" algn="l" defTabSz="914400" rtl="0" eaLnBrk="0" fontAlgn="base" latinLnBrk="0" hangingPunct="0">
                        <a:lnSpc>
                          <a:spcPct val="90000"/>
                        </a:lnSpc>
                        <a:spcBef>
                          <a:spcPct val="30000"/>
                        </a:spcBef>
                        <a:spcAft>
                          <a:spcPct val="0"/>
                        </a:spcAft>
                        <a:buClr>
                          <a:schemeClr val="accent2"/>
                        </a:buClr>
                        <a:buSzPct val="80000"/>
                        <a:buFont typeface="ZapfDingbats" pitchFamily="82" charset="2"/>
                        <a:buNone/>
                        <a:tabLst/>
                      </a:pPr>
                      <a:r>
                        <a:rPr kumimoji="0" lang="en-US" altLang="en-US" sz="1200" b="1" i="0" u="none" strike="noStrike" cap="none" normalizeH="0" baseline="0">
                          <a:ln>
                            <a:noFill/>
                          </a:ln>
                          <a:solidFill>
                            <a:schemeClr val="tx1"/>
                          </a:solidFill>
                          <a:effectLst/>
                          <a:latin typeface="Arial" charset="0"/>
                        </a:rPr>
                        <a:t>target = PC + 4 + sign_extend(immediate)</a:t>
                      </a:r>
                    </a:p>
                    <a:p>
                      <a:pPr marL="0" marR="0" lvl="0" indent="0" algn="l" defTabSz="914400" rtl="0" eaLnBrk="0" fontAlgn="base" latinLnBrk="0" hangingPunct="0">
                        <a:lnSpc>
                          <a:spcPct val="90000"/>
                        </a:lnSpc>
                        <a:spcBef>
                          <a:spcPct val="30000"/>
                        </a:spcBef>
                        <a:spcAft>
                          <a:spcPct val="0"/>
                        </a:spcAft>
                        <a:buClr>
                          <a:schemeClr val="accent2"/>
                        </a:buClr>
                        <a:buSzPct val="80000"/>
                        <a:buFont typeface="ZapfDingbats" pitchFamily="82" charset="2"/>
                        <a:buNone/>
                        <a:tabLst/>
                      </a:pPr>
                      <a:r>
                        <a:rPr kumimoji="0" lang="en-US" altLang="en-US" sz="1200" b="1" i="0" u="none" strike="noStrike" cap="none" normalizeH="0" baseline="0">
                          <a:ln>
                            <a:noFill/>
                          </a:ln>
                          <a:solidFill>
                            <a:schemeClr val="tx1"/>
                          </a:solidFill>
                          <a:effectLst/>
                          <a:latin typeface="Arial" charset="0"/>
                        </a:rPr>
                        <a:t>PC = (cond ? target : PC + 4)</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450850">
                <a:tc vMerge="1">
                  <a:txBody>
                    <a:bodyPr/>
                    <a:lstStyle/>
                    <a:p>
                      <a:endParaRPr lang="en-US"/>
                    </a:p>
                  </a:txBody>
                  <a:tcPr/>
                </a:tc>
                <a:tc>
                  <a:txBody>
                    <a:bodyPr/>
                    <a:lstStyle>
                      <a:lvl1pPr>
                        <a:lnSpc>
                          <a:spcPct val="90000"/>
                        </a:lnSpc>
                        <a:spcBef>
                          <a:spcPct val="30000"/>
                        </a:spcBef>
                        <a:buClr>
                          <a:schemeClr val="accent2"/>
                        </a:buClr>
                        <a:buSzPct val="80000"/>
                        <a:buFont typeface="ZapfDingbats" pitchFamily="82" charset="2"/>
                        <a:defRPr sz="2000" b="1">
                          <a:solidFill>
                            <a:schemeClr val="tx1"/>
                          </a:solidFill>
                          <a:latin typeface="Arial" charset="0"/>
                        </a:defRPr>
                      </a:lvl1pPr>
                      <a:lvl2pPr marL="628650">
                        <a:lnSpc>
                          <a:spcPct val="90000"/>
                        </a:lnSpc>
                        <a:spcBef>
                          <a:spcPct val="30000"/>
                        </a:spcBef>
                        <a:buClr>
                          <a:schemeClr val="accent2"/>
                        </a:buClr>
                        <a:buSzPct val="100000"/>
                        <a:buFont typeface="Wingdings" pitchFamily="2" charset="2"/>
                        <a:defRPr sz="1600" b="1">
                          <a:solidFill>
                            <a:schemeClr val="tx1"/>
                          </a:solidFill>
                          <a:latin typeface="Arial" charset="0"/>
                        </a:defRPr>
                      </a:lvl2pPr>
                      <a:lvl3pPr marL="1257300">
                        <a:lnSpc>
                          <a:spcPct val="90000"/>
                        </a:lnSpc>
                        <a:spcBef>
                          <a:spcPct val="30000"/>
                        </a:spcBef>
                        <a:buClr>
                          <a:schemeClr val="accent2"/>
                        </a:buClr>
                        <a:buSzPct val="130000"/>
                        <a:buFont typeface="Symbol" pitchFamily="18" charset="2"/>
                        <a:defRPr sz="1600" b="1">
                          <a:solidFill>
                            <a:schemeClr val="tx1"/>
                          </a:solidFill>
                          <a:latin typeface="Arial" charset="0"/>
                        </a:defRPr>
                      </a:lvl3pPr>
                      <a:lvl4pPr marL="1771650">
                        <a:lnSpc>
                          <a:spcPct val="90000"/>
                        </a:lnSpc>
                        <a:spcBef>
                          <a:spcPct val="30000"/>
                        </a:spcBef>
                        <a:buClr>
                          <a:schemeClr val="accent2"/>
                        </a:buClr>
                        <a:buSzPct val="130000"/>
                        <a:buFont typeface="Wingdings" pitchFamily="2" charset="2"/>
                        <a:defRPr sz="1200" b="1">
                          <a:solidFill>
                            <a:schemeClr val="tx1"/>
                          </a:solidFill>
                          <a:latin typeface="Arial" charset="0"/>
                        </a:defRPr>
                      </a:lvl4pPr>
                      <a:lvl5pPr marL="2228850">
                        <a:lnSpc>
                          <a:spcPct val="90000"/>
                        </a:lnSpc>
                        <a:spcBef>
                          <a:spcPct val="30000"/>
                        </a:spcBef>
                        <a:buClr>
                          <a:schemeClr val="accent2"/>
                        </a:buClr>
                        <a:buSzPct val="110000"/>
                        <a:buFont typeface="ZapfDingbats" pitchFamily="82" charset="2"/>
                        <a:defRPr sz="1200" b="1">
                          <a:solidFill>
                            <a:schemeClr val="tx1"/>
                          </a:solidFill>
                          <a:latin typeface="Arial" charset="0"/>
                        </a:defRPr>
                      </a:lvl5pPr>
                      <a:lvl6pPr marL="26860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6pPr>
                      <a:lvl7pPr marL="31432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7pPr>
                      <a:lvl8pPr marL="36004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8pPr>
                      <a:lvl9pPr marL="40576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9pPr>
                    </a:lstStyle>
                    <a:p>
                      <a:pPr marL="0" marR="0" lvl="0" indent="0" algn="l" defTabSz="914400" rtl="0" eaLnBrk="0" fontAlgn="base" latinLnBrk="0" hangingPunct="0">
                        <a:lnSpc>
                          <a:spcPct val="90000"/>
                        </a:lnSpc>
                        <a:spcBef>
                          <a:spcPct val="30000"/>
                        </a:spcBef>
                        <a:spcAft>
                          <a:spcPct val="0"/>
                        </a:spcAft>
                        <a:buClr>
                          <a:schemeClr val="accent2"/>
                        </a:buClr>
                        <a:buSzPct val="80000"/>
                        <a:buFont typeface="ZapfDingbats" pitchFamily="82" charset="2"/>
                        <a:buNone/>
                        <a:tabLst/>
                      </a:pPr>
                      <a:r>
                        <a:rPr kumimoji="0" lang="en-US" altLang="en-US" sz="1200" b="1" i="0" u="none" strike="noStrike" cap="none" normalizeH="0" baseline="0">
                          <a:ln>
                            <a:noFill/>
                          </a:ln>
                          <a:solidFill>
                            <a:schemeClr val="tx1"/>
                          </a:solidFill>
                          <a:effectLst/>
                          <a:latin typeface="Arial" charset="0"/>
                        </a:rPr>
                        <a:t>jump register /</a:t>
                      </a:r>
                      <a:br>
                        <a:rPr kumimoji="0" lang="en-US" altLang="en-US" sz="1200" b="1" i="0" u="none" strike="noStrike" cap="none" normalizeH="0" baseline="0">
                          <a:ln>
                            <a:noFill/>
                          </a:ln>
                          <a:solidFill>
                            <a:schemeClr val="tx1"/>
                          </a:solidFill>
                          <a:effectLst/>
                          <a:latin typeface="Arial" charset="0"/>
                        </a:rPr>
                      </a:br>
                      <a:r>
                        <a:rPr kumimoji="0" lang="en-US" altLang="en-US" sz="1200" b="1" i="0" u="none" strike="noStrike" cap="none" normalizeH="0" baseline="0">
                          <a:ln>
                            <a:noFill/>
                          </a:ln>
                          <a:solidFill>
                            <a:schemeClr val="tx1"/>
                          </a:solidFill>
                          <a:effectLst/>
                          <a:latin typeface="Arial" charset="0"/>
                        </a:rPr>
                        <a:t>call register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Clr>
                          <a:schemeClr val="accent2"/>
                        </a:buClr>
                        <a:buSzPct val="80000"/>
                        <a:buFont typeface="ZapfDingbats" pitchFamily="82" charset="2"/>
                        <a:defRPr sz="2000" b="1">
                          <a:solidFill>
                            <a:schemeClr val="tx1"/>
                          </a:solidFill>
                          <a:latin typeface="Arial" charset="0"/>
                        </a:defRPr>
                      </a:lvl1pPr>
                      <a:lvl2pPr marL="628650">
                        <a:lnSpc>
                          <a:spcPct val="90000"/>
                        </a:lnSpc>
                        <a:spcBef>
                          <a:spcPct val="30000"/>
                        </a:spcBef>
                        <a:buClr>
                          <a:schemeClr val="accent2"/>
                        </a:buClr>
                        <a:buSzPct val="100000"/>
                        <a:buFont typeface="Wingdings" pitchFamily="2" charset="2"/>
                        <a:defRPr sz="1600" b="1">
                          <a:solidFill>
                            <a:schemeClr val="tx1"/>
                          </a:solidFill>
                          <a:latin typeface="Arial" charset="0"/>
                        </a:defRPr>
                      </a:lvl2pPr>
                      <a:lvl3pPr marL="1257300">
                        <a:lnSpc>
                          <a:spcPct val="90000"/>
                        </a:lnSpc>
                        <a:spcBef>
                          <a:spcPct val="30000"/>
                        </a:spcBef>
                        <a:buClr>
                          <a:schemeClr val="accent2"/>
                        </a:buClr>
                        <a:buSzPct val="130000"/>
                        <a:buFont typeface="Symbol" pitchFamily="18" charset="2"/>
                        <a:defRPr sz="1600" b="1">
                          <a:solidFill>
                            <a:schemeClr val="tx1"/>
                          </a:solidFill>
                          <a:latin typeface="Arial" charset="0"/>
                        </a:defRPr>
                      </a:lvl3pPr>
                      <a:lvl4pPr marL="1771650">
                        <a:lnSpc>
                          <a:spcPct val="90000"/>
                        </a:lnSpc>
                        <a:spcBef>
                          <a:spcPct val="30000"/>
                        </a:spcBef>
                        <a:buClr>
                          <a:schemeClr val="accent2"/>
                        </a:buClr>
                        <a:buSzPct val="130000"/>
                        <a:buFont typeface="Wingdings" pitchFamily="2" charset="2"/>
                        <a:defRPr sz="1200" b="1">
                          <a:solidFill>
                            <a:schemeClr val="tx1"/>
                          </a:solidFill>
                          <a:latin typeface="Arial" charset="0"/>
                        </a:defRPr>
                      </a:lvl4pPr>
                      <a:lvl5pPr marL="2228850">
                        <a:lnSpc>
                          <a:spcPct val="90000"/>
                        </a:lnSpc>
                        <a:spcBef>
                          <a:spcPct val="30000"/>
                        </a:spcBef>
                        <a:buClr>
                          <a:schemeClr val="accent2"/>
                        </a:buClr>
                        <a:buSzPct val="110000"/>
                        <a:buFont typeface="ZapfDingbats" pitchFamily="82" charset="2"/>
                        <a:defRPr sz="1200" b="1">
                          <a:solidFill>
                            <a:schemeClr val="tx1"/>
                          </a:solidFill>
                          <a:latin typeface="Arial" charset="0"/>
                        </a:defRPr>
                      </a:lvl5pPr>
                      <a:lvl6pPr marL="26860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6pPr>
                      <a:lvl7pPr marL="31432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7pPr>
                      <a:lvl8pPr marL="36004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8pPr>
                      <a:lvl9pPr marL="40576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9pPr>
                    </a:lstStyle>
                    <a:p>
                      <a:pPr marL="0" marR="0" lvl="0" indent="0" algn="l" defTabSz="914400" rtl="0" eaLnBrk="0" fontAlgn="base" latinLnBrk="0" hangingPunct="0">
                        <a:lnSpc>
                          <a:spcPct val="90000"/>
                        </a:lnSpc>
                        <a:spcBef>
                          <a:spcPct val="30000"/>
                        </a:spcBef>
                        <a:spcAft>
                          <a:spcPct val="0"/>
                        </a:spcAft>
                        <a:buClr>
                          <a:schemeClr val="accent2"/>
                        </a:buClr>
                        <a:buSzPct val="80000"/>
                        <a:buFont typeface="ZapfDingbats" pitchFamily="82" charset="2"/>
                        <a:buNone/>
                        <a:tabLst/>
                      </a:pPr>
                      <a:endParaRPr kumimoji="0" lang="en-US" altLang="en-US" sz="1200" b="1" i="0" u="none" strike="noStrike" cap="none" normalizeH="0" baseline="0">
                        <a:ln>
                          <a:noFill/>
                        </a:ln>
                        <a:solidFill>
                          <a:schemeClr val="tx1"/>
                        </a:solidFill>
                        <a:effectLst/>
                        <a:latin typeface="Courier New" pitchFamily="49"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Clr>
                          <a:schemeClr val="accent2"/>
                        </a:buClr>
                        <a:buSzPct val="80000"/>
                        <a:buFont typeface="ZapfDingbats" pitchFamily="82" charset="2"/>
                        <a:defRPr sz="2000" b="1">
                          <a:solidFill>
                            <a:schemeClr val="tx1"/>
                          </a:solidFill>
                          <a:latin typeface="Arial" charset="0"/>
                        </a:defRPr>
                      </a:lvl1pPr>
                      <a:lvl2pPr marL="628650">
                        <a:lnSpc>
                          <a:spcPct val="90000"/>
                        </a:lnSpc>
                        <a:spcBef>
                          <a:spcPct val="30000"/>
                        </a:spcBef>
                        <a:buClr>
                          <a:schemeClr val="accent2"/>
                        </a:buClr>
                        <a:buSzPct val="100000"/>
                        <a:buFont typeface="Wingdings" pitchFamily="2" charset="2"/>
                        <a:defRPr sz="1600" b="1">
                          <a:solidFill>
                            <a:schemeClr val="tx1"/>
                          </a:solidFill>
                          <a:latin typeface="Arial" charset="0"/>
                        </a:defRPr>
                      </a:lvl2pPr>
                      <a:lvl3pPr marL="1257300">
                        <a:lnSpc>
                          <a:spcPct val="90000"/>
                        </a:lnSpc>
                        <a:spcBef>
                          <a:spcPct val="30000"/>
                        </a:spcBef>
                        <a:buClr>
                          <a:schemeClr val="accent2"/>
                        </a:buClr>
                        <a:buSzPct val="130000"/>
                        <a:buFont typeface="Symbol" pitchFamily="18" charset="2"/>
                        <a:defRPr sz="1600" b="1">
                          <a:solidFill>
                            <a:schemeClr val="tx1"/>
                          </a:solidFill>
                          <a:latin typeface="Arial" charset="0"/>
                        </a:defRPr>
                      </a:lvl3pPr>
                      <a:lvl4pPr marL="1771650">
                        <a:lnSpc>
                          <a:spcPct val="90000"/>
                        </a:lnSpc>
                        <a:spcBef>
                          <a:spcPct val="30000"/>
                        </a:spcBef>
                        <a:buClr>
                          <a:schemeClr val="accent2"/>
                        </a:buClr>
                        <a:buSzPct val="130000"/>
                        <a:buFont typeface="Wingdings" pitchFamily="2" charset="2"/>
                        <a:defRPr sz="1200" b="1">
                          <a:solidFill>
                            <a:schemeClr val="tx1"/>
                          </a:solidFill>
                          <a:latin typeface="Arial" charset="0"/>
                        </a:defRPr>
                      </a:lvl4pPr>
                      <a:lvl5pPr marL="2228850">
                        <a:lnSpc>
                          <a:spcPct val="90000"/>
                        </a:lnSpc>
                        <a:spcBef>
                          <a:spcPct val="30000"/>
                        </a:spcBef>
                        <a:buClr>
                          <a:schemeClr val="accent2"/>
                        </a:buClr>
                        <a:buSzPct val="110000"/>
                        <a:buFont typeface="ZapfDingbats" pitchFamily="82" charset="2"/>
                        <a:defRPr sz="1200" b="1">
                          <a:solidFill>
                            <a:schemeClr val="tx1"/>
                          </a:solidFill>
                          <a:latin typeface="Arial" charset="0"/>
                        </a:defRPr>
                      </a:lvl5pPr>
                      <a:lvl6pPr marL="26860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6pPr>
                      <a:lvl7pPr marL="31432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7pPr>
                      <a:lvl8pPr marL="36004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8pPr>
                      <a:lvl9pPr marL="40576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9pPr>
                    </a:lstStyle>
                    <a:p>
                      <a:pPr marL="0" marR="0" lvl="0" indent="0" algn="l" defTabSz="914400" rtl="0" eaLnBrk="0" fontAlgn="base" latinLnBrk="0" hangingPunct="0">
                        <a:lnSpc>
                          <a:spcPct val="90000"/>
                        </a:lnSpc>
                        <a:spcBef>
                          <a:spcPct val="30000"/>
                        </a:spcBef>
                        <a:spcAft>
                          <a:spcPct val="0"/>
                        </a:spcAft>
                        <a:buClr>
                          <a:schemeClr val="accent2"/>
                        </a:buClr>
                        <a:buSzPct val="80000"/>
                        <a:buFont typeface="ZapfDingbats" pitchFamily="82" charset="2"/>
                        <a:buNone/>
                        <a:tabLst/>
                      </a:pPr>
                      <a:endParaRPr kumimoji="0" lang="en-US" altLang="en-US" sz="12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452438">
                <a:tc>
                  <a:txBody>
                    <a:bodyPr/>
                    <a:lstStyle>
                      <a:lvl1pPr>
                        <a:lnSpc>
                          <a:spcPct val="90000"/>
                        </a:lnSpc>
                        <a:spcBef>
                          <a:spcPct val="30000"/>
                        </a:spcBef>
                        <a:buClr>
                          <a:schemeClr val="accent2"/>
                        </a:buClr>
                        <a:buSzPct val="80000"/>
                        <a:buFont typeface="ZapfDingbats" pitchFamily="82" charset="2"/>
                        <a:defRPr sz="2000" b="1">
                          <a:solidFill>
                            <a:schemeClr val="tx1"/>
                          </a:solidFill>
                          <a:latin typeface="Arial" charset="0"/>
                        </a:defRPr>
                      </a:lvl1pPr>
                      <a:lvl2pPr marL="628650">
                        <a:lnSpc>
                          <a:spcPct val="90000"/>
                        </a:lnSpc>
                        <a:spcBef>
                          <a:spcPct val="30000"/>
                        </a:spcBef>
                        <a:buClr>
                          <a:schemeClr val="accent2"/>
                        </a:buClr>
                        <a:buSzPct val="100000"/>
                        <a:buFont typeface="Wingdings" pitchFamily="2" charset="2"/>
                        <a:defRPr sz="1600" b="1">
                          <a:solidFill>
                            <a:schemeClr val="tx1"/>
                          </a:solidFill>
                          <a:latin typeface="Arial" charset="0"/>
                        </a:defRPr>
                      </a:lvl2pPr>
                      <a:lvl3pPr marL="1257300">
                        <a:lnSpc>
                          <a:spcPct val="90000"/>
                        </a:lnSpc>
                        <a:spcBef>
                          <a:spcPct val="30000"/>
                        </a:spcBef>
                        <a:buClr>
                          <a:schemeClr val="accent2"/>
                        </a:buClr>
                        <a:buSzPct val="130000"/>
                        <a:buFont typeface="Symbol" pitchFamily="18" charset="2"/>
                        <a:defRPr sz="1600" b="1">
                          <a:solidFill>
                            <a:schemeClr val="tx1"/>
                          </a:solidFill>
                          <a:latin typeface="Arial" charset="0"/>
                        </a:defRPr>
                      </a:lvl3pPr>
                      <a:lvl4pPr marL="1771650">
                        <a:lnSpc>
                          <a:spcPct val="90000"/>
                        </a:lnSpc>
                        <a:spcBef>
                          <a:spcPct val="30000"/>
                        </a:spcBef>
                        <a:buClr>
                          <a:schemeClr val="accent2"/>
                        </a:buClr>
                        <a:buSzPct val="130000"/>
                        <a:buFont typeface="Wingdings" pitchFamily="2" charset="2"/>
                        <a:defRPr sz="1200" b="1">
                          <a:solidFill>
                            <a:schemeClr val="tx1"/>
                          </a:solidFill>
                          <a:latin typeface="Arial" charset="0"/>
                        </a:defRPr>
                      </a:lvl4pPr>
                      <a:lvl5pPr marL="2228850">
                        <a:lnSpc>
                          <a:spcPct val="90000"/>
                        </a:lnSpc>
                        <a:spcBef>
                          <a:spcPct val="30000"/>
                        </a:spcBef>
                        <a:buClr>
                          <a:schemeClr val="accent2"/>
                        </a:buClr>
                        <a:buSzPct val="110000"/>
                        <a:buFont typeface="ZapfDingbats" pitchFamily="82" charset="2"/>
                        <a:defRPr sz="1200" b="1">
                          <a:solidFill>
                            <a:schemeClr val="tx1"/>
                          </a:solidFill>
                          <a:latin typeface="Arial" charset="0"/>
                        </a:defRPr>
                      </a:lvl5pPr>
                      <a:lvl6pPr marL="26860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6pPr>
                      <a:lvl7pPr marL="31432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7pPr>
                      <a:lvl8pPr marL="36004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8pPr>
                      <a:lvl9pPr marL="40576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9pPr>
                    </a:lstStyle>
                    <a:p>
                      <a:pPr marL="0" marR="0" lvl="0" indent="0" algn="l" defTabSz="914400" rtl="0" eaLnBrk="0" fontAlgn="base" latinLnBrk="0" hangingPunct="0">
                        <a:lnSpc>
                          <a:spcPct val="90000"/>
                        </a:lnSpc>
                        <a:spcBef>
                          <a:spcPct val="30000"/>
                        </a:spcBef>
                        <a:spcAft>
                          <a:spcPct val="0"/>
                        </a:spcAft>
                        <a:buClr>
                          <a:schemeClr val="accent2"/>
                        </a:buClr>
                        <a:buSzPct val="80000"/>
                        <a:buFont typeface="ZapfDingbats" pitchFamily="82" charset="2"/>
                        <a:buNone/>
                        <a:tabLst/>
                      </a:pPr>
                      <a:r>
                        <a:rPr kumimoji="0" lang="en-US" altLang="en-US" sz="1200" b="1" i="0" u="none" strike="noStrike" cap="none" normalizeH="0" baseline="0">
                          <a:ln>
                            <a:noFill/>
                          </a:ln>
                          <a:solidFill>
                            <a:schemeClr val="tx1"/>
                          </a:solidFill>
                          <a:effectLst/>
                          <a:latin typeface="Arial" charset="0"/>
                        </a:rPr>
                        <a:t>R-type</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Clr>
                          <a:schemeClr val="accent2"/>
                        </a:buClr>
                        <a:buSzPct val="80000"/>
                        <a:buFont typeface="ZapfDingbats" pitchFamily="82" charset="2"/>
                        <a:defRPr sz="2000" b="1">
                          <a:solidFill>
                            <a:schemeClr val="tx1"/>
                          </a:solidFill>
                          <a:latin typeface="Arial" charset="0"/>
                        </a:defRPr>
                      </a:lvl1pPr>
                      <a:lvl2pPr marL="628650">
                        <a:lnSpc>
                          <a:spcPct val="90000"/>
                        </a:lnSpc>
                        <a:spcBef>
                          <a:spcPct val="30000"/>
                        </a:spcBef>
                        <a:buClr>
                          <a:schemeClr val="accent2"/>
                        </a:buClr>
                        <a:buSzPct val="100000"/>
                        <a:buFont typeface="Wingdings" pitchFamily="2" charset="2"/>
                        <a:defRPr sz="1600" b="1">
                          <a:solidFill>
                            <a:schemeClr val="tx1"/>
                          </a:solidFill>
                          <a:latin typeface="Arial" charset="0"/>
                        </a:defRPr>
                      </a:lvl2pPr>
                      <a:lvl3pPr marL="1257300">
                        <a:lnSpc>
                          <a:spcPct val="90000"/>
                        </a:lnSpc>
                        <a:spcBef>
                          <a:spcPct val="30000"/>
                        </a:spcBef>
                        <a:buClr>
                          <a:schemeClr val="accent2"/>
                        </a:buClr>
                        <a:buSzPct val="130000"/>
                        <a:buFont typeface="Symbol" pitchFamily="18" charset="2"/>
                        <a:defRPr sz="1600" b="1">
                          <a:solidFill>
                            <a:schemeClr val="tx1"/>
                          </a:solidFill>
                          <a:latin typeface="Arial" charset="0"/>
                        </a:defRPr>
                      </a:lvl3pPr>
                      <a:lvl4pPr marL="1771650">
                        <a:lnSpc>
                          <a:spcPct val="90000"/>
                        </a:lnSpc>
                        <a:spcBef>
                          <a:spcPct val="30000"/>
                        </a:spcBef>
                        <a:buClr>
                          <a:schemeClr val="accent2"/>
                        </a:buClr>
                        <a:buSzPct val="130000"/>
                        <a:buFont typeface="Wingdings" pitchFamily="2" charset="2"/>
                        <a:defRPr sz="1200" b="1">
                          <a:solidFill>
                            <a:schemeClr val="tx1"/>
                          </a:solidFill>
                          <a:latin typeface="Arial" charset="0"/>
                        </a:defRPr>
                      </a:lvl4pPr>
                      <a:lvl5pPr marL="2228850">
                        <a:lnSpc>
                          <a:spcPct val="90000"/>
                        </a:lnSpc>
                        <a:spcBef>
                          <a:spcPct val="30000"/>
                        </a:spcBef>
                        <a:buClr>
                          <a:schemeClr val="accent2"/>
                        </a:buClr>
                        <a:buSzPct val="110000"/>
                        <a:buFont typeface="ZapfDingbats" pitchFamily="82" charset="2"/>
                        <a:defRPr sz="1200" b="1">
                          <a:solidFill>
                            <a:schemeClr val="tx1"/>
                          </a:solidFill>
                          <a:latin typeface="Arial" charset="0"/>
                        </a:defRPr>
                      </a:lvl5pPr>
                      <a:lvl6pPr marL="26860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6pPr>
                      <a:lvl7pPr marL="31432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7pPr>
                      <a:lvl8pPr marL="36004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8pPr>
                      <a:lvl9pPr marL="40576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9pPr>
                    </a:lstStyle>
                    <a:p>
                      <a:pPr marL="0" marR="0" lvl="0" indent="0" algn="l" defTabSz="914400" rtl="0" eaLnBrk="0" fontAlgn="base" latinLnBrk="0" hangingPunct="0">
                        <a:lnSpc>
                          <a:spcPct val="90000"/>
                        </a:lnSpc>
                        <a:spcBef>
                          <a:spcPct val="30000"/>
                        </a:spcBef>
                        <a:spcAft>
                          <a:spcPct val="0"/>
                        </a:spcAft>
                        <a:buClr>
                          <a:schemeClr val="accent2"/>
                        </a:buClr>
                        <a:buSzPct val="80000"/>
                        <a:buFont typeface="ZapfDingbats" pitchFamily="82" charset="2"/>
                        <a:buNone/>
                        <a:tabLst/>
                      </a:pPr>
                      <a:r>
                        <a:rPr kumimoji="0" lang="en-US" altLang="en-US" sz="1200" b="1" i="0" u="none" strike="noStrike" cap="none" normalizeH="0" baseline="0">
                          <a:ln>
                            <a:noFill/>
                          </a:ln>
                          <a:solidFill>
                            <a:schemeClr val="tx1"/>
                          </a:solidFill>
                          <a:effectLst/>
                          <a:latin typeface="Arial" charset="0"/>
                        </a:rPr>
                        <a:t>register-register</a:t>
                      </a:r>
                      <a:br>
                        <a:rPr kumimoji="0" lang="en-US" altLang="en-US" sz="1200" b="1" i="0" u="none" strike="noStrike" cap="none" normalizeH="0" baseline="0">
                          <a:ln>
                            <a:noFill/>
                          </a:ln>
                          <a:solidFill>
                            <a:schemeClr val="tx1"/>
                          </a:solidFill>
                          <a:effectLst/>
                          <a:latin typeface="Arial" charset="0"/>
                        </a:rPr>
                      </a:br>
                      <a:r>
                        <a:rPr kumimoji="0" lang="en-US" altLang="en-US" sz="1200" b="1" i="0" u="none" strike="noStrike" cap="none" normalizeH="0" baseline="0">
                          <a:ln>
                            <a:noFill/>
                          </a:ln>
                          <a:solidFill>
                            <a:schemeClr val="tx1"/>
                          </a:solidFill>
                          <a:effectLst/>
                          <a:latin typeface="Arial" charset="0"/>
                        </a:rPr>
                        <a:t>ALU operations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Clr>
                          <a:schemeClr val="accent2"/>
                        </a:buClr>
                        <a:buSzPct val="80000"/>
                        <a:buFont typeface="ZapfDingbats" pitchFamily="82" charset="2"/>
                        <a:defRPr sz="2000" b="1">
                          <a:solidFill>
                            <a:schemeClr val="tx1"/>
                          </a:solidFill>
                          <a:latin typeface="Arial" charset="0"/>
                        </a:defRPr>
                      </a:lvl1pPr>
                      <a:lvl2pPr marL="628650">
                        <a:lnSpc>
                          <a:spcPct val="90000"/>
                        </a:lnSpc>
                        <a:spcBef>
                          <a:spcPct val="30000"/>
                        </a:spcBef>
                        <a:buClr>
                          <a:schemeClr val="accent2"/>
                        </a:buClr>
                        <a:buSzPct val="100000"/>
                        <a:buFont typeface="Wingdings" pitchFamily="2" charset="2"/>
                        <a:defRPr sz="1600" b="1">
                          <a:solidFill>
                            <a:schemeClr val="tx1"/>
                          </a:solidFill>
                          <a:latin typeface="Arial" charset="0"/>
                        </a:defRPr>
                      </a:lvl2pPr>
                      <a:lvl3pPr marL="1257300">
                        <a:lnSpc>
                          <a:spcPct val="90000"/>
                        </a:lnSpc>
                        <a:spcBef>
                          <a:spcPct val="30000"/>
                        </a:spcBef>
                        <a:buClr>
                          <a:schemeClr val="accent2"/>
                        </a:buClr>
                        <a:buSzPct val="130000"/>
                        <a:buFont typeface="Symbol" pitchFamily="18" charset="2"/>
                        <a:defRPr sz="1600" b="1">
                          <a:solidFill>
                            <a:schemeClr val="tx1"/>
                          </a:solidFill>
                          <a:latin typeface="Arial" charset="0"/>
                        </a:defRPr>
                      </a:lvl3pPr>
                      <a:lvl4pPr marL="1771650">
                        <a:lnSpc>
                          <a:spcPct val="90000"/>
                        </a:lnSpc>
                        <a:spcBef>
                          <a:spcPct val="30000"/>
                        </a:spcBef>
                        <a:buClr>
                          <a:schemeClr val="accent2"/>
                        </a:buClr>
                        <a:buSzPct val="130000"/>
                        <a:buFont typeface="Wingdings" pitchFamily="2" charset="2"/>
                        <a:defRPr sz="1200" b="1">
                          <a:solidFill>
                            <a:schemeClr val="tx1"/>
                          </a:solidFill>
                          <a:latin typeface="Arial" charset="0"/>
                        </a:defRPr>
                      </a:lvl4pPr>
                      <a:lvl5pPr marL="2228850">
                        <a:lnSpc>
                          <a:spcPct val="90000"/>
                        </a:lnSpc>
                        <a:spcBef>
                          <a:spcPct val="30000"/>
                        </a:spcBef>
                        <a:buClr>
                          <a:schemeClr val="accent2"/>
                        </a:buClr>
                        <a:buSzPct val="110000"/>
                        <a:buFont typeface="ZapfDingbats" pitchFamily="82" charset="2"/>
                        <a:defRPr sz="1200" b="1">
                          <a:solidFill>
                            <a:schemeClr val="tx1"/>
                          </a:solidFill>
                          <a:latin typeface="Arial" charset="0"/>
                        </a:defRPr>
                      </a:lvl5pPr>
                      <a:lvl6pPr marL="26860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6pPr>
                      <a:lvl7pPr marL="31432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7pPr>
                      <a:lvl8pPr marL="36004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8pPr>
                      <a:lvl9pPr marL="40576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9pPr>
                    </a:lstStyle>
                    <a:p>
                      <a:pPr marL="0" marR="0" lvl="0" indent="0" algn="l" defTabSz="914400" rtl="0" eaLnBrk="0" fontAlgn="base" latinLnBrk="0" hangingPunct="0">
                        <a:lnSpc>
                          <a:spcPct val="90000"/>
                        </a:lnSpc>
                        <a:spcBef>
                          <a:spcPct val="30000"/>
                        </a:spcBef>
                        <a:spcAft>
                          <a:spcPct val="0"/>
                        </a:spcAft>
                        <a:buClr>
                          <a:schemeClr val="accent2"/>
                        </a:buClr>
                        <a:buSzPct val="80000"/>
                        <a:buFont typeface="ZapfDingbats" pitchFamily="82" charset="2"/>
                        <a:buNone/>
                        <a:tabLst/>
                      </a:pPr>
                      <a:r>
                        <a:rPr kumimoji="0" lang="en-US" altLang="en-US" sz="1200" b="1" i="1" u="none" strike="noStrike" cap="none" normalizeH="0" baseline="0">
                          <a:ln>
                            <a:noFill/>
                          </a:ln>
                          <a:solidFill>
                            <a:schemeClr val="tx1"/>
                          </a:solidFill>
                          <a:effectLst/>
                          <a:latin typeface="Courier New" pitchFamily="49" charset="0"/>
                        </a:rPr>
                        <a:t>op</a:t>
                      </a:r>
                      <a:r>
                        <a:rPr kumimoji="0" lang="en-US" altLang="en-US" sz="1200" b="1" i="0" u="none" strike="noStrike" cap="none" normalizeH="0" baseline="0">
                          <a:ln>
                            <a:noFill/>
                          </a:ln>
                          <a:solidFill>
                            <a:schemeClr val="tx1"/>
                          </a:solidFill>
                          <a:effectLst/>
                          <a:latin typeface="Courier New" pitchFamily="49" charset="0"/>
                        </a:rPr>
                        <a:t>  rd, rs1, rs2</a:t>
                      </a:r>
                      <a:br>
                        <a:rPr kumimoji="0" lang="en-US" altLang="en-US" sz="1200" b="1" i="0" u="none" strike="noStrike" cap="none" normalizeH="0" baseline="0">
                          <a:ln>
                            <a:noFill/>
                          </a:ln>
                          <a:solidFill>
                            <a:schemeClr val="tx1"/>
                          </a:solidFill>
                          <a:effectLst/>
                          <a:latin typeface="Courier New" pitchFamily="49" charset="0"/>
                        </a:rPr>
                      </a:br>
                      <a:r>
                        <a:rPr kumimoji="0" lang="en-US" altLang="en-US" sz="1200" b="1" i="0" u="none" strike="noStrike" cap="none" normalizeH="0" baseline="0">
                          <a:ln>
                            <a:noFill/>
                          </a:ln>
                          <a:solidFill>
                            <a:schemeClr val="tx1"/>
                          </a:solidFill>
                          <a:effectLst/>
                          <a:latin typeface="Courier New" pitchFamily="49" charset="0"/>
                        </a:rPr>
                        <a:t>(e.g., add)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Clr>
                          <a:schemeClr val="accent2"/>
                        </a:buClr>
                        <a:buSzPct val="80000"/>
                        <a:buFont typeface="ZapfDingbats" pitchFamily="82" charset="2"/>
                        <a:defRPr sz="2000" b="1">
                          <a:solidFill>
                            <a:schemeClr val="tx1"/>
                          </a:solidFill>
                          <a:latin typeface="Arial" charset="0"/>
                        </a:defRPr>
                      </a:lvl1pPr>
                      <a:lvl2pPr marL="628650">
                        <a:lnSpc>
                          <a:spcPct val="90000"/>
                        </a:lnSpc>
                        <a:spcBef>
                          <a:spcPct val="30000"/>
                        </a:spcBef>
                        <a:buClr>
                          <a:schemeClr val="accent2"/>
                        </a:buClr>
                        <a:buSzPct val="100000"/>
                        <a:buFont typeface="Wingdings" pitchFamily="2" charset="2"/>
                        <a:defRPr sz="1600" b="1">
                          <a:solidFill>
                            <a:schemeClr val="tx1"/>
                          </a:solidFill>
                          <a:latin typeface="Arial" charset="0"/>
                        </a:defRPr>
                      </a:lvl2pPr>
                      <a:lvl3pPr marL="1257300">
                        <a:lnSpc>
                          <a:spcPct val="90000"/>
                        </a:lnSpc>
                        <a:spcBef>
                          <a:spcPct val="30000"/>
                        </a:spcBef>
                        <a:buClr>
                          <a:schemeClr val="accent2"/>
                        </a:buClr>
                        <a:buSzPct val="130000"/>
                        <a:buFont typeface="Symbol" pitchFamily="18" charset="2"/>
                        <a:defRPr sz="1600" b="1">
                          <a:solidFill>
                            <a:schemeClr val="tx1"/>
                          </a:solidFill>
                          <a:latin typeface="Arial" charset="0"/>
                        </a:defRPr>
                      </a:lvl3pPr>
                      <a:lvl4pPr marL="1771650">
                        <a:lnSpc>
                          <a:spcPct val="90000"/>
                        </a:lnSpc>
                        <a:spcBef>
                          <a:spcPct val="30000"/>
                        </a:spcBef>
                        <a:buClr>
                          <a:schemeClr val="accent2"/>
                        </a:buClr>
                        <a:buSzPct val="130000"/>
                        <a:buFont typeface="Wingdings" pitchFamily="2" charset="2"/>
                        <a:defRPr sz="1200" b="1">
                          <a:solidFill>
                            <a:schemeClr val="tx1"/>
                          </a:solidFill>
                          <a:latin typeface="Arial" charset="0"/>
                        </a:defRPr>
                      </a:lvl4pPr>
                      <a:lvl5pPr marL="2228850">
                        <a:lnSpc>
                          <a:spcPct val="90000"/>
                        </a:lnSpc>
                        <a:spcBef>
                          <a:spcPct val="30000"/>
                        </a:spcBef>
                        <a:buClr>
                          <a:schemeClr val="accent2"/>
                        </a:buClr>
                        <a:buSzPct val="110000"/>
                        <a:buFont typeface="ZapfDingbats" pitchFamily="82" charset="2"/>
                        <a:defRPr sz="1200" b="1">
                          <a:solidFill>
                            <a:schemeClr val="tx1"/>
                          </a:solidFill>
                          <a:latin typeface="Arial" charset="0"/>
                        </a:defRPr>
                      </a:lvl5pPr>
                      <a:lvl6pPr marL="26860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6pPr>
                      <a:lvl7pPr marL="31432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7pPr>
                      <a:lvl8pPr marL="36004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8pPr>
                      <a:lvl9pPr marL="4057650" eaLnBrk="0" fontAlgn="base" hangingPunct="0">
                        <a:lnSpc>
                          <a:spcPct val="90000"/>
                        </a:lnSpc>
                        <a:spcBef>
                          <a:spcPct val="30000"/>
                        </a:spcBef>
                        <a:spcAft>
                          <a:spcPct val="0"/>
                        </a:spcAft>
                        <a:buClr>
                          <a:schemeClr val="accent2"/>
                        </a:buClr>
                        <a:buSzPct val="110000"/>
                        <a:buFont typeface="ZapfDingbats" pitchFamily="82" charset="2"/>
                        <a:defRPr sz="1200" b="1">
                          <a:solidFill>
                            <a:schemeClr val="tx1"/>
                          </a:solidFill>
                          <a:latin typeface="Arial" charset="0"/>
                        </a:defRPr>
                      </a:lvl9pPr>
                    </a:lstStyle>
                    <a:p>
                      <a:pPr marL="0" marR="0" lvl="0" indent="0" algn="l" defTabSz="914400" rtl="0" eaLnBrk="0" fontAlgn="base" latinLnBrk="0" hangingPunct="0">
                        <a:lnSpc>
                          <a:spcPct val="90000"/>
                        </a:lnSpc>
                        <a:spcBef>
                          <a:spcPct val="30000"/>
                        </a:spcBef>
                        <a:spcAft>
                          <a:spcPct val="0"/>
                        </a:spcAft>
                        <a:buClr>
                          <a:schemeClr val="accent2"/>
                        </a:buClr>
                        <a:buSzPct val="80000"/>
                        <a:buFont typeface="ZapfDingbats" pitchFamily="82" charset="2"/>
                        <a:buNone/>
                        <a:tabLst/>
                      </a:pPr>
                      <a:r>
                        <a:rPr kumimoji="0" lang="en-US" altLang="en-US" sz="1200" b="1" i="0" u="none" strike="noStrike" cap="none" normalizeH="0" baseline="0" dirty="0">
                          <a:ln>
                            <a:noFill/>
                          </a:ln>
                          <a:solidFill>
                            <a:schemeClr val="tx1"/>
                          </a:solidFill>
                          <a:effectLst/>
                          <a:latin typeface="Arial" charset="0"/>
                        </a:rPr>
                        <a:t>Regs[</a:t>
                      </a:r>
                      <a:r>
                        <a:rPr kumimoji="0" lang="en-US" altLang="en-US" sz="1200" b="1" i="0" u="none" strike="noStrike" cap="none" normalizeH="0" baseline="0" dirty="0" err="1">
                          <a:ln>
                            <a:noFill/>
                          </a:ln>
                          <a:solidFill>
                            <a:schemeClr val="tx1"/>
                          </a:solidFill>
                          <a:effectLst/>
                          <a:latin typeface="Arial" charset="0"/>
                        </a:rPr>
                        <a:t>rd</a:t>
                      </a:r>
                      <a:r>
                        <a:rPr kumimoji="0" lang="en-US" altLang="en-US" sz="1200" b="1" i="0" u="none" strike="noStrike" cap="none" normalizeH="0" baseline="0" dirty="0">
                          <a:ln>
                            <a:noFill/>
                          </a:ln>
                          <a:solidFill>
                            <a:schemeClr val="tx1"/>
                          </a:solidFill>
                          <a:effectLst/>
                          <a:latin typeface="Arial" charset="0"/>
                        </a:rPr>
                        <a:t>] =  Regs[rs1]  </a:t>
                      </a:r>
                      <a:r>
                        <a:rPr kumimoji="0" lang="en-US" altLang="en-US" sz="1200" b="1" i="1" u="none" strike="noStrike" cap="none" normalizeH="0" baseline="0" dirty="0">
                          <a:ln>
                            <a:noFill/>
                          </a:ln>
                          <a:solidFill>
                            <a:schemeClr val="tx1"/>
                          </a:solidFill>
                          <a:effectLst/>
                          <a:latin typeface="Arial" charset="0"/>
                        </a:rPr>
                        <a:t>op</a:t>
                      </a:r>
                      <a:r>
                        <a:rPr kumimoji="0" lang="en-US" altLang="en-US" sz="1200" b="1" i="0" u="none" strike="noStrike" cap="none" normalizeH="0" baseline="0" dirty="0">
                          <a:ln>
                            <a:noFill/>
                          </a:ln>
                          <a:solidFill>
                            <a:schemeClr val="tx1"/>
                          </a:solidFill>
                          <a:effectLst/>
                          <a:latin typeface="Arial" charset="0"/>
                        </a:rPr>
                        <a:t>  Regs[rs2]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220713" name="Picture 5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520825"/>
            <a:ext cx="3810000" cy="1162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715" name="Picture 5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1" y="1512889"/>
            <a:ext cx="3838575" cy="1169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0717" name="Text Box 557"/>
          <p:cNvSpPr txBox="1">
            <a:spLocks noChangeArrowheads="1"/>
          </p:cNvSpPr>
          <p:nvPr/>
        </p:nvSpPr>
        <p:spPr bwMode="auto">
          <a:xfrm>
            <a:off x="2895600" y="1082676"/>
            <a:ext cx="12192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I-type</a:t>
            </a:r>
          </a:p>
        </p:txBody>
      </p:sp>
      <p:sp>
        <p:nvSpPr>
          <p:cNvPr id="220718" name="Text Box 558"/>
          <p:cNvSpPr txBox="1">
            <a:spLocks noChangeArrowheads="1"/>
          </p:cNvSpPr>
          <p:nvPr/>
        </p:nvSpPr>
        <p:spPr bwMode="auto">
          <a:xfrm>
            <a:off x="7620000" y="1066801"/>
            <a:ext cx="12192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R-type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EA989-C668-48DA-97B0-4840B798655D}"/>
              </a:ext>
            </a:extLst>
          </p:cNvPr>
          <p:cNvSpPr>
            <a:spLocks noGrp="1"/>
          </p:cNvSpPr>
          <p:nvPr>
            <p:ph type="title"/>
          </p:nvPr>
        </p:nvSpPr>
        <p:spPr>
          <a:xfrm>
            <a:off x="1143001" y="101683"/>
            <a:ext cx="9905998" cy="1478570"/>
          </a:xfrm>
        </p:spPr>
        <p:txBody>
          <a:bodyPr/>
          <a:lstStyle/>
          <a:p>
            <a:r>
              <a:rPr lang="en-US" dirty="0"/>
              <a:t>Review of Classical Micro-architecture</a:t>
            </a:r>
          </a:p>
        </p:txBody>
      </p:sp>
      <p:pic>
        <p:nvPicPr>
          <p:cNvPr id="8" name="Picture 7">
            <a:extLst>
              <a:ext uri="{FF2B5EF4-FFF2-40B4-BE49-F238E27FC236}">
                <a16:creationId xmlns:a16="http://schemas.microsoft.com/office/drawing/2014/main" id="{E8280056-093B-40B4-BDF4-2A659B1E6484}"/>
              </a:ext>
            </a:extLst>
          </p:cNvPr>
          <p:cNvPicPr>
            <a:picLocks noChangeAspect="1"/>
          </p:cNvPicPr>
          <p:nvPr/>
        </p:nvPicPr>
        <p:blipFill>
          <a:blip r:embed="rId2"/>
          <a:stretch>
            <a:fillRect/>
          </a:stretch>
        </p:blipFill>
        <p:spPr>
          <a:xfrm>
            <a:off x="1510748" y="1258957"/>
            <a:ext cx="9538251" cy="5497360"/>
          </a:xfrm>
          <a:prstGeom prst="rect">
            <a:avLst/>
          </a:prstGeom>
        </p:spPr>
      </p:pic>
    </p:spTree>
    <p:extLst>
      <p:ext uri="{BB962C8B-B14F-4D97-AF65-F5344CB8AC3E}">
        <p14:creationId xmlns:p14="http://schemas.microsoft.com/office/powerpoint/2010/main" val="37361855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452</TotalTime>
  <Words>1153</Words>
  <Application>Microsoft Office PowerPoint</Application>
  <PresentationFormat>Widescreen</PresentationFormat>
  <Paragraphs>103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Courier New</vt:lpstr>
      <vt:lpstr>Trebuchet MS</vt:lpstr>
      <vt:lpstr>Tw Cen MT</vt:lpstr>
      <vt:lpstr>ZapfDingbats</vt:lpstr>
      <vt:lpstr>Circuit</vt:lpstr>
      <vt:lpstr>QuMA: A Microarchitecture for a Superconducting Quantum Processor</vt:lpstr>
      <vt:lpstr>Motivation</vt:lpstr>
      <vt:lpstr>Key ideas presented</vt:lpstr>
      <vt:lpstr>From Code to ISA: Compiler Support</vt:lpstr>
      <vt:lpstr>Quantum Error Correction: Relevant to this paper</vt:lpstr>
      <vt:lpstr>Need for Micro-Architecture Framework</vt:lpstr>
      <vt:lpstr>Quantum Micro-Architecture: QuMA </vt:lpstr>
      <vt:lpstr>Review of Classical Micro-architecture</vt:lpstr>
      <vt:lpstr>Review of Classical Micro-architecture</vt:lpstr>
      <vt:lpstr>QuMA: Quantum Control Unit </vt:lpstr>
      <vt:lpstr>QuMA: Physical Execution Layer</vt:lpstr>
      <vt:lpstr>QuMA: Physical Execution Layer</vt:lpstr>
      <vt:lpstr>QuMA: Quantum Classical Interface </vt:lpstr>
      <vt:lpstr>QuMA: Quantum Classical Interface </vt:lpstr>
      <vt:lpstr>QuMA: Quantum Classical Interface </vt:lpstr>
      <vt:lpstr>Experimental setup</vt:lpstr>
      <vt:lpstr>QUMIS</vt:lpstr>
      <vt:lpstr>QEC Experiment With Pauli Frames</vt:lpstr>
      <vt:lpstr>Open Problems</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QuMA: A Microarchitecture for a Superconducting Quantum Processor</dc:title>
  <dc:creator>Mahita Nagabhiru</dc:creator>
  <cp:lastModifiedBy>Mahita Nagabhiru</cp:lastModifiedBy>
  <cp:revision>35</cp:revision>
  <dcterms:created xsi:type="dcterms:W3CDTF">2018-11-02T13:53:12Z</dcterms:created>
  <dcterms:modified xsi:type="dcterms:W3CDTF">2018-11-05T17:46:39Z</dcterms:modified>
</cp:coreProperties>
</file>