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32" r:id="rId1"/>
    <p:sldMasterId id="2147484544" r:id="rId2"/>
  </p:sldMasterIdLst>
  <p:notesMasterIdLst>
    <p:notesMasterId r:id="rId32"/>
  </p:notesMasterIdLst>
  <p:handoutMasterIdLst>
    <p:handoutMasterId r:id="rId33"/>
  </p:handoutMasterIdLst>
  <p:sldIdLst>
    <p:sldId id="256" r:id="rId3"/>
    <p:sldId id="306" r:id="rId4"/>
    <p:sldId id="307" r:id="rId5"/>
    <p:sldId id="308" r:id="rId6"/>
    <p:sldId id="287" r:id="rId7"/>
    <p:sldId id="309" r:id="rId8"/>
    <p:sldId id="310" r:id="rId9"/>
    <p:sldId id="261" r:id="rId10"/>
    <p:sldId id="300" r:id="rId11"/>
    <p:sldId id="289" r:id="rId12"/>
    <p:sldId id="301" r:id="rId13"/>
    <p:sldId id="302" r:id="rId14"/>
    <p:sldId id="303" r:id="rId15"/>
    <p:sldId id="269" r:id="rId16"/>
    <p:sldId id="294" r:id="rId17"/>
    <p:sldId id="265" r:id="rId18"/>
    <p:sldId id="262" r:id="rId19"/>
    <p:sldId id="295" r:id="rId20"/>
    <p:sldId id="297" r:id="rId21"/>
    <p:sldId id="299" r:id="rId22"/>
    <p:sldId id="282" r:id="rId23"/>
    <p:sldId id="296" r:id="rId24"/>
    <p:sldId id="284" r:id="rId25"/>
    <p:sldId id="304" r:id="rId26"/>
    <p:sldId id="286" r:id="rId27"/>
    <p:sldId id="264" r:id="rId28"/>
    <p:sldId id="305" r:id="rId29"/>
    <p:sldId id="285" r:id="rId30"/>
    <p:sldId id="268" r:id="rId3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2131" autoAdjust="0"/>
  </p:normalViewPr>
  <p:slideViewPr>
    <p:cSldViewPr snapToGrid="0" snapToObjects="1">
      <p:cViewPr varScale="1">
        <p:scale>
          <a:sx n="67" d="100"/>
          <a:sy n="67" d="100"/>
        </p:scale>
        <p:origin x="-258" y="-108"/>
      </p:cViewPr>
      <p:guideLst>
        <p:guide orient="horz" pos="2160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4.0385798232764808E-2"/>
          <c:y val="0.308394146533022"/>
          <c:w val="0.94066737613538409"/>
          <c:h val="0.62500697803794891"/>
        </c:manualLayout>
      </c:layout>
      <c:barChart>
        <c:barDir val="col"/>
        <c:grouping val="clustered"/>
        <c:ser>
          <c:idx val="0"/>
          <c:order val="0"/>
          <c:tx>
            <c:strRef>
              <c:f>'Compilation Time %'!$C$62</c:f>
              <c:strCache>
                <c:ptCount val="1"/>
                <c:pt idx="0">
                  <c:v>Pass-driven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0"/>
          </c:dPt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%'!$C$63:$C$77</c:f>
              <c:numCache>
                <c:formatCode>General</c:formatCode>
                <c:ptCount val="15"/>
                <c:pt idx="0">
                  <c:v>1</c:v>
                </c:pt>
                <c:pt idx="1">
                  <c:v>1.4117647058823526</c:v>
                </c:pt>
                <c:pt idx="2">
                  <c:v>1.8823529411764715</c:v>
                </c:pt>
                <c:pt idx="3">
                  <c:v>1</c:v>
                </c:pt>
                <c:pt idx="4">
                  <c:v>2.6301369863013706</c:v>
                </c:pt>
                <c:pt idx="5">
                  <c:v>4.2602739726027403</c:v>
                </c:pt>
                <c:pt idx="6">
                  <c:v>1</c:v>
                </c:pt>
                <c:pt idx="7">
                  <c:v>7.0974576271186436</c:v>
                </c:pt>
                <c:pt idx="8">
                  <c:v>72.503672316383827</c:v>
                </c:pt>
                <c:pt idx="9">
                  <c:v>1</c:v>
                </c:pt>
                <c:pt idx="10">
                  <c:v>302.03555555555516</c:v>
                </c:pt>
                <c:pt idx="11">
                  <c:v>1</c:v>
                </c:pt>
                <c:pt idx="12">
                  <c:v>4.7330677290836718</c:v>
                </c:pt>
                <c:pt idx="13">
                  <c:v>1</c:v>
                </c:pt>
                <c:pt idx="14">
                  <c:v>0.98290598290598297</c:v>
                </c:pt>
              </c:numCache>
            </c:numRef>
          </c:val>
        </c:ser>
        <c:ser>
          <c:idx val="1"/>
          <c:order val="1"/>
          <c:tx>
            <c:strRef>
              <c:f>'Compilation Time %'!$D$62</c:f>
              <c:strCache>
                <c:ptCount val="1"/>
                <c:pt idx="0">
                  <c:v>Instrumentation-driven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10"/>
            <c:spPr>
              <a:solidFill>
                <a:schemeClr val="accent2"/>
              </a:solidFill>
              <a:ln>
                <a:solidFill>
                  <a:srgbClr val="FF0000"/>
                </a:solidFill>
              </a:ln>
              <a:effectLst/>
            </c:spPr>
          </c:dPt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%'!$D$63:$D$77</c:f>
              <c:numCache>
                <c:formatCode>General</c:formatCode>
                <c:ptCount val="15"/>
                <c:pt idx="0">
                  <c:v>1.588235294117647</c:v>
                </c:pt>
                <c:pt idx="1">
                  <c:v>1.529411764705882</c:v>
                </c:pt>
                <c:pt idx="2">
                  <c:v>1.7647058823529411</c:v>
                </c:pt>
                <c:pt idx="3">
                  <c:v>0.58904109589041109</c:v>
                </c:pt>
                <c:pt idx="4">
                  <c:v>0.57534246575342496</c:v>
                </c:pt>
                <c:pt idx="5">
                  <c:v>0.76712328767123306</c:v>
                </c:pt>
                <c:pt idx="6">
                  <c:v>0.15000000000000002</c:v>
                </c:pt>
                <c:pt idx="7">
                  <c:v>0.16129943502824906</c:v>
                </c:pt>
                <c:pt idx="8">
                  <c:v>0.18502824858757105</c:v>
                </c:pt>
                <c:pt idx="9">
                  <c:v>5.0222222222222221</c:v>
                </c:pt>
                <c:pt idx="10">
                  <c:v>317.55555555555549</c:v>
                </c:pt>
                <c:pt idx="11">
                  <c:v>0.80876494023904399</c:v>
                </c:pt>
                <c:pt idx="12">
                  <c:v>3.7211155378486049</c:v>
                </c:pt>
                <c:pt idx="13">
                  <c:v>0.256410256410256</c:v>
                </c:pt>
                <c:pt idx="14">
                  <c:v>0.23931623931623905</c:v>
                </c:pt>
              </c:numCache>
            </c:numRef>
          </c:val>
        </c:ser>
        <c:dLbls/>
        <c:axId val="87999232"/>
        <c:axId val="88000768"/>
      </c:barChart>
      <c:catAx>
        <c:axId val="87999232"/>
        <c:scaling>
          <c:orientation val="minMax"/>
        </c:scaling>
        <c:delete val="1"/>
        <c:axPos val="b"/>
        <c:numFmt formatCode="General" sourceLinked="0"/>
        <c:tickLblPos val="nextTo"/>
        <c:crossAx val="88000768"/>
        <c:crosses val="autoZero"/>
        <c:auto val="1"/>
        <c:lblAlgn val="ctr"/>
        <c:lblOffset val="100"/>
      </c:catAx>
      <c:valAx>
        <c:axId val="88000768"/>
        <c:scaling>
          <c:orientation val="minMax"/>
          <c:max val="318"/>
          <c:min val="300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 sz="1100"/>
            </a:pPr>
            <a:endParaRPr lang="en-US"/>
          </a:p>
        </c:txPr>
        <c:crossAx val="87999232"/>
        <c:crosses val="autoZero"/>
        <c:crossBetween val="between"/>
        <c:majorUnit val="2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4.7710966822216504E-2"/>
          <c:y val="4.5454545454545407E-2"/>
          <c:w val="0.93184877880364003"/>
          <c:h val="0.43011907862372301"/>
        </c:manualLayout>
      </c:layout>
      <c:barChart>
        <c:barDir val="col"/>
        <c:grouping val="clustered"/>
        <c:ser>
          <c:idx val="0"/>
          <c:order val="0"/>
          <c:tx>
            <c:strRef>
              <c:f>'Compilation Time %'!$C$62</c:f>
              <c:strCache>
                <c:ptCount val="1"/>
                <c:pt idx="0">
                  <c:v>Pass-driven</c:v>
                </c:pt>
              </c:strCache>
            </c:strRef>
          </c:tx>
          <c:spPr>
            <a:solidFill>
              <a:schemeClr val="accent1"/>
            </a:solidFill>
          </c:spPr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%'!$C$63:$C$77</c:f>
              <c:numCache>
                <c:formatCode>General</c:formatCode>
                <c:ptCount val="15"/>
                <c:pt idx="0">
                  <c:v>1</c:v>
                </c:pt>
                <c:pt idx="1">
                  <c:v>1.4117647058823526</c:v>
                </c:pt>
                <c:pt idx="2">
                  <c:v>1.8823529411764715</c:v>
                </c:pt>
                <c:pt idx="3">
                  <c:v>1</c:v>
                </c:pt>
                <c:pt idx="4">
                  <c:v>2.6301369863013706</c:v>
                </c:pt>
                <c:pt idx="5">
                  <c:v>4.2602739726027403</c:v>
                </c:pt>
                <c:pt idx="6">
                  <c:v>1</c:v>
                </c:pt>
                <c:pt idx="7">
                  <c:v>7.0974576271186436</c:v>
                </c:pt>
                <c:pt idx="8">
                  <c:v>72.503672316383827</c:v>
                </c:pt>
                <c:pt idx="9">
                  <c:v>1</c:v>
                </c:pt>
                <c:pt idx="10">
                  <c:v>302.03555555555516</c:v>
                </c:pt>
                <c:pt idx="11">
                  <c:v>1</c:v>
                </c:pt>
                <c:pt idx="12">
                  <c:v>4.7330677290836718</c:v>
                </c:pt>
                <c:pt idx="13">
                  <c:v>1</c:v>
                </c:pt>
                <c:pt idx="14">
                  <c:v>0.98290598290598297</c:v>
                </c:pt>
              </c:numCache>
            </c:numRef>
          </c:val>
        </c:ser>
        <c:ser>
          <c:idx val="1"/>
          <c:order val="1"/>
          <c:tx>
            <c:strRef>
              <c:f>'Compilation Time %'!$D$62</c:f>
              <c:strCache>
                <c:ptCount val="1"/>
                <c:pt idx="0">
                  <c:v>Instrumentation-driven</c:v>
                </c:pt>
              </c:strCache>
            </c:strRef>
          </c:tx>
          <c:spPr>
            <a:solidFill>
              <a:schemeClr val="accent2"/>
            </a:solidFill>
          </c:spPr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%'!$D$63:$D$77</c:f>
              <c:numCache>
                <c:formatCode>General</c:formatCode>
                <c:ptCount val="15"/>
                <c:pt idx="0">
                  <c:v>1.588235294117647</c:v>
                </c:pt>
                <c:pt idx="1">
                  <c:v>1.529411764705882</c:v>
                </c:pt>
                <c:pt idx="2">
                  <c:v>1.7647058823529409</c:v>
                </c:pt>
                <c:pt idx="3">
                  <c:v>0.58904109589041098</c:v>
                </c:pt>
                <c:pt idx="4">
                  <c:v>0.57534246575342496</c:v>
                </c:pt>
                <c:pt idx="5">
                  <c:v>0.76712328767123306</c:v>
                </c:pt>
                <c:pt idx="6">
                  <c:v>0.15000000000000002</c:v>
                </c:pt>
                <c:pt idx="7">
                  <c:v>0.16129943502824903</c:v>
                </c:pt>
                <c:pt idx="8">
                  <c:v>0.18502824858757105</c:v>
                </c:pt>
                <c:pt idx="9">
                  <c:v>5.0222222222222221</c:v>
                </c:pt>
                <c:pt idx="10">
                  <c:v>317.55555555555549</c:v>
                </c:pt>
                <c:pt idx="11">
                  <c:v>0.80876494023904399</c:v>
                </c:pt>
                <c:pt idx="12">
                  <c:v>3.7211155378486049</c:v>
                </c:pt>
                <c:pt idx="13">
                  <c:v>0.256410256410256</c:v>
                </c:pt>
                <c:pt idx="14">
                  <c:v>0.23931623931623905</c:v>
                </c:pt>
              </c:numCache>
            </c:numRef>
          </c:val>
        </c:ser>
        <c:dLbls/>
        <c:axId val="88025728"/>
        <c:axId val="88048000"/>
      </c:barChart>
      <c:catAx>
        <c:axId val="88025728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lang="en-IN" sz="1100" u="none"/>
            </a:pPr>
            <a:endParaRPr lang="en-US"/>
          </a:p>
        </c:txPr>
        <c:crossAx val="88048000"/>
        <c:crosses val="autoZero"/>
        <c:auto val="1"/>
        <c:lblAlgn val="ctr"/>
        <c:lblOffset val="100"/>
      </c:catAx>
      <c:valAx>
        <c:axId val="88048000"/>
        <c:scaling>
          <c:orientation val="minMax"/>
          <c:max val="8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 sz="1100"/>
            </a:pPr>
            <a:endParaRPr lang="en-US"/>
          </a:p>
        </c:txPr>
        <c:crossAx val="8802572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146284065976902"/>
          <c:y val="0"/>
          <c:w val="0.185371575400198"/>
          <c:h val="0.212079318227855"/>
        </c:manualLayout>
      </c:layout>
      <c:overlay val="1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autoTitleDeleted val="1"/>
    <c:plotArea>
      <c:layout>
        <c:manualLayout>
          <c:layoutTarget val="inner"/>
          <c:xMode val="edge"/>
          <c:yMode val="edge"/>
          <c:x val="0.11753257087208002"/>
          <c:y val="2.3448468630877704E-2"/>
          <c:w val="0.86285958599066492"/>
          <c:h val="0.65038035806098804"/>
        </c:manualLayout>
      </c:layout>
      <c:barChart>
        <c:barDir val="col"/>
        <c:grouping val="clustered"/>
        <c:ser>
          <c:idx val="1"/>
          <c:order val="0"/>
          <c:tx>
            <c:strRef>
              <c:f>'Benchmark Results'!$D$1</c:f>
              <c:strCache>
                <c:ptCount val="1"/>
                <c:pt idx="0">
                  <c:v>QASM-HL</c:v>
                </c:pt>
              </c:strCache>
            </c:strRef>
          </c:tx>
          <c:cat>
            <c:multiLvlStrRef>
              <c:f>'Benchmark Results'!$A$2:$B$16</c:f>
              <c:multiLvlStrCache>
                <c:ptCount val="15"/>
                <c:lvl>
                  <c:pt idx="0">
                    <c:v>n=20</c:v>
                  </c:pt>
                  <c:pt idx="1">
                    <c:v>n=30</c:v>
                  </c:pt>
                  <c:pt idx="2">
                    <c:v>n=40</c:v>
                  </c:pt>
                  <c:pt idx="3">
                    <c:v>n=100,s=1000</c:v>
                  </c:pt>
                  <c:pt idx="4">
                    <c:v>n=300,s=3000</c:v>
                  </c:pt>
                  <c:pt idx="5">
                    <c:v>n=500,s=5000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x=2,y=2</c:v>
                  </c:pt>
                  <c:pt idx="12">
                    <c:v>x=3,y=2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'Benchmark Results'!$D$2:$D$16</c:f>
              <c:numCache>
                <c:formatCode>General</c:formatCode>
                <c:ptCount val="15"/>
                <c:pt idx="0">
                  <c:v>9.2808683853459917E-2</c:v>
                </c:pt>
                <c:pt idx="1">
                  <c:v>4.6031807303327415E-3</c:v>
                </c:pt>
                <c:pt idx="2">
                  <c:v>4.1779592171105199E-3</c:v>
                </c:pt>
                <c:pt idx="3">
                  <c:v>0.20657194644214502</c:v>
                </c:pt>
                <c:pt idx="4">
                  <c:v>0.19431654249748004</c:v>
                </c:pt>
                <c:pt idx="5">
                  <c:v>0.19184809103123504</c:v>
                </c:pt>
                <c:pt idx="6">
                  <c:v>0.98790346934021289</c:v>
                </c:pt>
                <c:pt idx="7">
                  <c:v>0.99723514034795679</c:v>
                </c:pt>
                <c:pt idx="8">
                  <c:v>0.99913608225470396</c:v>
                </c:pt>
                <c:pt idx="9">
                  <c:v>0.7249366375668822</c:v>
                </c:pt>
                <c:pt idx="10">
                  <c:v>0.95746746512623382</c:v>
                </c:pt>
                <c:pt idx="11">
                  <c:v>0.99895201323772698</c:v>
                </c:pt>
                <c:pt idx="12">
                  <c:v>0.99995044629307317</c:v>
                </c:pt>
                <c:pt idx="13">
                  <c:v>0.9999377819108739</c:v>
                </c:pt>
                <c:pt idx="14">
                  <c:v>0.99996226987866177</c:v>
                </c:pt>
              </c:numCache>
            </c:numRef>
          </c:val>
        </c:ser>
        <c:dLbls/>
        <c:axId val="88013824"/>
        <c:axId val="88051072"/>
      </c:barChart>
      <c:catAx>
        <c:axId val="880138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051072"/>
        <c:crosses val="autoZero"/>
        <c:auto val="1"/>
        <c:lblAlgn val="ctr"/>
        <c:lblOffset val="100"/>
      </c:catAx>
      <c:valAx>
        <c:axId val="8805107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/>
                </a:pPr>
                <a:r>
                  <a:rPr lang="en-US" sz="1400" baseline="0" dirty="0" smtClean="0"/>
                  <a:t>Code Size Ratio of</a:t>
                </a:r>
              </a:p>
              <a:p>
                <a:pPr>
                  <a:defRPr lang="en-IN" sz="1400"/>
                </a:pPr>
                <a:r>
                  <a:rPr lang="en-US" sz="1400" baseline="0" dirty="0" smtClean="0"/>
                  <a:t>QASM-HL to QASM-H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574660633484203E-2"/>
              <c:y val="0.2043741515069240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01382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Remodularization!$B$2</c:f>
              <c:strCache>
                <c:ptCount val="1"/>
                <c:pt idx="0">
                  <c:v>Critical Time Estimate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Remodularization!$A$3:$A$8</c:f>
              <c:strCache>
                <c:ptCount val="6"/>
                <c:pt idx="0">
                  <c:v>5k</c:v>
                </c:pt>
                <c:pt idx="1">
                  <c:v>10k</c:v>
                </c:pt>
                <c:pt idx="2">
                  <c:v>50k</c:v>
                </c:pt>
                <c:pt idx="3">
                  <c:v>100k</c:v>
                </c:pt>
                <c:pt idx="4">
                  <c:v>150k</c:v>
                </c:pt>
                <c:pt idx="5">
                  <c:v>2M</c:v>
                </c:pt>
              </c:strCache>
            </c:strRef>
          </c:cat>
          <c:val>
            <c:numRef>
              <c:f>Remodularization!$B$3:$B$8</c:f>
              <c:numCache>
                <c:formatCode>General</c:formatCode>
                <c:ptCount val="6"/>
                <c:pt idx="0">
                  <c:v>623068002</c:v>
                </c:pt>
                <c:pt idx="1">
                  <c:v>613492001.99999988</c:v>
                </c:pt>
                <c:pt idx="2">
                  <c:v>560400001.99999988</c:v>
                </c:pt>
                <c:pt idx="3">
                  <c:v>560368002</c:v>
                </c:pt>
                <c:pt idx="4">
                  <c:v>533604002.00000006</c:v>
                </c:pt>
                <c:pt idx="5">
                  <c:v>533604002.00000006</c:v>
                </c:pt>
              </c:numCache>
            </c:numRef>
          </c:val>
        </c:ser>
        <c:dLbls/>
        <c:axId val="88121344"/>
        <c:axId val="88123264"/>
      </c:barChart>
      <c:lineChart>
        <c:grouping val="standard"/>
        <c:ser>
          <c:idx val="1"/>
          <c:order val="1"/>
          <c:tx>
            <c:strRef>
              <c:f>Remodularization!$C$2</c:f>
              <c:strCache>
                <c:ptCount val="1"/>
                <c:pt idx="0">
                  <c:v>Analysis Time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diamond"/>
            <c:size val="2"/>
            <c:spPr>
              <a:solidFill>
                <a:schemeClr val="accent2">
                  <a:lumMod val="75000"/>
                </a:schemeClr>
              </a:solidFill>
            </c:spPr>
          </c:marker>
          <c:errBars>
            <c:errDir val="y"/>
            <c:errBarType val="both"/>
            <c:errValType val="percentage"/>
            <c:val val="5"/>
          </c:errBars>
          <c:cat>
            <c:strRef>
              <c:f>Remodularization!$A$3:$A$8</c:f>
              <c:strCache>
                <c:ptCount val="6"/>
                <c:pt idx="0">
                  <c:v>5k</c:v>
                </c:pt>
                <c:pt idx="1">
                  <c:v>10k</c:v>
                </c:pt>
                <c:pt idx="2">
                  <c:v>50k</c:v>
                </c:pt>
                <c:pt idx="3">
                  <c:v>100k</c:v>
                </c:pt>
                <c:pt idx="4">
                  <c:v>150k</c:v>
                </c:pt>
                <c:pt idx="5">
                  <c:v>2M</c:v>
                </c:pt>
              </c:strCache>
            </c:strRef>
          </c:cat>
          <c:val>
            <c:numRef>
              <c:f>Remodularization!$C$3:$C$8</c:f>
              <c:numCache>
                <c:formatCode>General</c:formatCode>
                <c:ptCount val="6"/>
                <c:pt idx="0">
                  <c:v>0.794333333333333</c:v>
                </c:pt>
                <c:pt idx="1">
                  <c:v>0.85183333333333311</c:v>
                </c:pt>
                <c:pt idx="2">
                  <c:v>1.4351666666666658</c:v>
                </c:pt>
                <c:pt idx="3">
                  <c:v>1.4338333333333328</c:v>
                </c:pt>
                <c:pt idx="4">
                  <c:v>4.8819999999999997</c:v>
                </c:pt>
                <c:pt idx="5">
                  <c:v>4.8768333333333329</c:v>
                </c:pt>
              </c:numCache>
            </c:numRef>
          </c:val>
        </c:ser>
        <c:dLbls/>
        <c:upDownBars>
          <c:gapWidth val="150"/>
          <c:upBars/>
          <c:downBars/>
        </c:upDownBars>
        <c:marker val="1"/>
        <c:axId val="88131456"/>
        <c:axId val="88129536"/>
      </c:lineChart>
      <c:catAx>
        <c:axId val="88121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US" sz="1400"/>
                  <a:t>Flattening Threshold for Remodularization</a:t>
                </a:r>
              </a:p>
              <a:p>
                <a:pPr>
                  <a:defRPr lang="en-IN"/>
                </a:pPr>
                <a:r>
                  <a:rPr lang="en-US" sz="1400"/>
                  <a:t>Binary Welded Tree n=300, s=1000</a:t>
                </a: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123264"/>
        <c:crosses val="autoZero"/>
        <c:auto val="1"/>
        <c:lblAlgn val="ctr"/>
        <c:lblOffset val="100"/>
      </c:catAx>
      <c:valAx>
        <c:axId val="88123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/>
                </a:pPr>
                <a:r>
                  <a:rPr lang="en-US" sz="1400" dirty="0"/>
                  <a:t>Critical Path Length </a:t>
                </a:r>
                <a:r>
                  <a:rPr lang="en-US" sz="1400" dirty="0" smtClean="0"/>
                  <a:t>Estimate</a:t>
                </a:r>
                <a:br>
                  <a:rPr lang="en-US" sz="1400" dirty="0" smtClean="0"/>
                </a:br>
                <a:r>
                  <a:rPr lang="en-US" sz="1400" dirty="0" smtClean="0"/>
                  <a:t>(</a:t>
                </a:r>
                <a:r>
                  <a:rPr lang="en-US" sz="1400" dirty="0"/>
                  <a:t># gates)</a:t>
                </a:r>
              </a:p>
            </c:rich>
          </c:tx>
          <c:layout/>
        </c:title>
        <c:numFmt formatCode="0.0E+00" sourceLinked="0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121344"/>
        <c:crosses val="autoZero"/>
        <c:crossBetween val="between"/>
      </c:valAx>
      <c:valAx>
        <c:axId val="8812953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 sz="1400" b="1"/>
                  <a:t>Analysis</a:t>
                </a:r>
                <a:r>
                  <a:rPr lang="en-US" sz="1400" b="1" baseline="0"/>
                  <a:t> Time (s)</a:t>
                </a:r>
                <a:endParaRPr lang="en-US" sz="1400" b="1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131456"/>
        <c:crosses val="max"/>
        <c:crossBetween val="between"/>
      </c:valAx>
      <c:catAx>
        <c:axId val="88131456"/>
        <c:scaling>
          <c:orientation val="minMax"/>
        </c:scaling>
        <c:delete val="1"/>
        <c:axPos val="b"/>
        <c:numFmt formatCode="General" sourceLinked="0"/>
        <c:tickLblPos val="nextTo"/>
        <c:crossAx val="88129536"/>
        <c:crosses val="autoZero"/>
        <c:auto val="1"/>
        <c:lblAlgn val="ctr"/>
        <c:lblOffset val="100"/>
      </c:catAx>
      <c:spPr>
        <a:solidFill>
          <a:schemeClr val="bg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AE76C-D713-2542-AD29-8078CADCBE44}" type="datetime1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BC24-D9F2-044C-AEF6-3AABC2ABD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683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17F35-D07D-D745-81D5-6DC64A0E5122}" type="datetime1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E203-7B7E-0843-B70B-EC9346A4D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379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647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00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193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37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013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824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697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602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385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594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03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9D08A99-785A-4CC1-8E04-C2E4268EAD3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517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705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95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339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812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16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606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64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FA78146-C6D5-469C-9008-94F4FB710BE1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6926002-08CF-4617-AB91-FA6FDA85BFC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77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D1B4E37-DCF8-4A60-8B68-574F6AD82E3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B8CEBBA-B34B-442C-8C8B-C774896DD12F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7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299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81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71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73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70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642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97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49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48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78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39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16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2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10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44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10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01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38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38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77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69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7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21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49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Ali JavadiAbhari, Princeton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F33B-4B92-614B-A726-7E0354E8DD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6705600" y="650875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8D15F6-BCBF-4FB9-AEDC-1D74998E3E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94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6705600" y="650875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8D15F6-BCBF-4FB9-AEDC-1D74998E3EC2}" type="slidenum">
              <a:rPr lang="en-US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1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  <p:sldLayoutId id="2147484547" r:id="rId3"/>
    <p:sldLayoutId id="2147484548" r:id="rId4"/>
    <p:sldLayoutId id="2147484549" r:id="rId5"/>
    <p:sldLayoutId id="2147484550" r:id="rId6"/>
    <p:sldLayoutId id="2147484551" r:id="rId7"/>
    <p:sldLayoutId id="2147484552" r:id="rId8"/>
    <p:sldLayoutId id="2147484553" r:id="rId9"/>
    <p:sldLayoutId id="2147484554" r:id="rId10"/>
    <p:sldLayoutId id="214748455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2179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"/>
                <a:cs typeface="Times"/>
              </a:rPr>
              <a:t>ScaffCC: A Framework for Compilation and Analysis of Quantum Computing Programs</a:t>
            </a:r>
            <a:endParaRPr lang="en-US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731" y="4081036"/>
            <a:ext cx="6074104" cy="204732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Ali JavadiAbhari, Shruti Patil,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Daniel Kudrow, Jeff Heckey, Alexey Lvov,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Frederic T. Chong, Margaret Martonosi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Princeton University, UC Santa Barbara, IBM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1327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36" y="274638"/>
            <a:ext cx="85657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Resolving Classical</a:t>
            </a:r>
            <a:r>
              <a:rPr lang="en-US" dirty="0"/>
              <a:t> </a:t>
            </a:r>
            <a:r>
              <a:rPr lang="en-US" dirty="0" smtClean="0"/>
              <a:t>Controls in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8"/>
            <a:ext cx="8229600" cy="1509709"/>
          </a:xfrm>
        </p:spPr>
        <p:txBody>
          <a:bodyPr>
            <a:normAutofit/>
          </a:bodyPr>
          <a:lstStyle/>
          <a:p>
            <a:r>
              <a:rPr lang="en-US" sz="2800" dirty="0"/>
              <a:t>Classical control surrounding quantum code must be resolved to disambiguate for the hardware the qubits and the exact set of </a:t>
            </a:r>
            <a:r>
              <a:rPr lang="en-US" sz="2800" dirty="0" smtClean="0"/>
              <a:t>gates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4263176"/>
            <a:ext cx="242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95595" y="3109911"/>
            <a:ext cx="7863358" cy="3061753"/>
            <a:chOff x="595595" y="3109911"/>
            <a:chExt cx="7863358" cy="3061753"/>
          </a:xfrm>
        </p:grpSpPr>
        <p:sp>
          <p:nvSpPr>
            <p:cNvPr id="19" name="Shape 398"/>
            <p:cNvSpPr txBox="1">
              <a:spLocks/>
            </p:cNvSpPr>
            <p:nvPr/>
          </p:nvSpPr>
          <p:spPr>
            <a:xfrm>
              <a:off x="595595" y="3330203"/>
              <a:ext cx="3382736" cy="2747087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#define </a:t>
              </a:r>
              <a:r>
                <a:rPr lang="en-US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s_</a:t>
              </a:r>
              <a:r>
                <a:rPr lang="en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3000</a:t>
              </a:r>
              <a:endPara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Oracle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a[1], 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j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) {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endPara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double</a:t>
              </a: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theta=(-1)*pow(2,j)/100;</a:t>
              </a:r>
              <a:endParaRPr lang="en-US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Rz(a[0],theta)</a:t>
              </a:r>
            </a:p>
            <a:p>
              <a:pPr>
                <a:buFont typeface="Arial"/>
                <a:buNone/>
              </a:pP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-US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None/>
              </a:pPr>
              <a:r>
                <a:rPr lang="en" sz="1200" b="1" dirty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" sz="1200" b="1" dirty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main()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{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	</a:t>
              </a:r>
              <a:r>
                <a:rPr lang="en-US" sz="1200" b="1" dirty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</a:p>
            <a:p>
              <a:pPr>
                <a:buNone/>
              </a:pP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 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[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];</a:t>
              </a:r>
            </a:p>
            <a:p>
              <a:pPr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i,j;</a:t>
              </a:r>
            </a:p>
            <a:p>
              <a:pPr>
                <a:buNone/>
              </a:pP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for (i=0;i&lt;=s_;i++)</a:t>
              </a:r>
            </a:p>
            <a:p>
              <a:pPr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for (j=0;j&lt;=3;j++)</a:t>
              </a:r>
            </a:p>
            <a:p>
              <a:pPr>
                <a:buNone/>
              </a:pP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  Oracle(a,j);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None/>
              </a:pP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" name="Shape 398"/>
            <p:cNvSpPr txBox="1">
              <a:spLocks/>
            </p:cNvSpPr>
            <p:nvPr/>
          </p:nvSpPr>
          <p:spPr>
            <a:xfrm>
              <a:off x="5076217" y="3109911"/>
              <a:ext cx="3382736" cy="777478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Oracle_0(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a[1]) {</a:t>
              </a: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Rz(a[0],-0.01); 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" name="Shape 398"/>
            <p:cNvSpPr txBox="1">
              <a:spLocks/>
            </p:cNvSpPr>
            <p:nvPr/>
          </p:nvSpPr>
          <p:spPr>
            <a:xfrm>
              <a:off x="5076217" y="5394186"/>
              <a:ext cx="3382736" cy="777478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Oracle_3(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a[1]) {</a:t>
              </a: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Rz(a[0],-0.08); 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" name="Straight Arrow Connector 21"/>
            <p:cNvCxnSpPr>
              <a:stCxn id="19" idx="3"/>
              <a:endCxn id="20" idx="1"/>
            </p:cNvCxnSpPr>
            <p:nvPr/>
          </p:nvCxnSpPr>
          <p:spPr>
            <a:xfrm flipV="1">
              <a:off x="3978331" y="3498650"/>
              <a:ext cx="1097887" cy="1205090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3"/>
              <a:endCxn id="21" idx="1"/>
            </p:cNvCxnSpPr>
            <p:nvPr/>
          </p:nvCxnSpPr>
          <p:spPr>
            <a:xfrm>
              <a:off x="3978331" y="4703740"/>
              <a:ext cx="1097887" cy="1079184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0223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591" y="1859625"/>
            <a:ext cx="4332940" cy="212365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 (qbit b[n], qbit t[1], 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tF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(tF==1)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CNOT(t[0], x[n-2]);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Z(x[n-2]);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7838" y="1546648"/>
            <a:ext cx="3794607" cy="156966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Z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(x[n-2]); 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7838" y="3187573"/>
            <a:ext cx="3799127" cy="156966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CNOT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(t[0], x[n-2]);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cxnSp>
        <p:nvCxnSpPr>
          <p:cNvPr id="9" name="Shape 426"/>
          <p:cNvCxnSpPr>
            <a:stCxn id="6" idx="3"/>
            <a:endCxn id="7" idx="1"/>
          </p:cNvCxnSpPr>
          <p:nvPr/>
        </p:nvCxnSpPr>
        <p:spPr>
          <a:xfrm flipV="1">
            <a:off x="4437531" y="2331478"/>
            <a:ext cx="460307" cy="5899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cxnSp>
        <p:nvCxnSpPr>
          <p:cNvPr id="12" name="Shape 426"/>
          <p:cNvCxnSpPr>
            <a:stCxn id="6" idx="3"/>
            <a:endCxn id="8" idx="1"/>
          </p:cNvCxnSpPr>
          <p:nvPr/>
        </p:nvCxnSpPr>
        <p:spPr>
          <a:xfrm>
            <a:off x="4437531" y="2921454"/>
            <a:ext cx="460307" cy="1050949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sp>
        <p:nvSpPr>
          <p:cNvPr id="16" name="TextBox 15"/>
          <p:cNvSpPr txBox="1"/>
          <p:nvPr/>
        </p:nvSpPr>
        <p:spPr>
          <a:xfrm>
            <a:off x="3171152" y="18088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19002" y="2808831"/>
            <a:ext cx="529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clone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6439" y="4127554"/>
            <a:ext cx="3794607" cy="138499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200" b="1" dirty="0" smtClean="0">
                <a:solidFill>
                  <a:srgbClr val="BF9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=0;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&lt;2;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++)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EQxMark(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b,t,</a:t>
            </a:r>
            <a:r>
              <a:rPr lang="en-US" sz="1200" b="1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9882" y="4796914"/>
            <a:ext cx="3818327" cy="138499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cxnSp>
        <p:nvCxnSpPr>
          <p:cNvPr id="18" name="Shape 426"/>
          <p:cNvCxnSpPr>
            <a:stCxn id="23" idx="3"/>
            <a:endCxn id="24" idx="1"/>
          </p:cNvCxnSpPr>
          <p:nvPr/>
        </p:nvCxnSpPr>
        <p:spPr>
          <a:xfrm>
            <a:off x="3941046" y="4820052"/>
            <a:ext cx="938836" cy="66936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sp>
        <p:nvSpPr>
          <p:cNvPr id="21" name="TextBox 20"/>
          <p:cNvSpPr txBox="1"/>
          <p:nvPr/>
        </p:nvSpPr>
        <p:spPr>
          <a:xfrm>
            <a:off x="4025067" y="519044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unroll</a:t>
            </a:r>
            <a:endParaRPr lang="en-US" sz="1200" b="1" dirty="0">
              <a:solidFill>
                <a:srgbClr val="008000"/>
              </a:solidFill>
            </a:endParaRPr>
          </a:p>
        </p:txBody>
      </p:sp>
      <p:cxnSp>
        <p:nvCxnSpPr>
          <p:cNvPr id="14" name="Curved Connector 13"/>
          <p:cNvCxnSpPr>
            <a:stCxn id="24" idx="3"/>
            <a:endCxn id="8" idx="3"/>
          </p:cNvCxnSpPr>
          <p:nvPr/>
        </p:nvCxnSpPr>
        <p:spPr>
          <a:xfrm flipH="1" flipV="1">
            <a:off x="8696965" y="3972403"/>
            <a:ext cx="1244" cy="1517009"/>
          </a:xfrm>
          <a:prstGeom prst="curvedConnector3">
            <a:avLst>
              <a:gd name="adj1" fmla="val -18376206"/>
            </a:avLst>
          </a:prstGeom>
          <a:ln w="9525" cmpd="sng">
            <a:solidFill>
              <a:schemeClr val="tx1"/>
            </a:solidFill>
            <a:tailEnd type="stealth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4" idx="3"/>
            <a:endCxn id="7" idx="3"/>
          </p:cNvCxnSpPr>
          <p:nvPr/>
        </p:nvCxnSpPr>
        <p:spPr>
          <a:xfrm flipH="1" flipV="1">
            <a:off x="8692445" y="2331478"/>
            <a:ext cx="5764" cy="3157934"/>
          </a:xfrm>
          <a:prstGeom prst="curvedConnector3">
            <a:avLst>
              <a:gd name="adj1" fmla="val -3965996"/>
            </a:avLst>
          </a:prstGeom>
          <a:ln w="9525" cmpd="sng">
            <a:solidFill>
              <a:schemeClr val="tx1"/>
            </a:solidFill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69415" y="3360897"/>
            <a:ext cx="137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8000"/>
                </a:solidFill>
              </a:rPr>
              <a:t>inter-procedural constant propagation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0284" y="534669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strike="sngStrike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strike="sngStrik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200" b="1" strike="sngStrike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>
                <a:latin typeface="Courier New"/>
                <a:ea typeface="Courier New"/>
                <a:cs typeface="Courier New"/>
                <a:sym typeface="Courier New"/>
              </a:rPr>
              <a:t>b,t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strike="sngStrike" dirty="0" err="1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strike="sngStrik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>
                <a:latin typeface="Courier New"/>
                <a:ea typeface="Courier New"/>
                <a:cs typeface="Courier New"/>
                <a:sym typeface="Courier New"/>
              </a:rPr>
              <a:t>b,t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lang="en-US" sz="12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72136" y="274638"/>
            <a:ext cx="8565717" cy="86702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Classical Control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26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20" grpId="0"/>
      <p:bldP spid="23" grpId="0" build="allAtOnce" animBg="1"/>
      <p:bldP spid="24" grpId="0" build="allAtOnce" animBg="1"/>
      <p:bldP spid="21" grpId="0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13" y="274638"/>
            <a:ext cx="850092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Pass-</a:t>
            </a:r>
            <a:r>
              <a:rPr lang="en-US" dirty="0" smtClean="0"/>
              <a:t>Driven Vs. Instrumentation</a:t>
            </a:r>
            <a:r>
              <a:rPr lang="en-US" dirty="0"/>
              <a:t>-Driven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Pass-Driven:</a:t>
            </a:r>
          </a:p>
          <a:p>
            <a:pPr lvl="1"/>
            <a:r>
              <a:rPr lang="en-US" dirty="0"/>
              <a:t>Loop unrolling</a:t>
            </a:r>
          </a:p>
          <a:p>
            <a:pPr lvl="1"/>
            <a:r>
              <a:rPr lang="en-US" dirty="0" smtClean="0"/>
              <a:t>Procedure Cloning</a:t>
            </a:r>
            <a:endParaRPr lang="en-US" dirty="0"/>
          </a:p>
          <a:p>
            <a:pPr lvl="1"/>
            <a:r>
              <a:rPr lang="en-US" dirty="0"/>
              <a:t>Inter-procedural Constant </a:t>
            </a:r>
            <a:r>
              <a:rPr lang="en-US" dirty="0" smtClean="0"/>
              <a:t>Propagation</a:t>
            </a:r>
          </a:p>
          <a:p>
            <a:r>
              <a:rPr lang="en-US" b="1" dirty="0"/>
              <a:t>Instrumentation-Driven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Leveraging the dual nature of quantum programs</a:t>
            </a:r>
          </a:p>
          <a:p>
            <a:pPr lvl="1"/>
            <a:r>
              <a:rPr lang="en-US" dirty="0" smtClean="0"/>
              <a:t>Instrument code such that a fast classical processor executes through the classical portion, collecting information regarding the quantum portion</a:t>
            </a:r>
          </a:p>
          <a:p>
            <a:pPr lvl="1"/>
            <a:r>
              <a:rPr lang="en-US" dirty="0" smtClean="0"/>
              <a:t>Further speed-up by memoizing same module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93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Instrumentation-Driven </a:t>
            </a:r>
            <a:br>
              <a:rPr lang="en-US" dirty="0" smtClean="0"/>
            </a:br>
            <a:r>
              <a:rPr lang="en-US" dirty="0" smtClean="0"/>
              <a:t>Approach Scales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0235" y="1215898"/>
            <a:ext cx="8674471" cy="5092688"/>
            <a:chOff x="175651" y="1215898"/>
            <a:chExt cx="8674471" cy="5092688"/>
          </a:xfrm>
        </p:grpSpPr>
        <p:sp>
          <p:nvSpPr>
            <p:cNvPr id="13" name="Freeform 12"/>
            <p:cNvSpPr/>
            <p:nvPr/>
          </p:nvSpPr>
          <p:spPr>
            <a:xfrm>
              <a:off x="1068847" y="3236517"/>
              <a:ext cx="158821" cy="125151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05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339803" y="3242686"/>
              <a:ext cx="180981" cy="161518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40025" y="3237400"/>
              <a:ext cx="180981" cy="161518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noFill/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55462" y="3244741"/>
              <a:ext cx="158821" cy="125151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noFill/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050"/>
            </a:p>
          </p:txBody>
        </p:sp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004739647"/>
                </p:ext>
              </p:extLst>
            </p:nvPr>
          </p:nvGraphicFramePr>
          <p:xfrm>
            <a:off x="767489" y="1215898"/>
            <a:ext cx="8030332" cy="21555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1555323033"/>
                </p:ext>
              </p:extLst>
            </p:nvPr>
          </p:nvGraphicFramePr>
          <p:xfrm>
            <a:off x="765020" y="3319622"/>
            <a:ext cx="8085102" cy="29889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 rot="16200000">
              <a:off x="-1286509" y="3016154"/>
              <a:ext cx="3501759" cy="577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Compilation time (s)</a:t>
              </a:r>
            </a:p>
            <a:p>
              <a:pPr algn="ctr"/>
              <a:r>
                <a:rPr lang="en-US" sz="1400" b="1" dirty="0" smtClean="0"/>
                <a:t>(Normalized per benchmark)</a:t>
              </a:r>
              <a:endParaRPr lang="en-US" sz="1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88198" y="3138864"/>
              <a:ext cx="2233721" cy="121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7651" y="2993612"/>
              <a:ext cx="4877701" cy="3680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270234" y="1823846"/>
            <a:ext cx="23490" cy="2904645"/>
          </a:xfrm>
          <a:prstGeom prst="straightConnector1">
            <a:avLst/>
          </a:prstGeom>
          <a:ln w="12700" cmpd="sng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-274751" y="2985704"/>
            <a:ext cx="81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Better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53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9" y="274638"/>
            <a:ext cx="87989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Scalability in Compilation and Analysis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QASM:</a:t>
            </a:r>
          </a:p>
          <a:p>
            <a:pPr lvl="1"/>
            <a:r>
              <a:rPr lang="en-US" dirty="0" smtClean="0"/>
              <a:t>No loops or modules: only sequences of qubits and gates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for small program representations</a:t>
            </a:r>
          </a:p>
          <a:p>
            <a:r>
              <a:rPr lang="en-US" dirty="0" smtClean="0"/>
              <a:t>Programs that we examined contained between 10</a:t>
            </a:r>
            <a:r>
              <a:rPr lang="en-US" baseline="30000" dirty="0" smtClean="0"/>
              <a:t>7</a:t>
            </a:r>
            <a:r>
              <a:rPr lang="en-US" dirty="0" smtClean="0"/>
              <a:t> to 10</a:t>
            </a:r>
            <a:r>
              <a:rPr lang="en-US" baseline="30000" dirty="0" smtClean="0"/>
              <a:t>12</a:t>
            </a:r>
            <a:r>
              <a:rPr lang="en-US" dirty="0" smtClean="0"/>
              <a:t> gates</a:t>
            </a:r>
          </a:p>
          <a:p>
            <a:r>
              <a:rPr lang="en-US" dirty="0" smtClean="0"/>
              <a:t>We need a more scalable output format:</a:t>
            </a:r>
          </a:p>
          <a:p>
            <a:pPr lvl="1"/>
            <a:r>
              <a:rPr lang="en-US" dirty="0" smtClean="0"/>
              <a:t>QASM with Hierarchy (QASM-H)</a:t>
            </a:r>
          </a:p>
          <a:p>
            <a:pPr lvl="2"/>
            <a:r>
              <a:rPr lang="en-US" dirty="0" smtClean="0"/>
              <a:t>200,000X smaller code</a:t>
            </a:r>
          </a:p>
          <a:p>
            <a:pPr lvl="1"/>
            <a:r>
              <a:rPr lang="en-US" dirty="0" smtClean="0"/>
              <a:t>QASM with Hierarchy and Loops (QASM-HL)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68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29" y="274638"/>
            <a:ext cx="84879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Scalability with QASM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Shape 398"/>
          <p:cNvSpPr txBox="1">
            <a:spLocks/>
          </p:cNvSpPr>
          <p:nvPr/>
        </p:nvSpPr>
        <p:spPr>
          <a:xfrm>
            <a:off x="595592" y="1194466"/>
            <a:ext cx="3706715" cy="2861381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			  </a:t>
            </a:r>
            <a:r>
              <a:rPr lang="en-US" sz="12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Scaffold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#define n 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1000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q[n])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&lt; n;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++)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CNOT(q[n-1],q[0]);</a:t>
            </a: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b[n];</a:t>
            </a:r>
          </a:p>
          <a:p>
            <a:pPr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foo(b);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Shape 398"/>
          <p:cNvSpPr txBox="1">
            <a:spLocks/>
          </p:cNvSpPr>
          <p:nvPr/>
        </p:nvSpPr>
        <p:spPr>
          <a:xfrm>
            <a:off x="4829993" y="1194459"/>
            <a:ext cx="3706715" cy="2861382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QASM-H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qbit*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H(q[0]);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H(q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[1]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..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H(q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[999]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CNOT(q[999],q[0]);</a:t>
            </a:r>
            <a:endParaRPr lang="en-US" sz="1200" b="1"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b[1000];</a:t>
            </a:r>
          </a:p>
          <a:p>
            <a:pPr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foo(b);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Shape 398"/>
          <p:cNvSpPr txBox="1">
            <a:spLocks/>
          </p:cNvSpPr>
          <p:nvPr/>
        </p:nvSpPr>
        <p:spPr>
          <a:xfrm>
            <a:off x="595592" y="4120637"/>
            <a:ext cx="3706715" cy="2086231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	  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Flat QASM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b[1000];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H(b[0]);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H(b[1]);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H(b[999]);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CNOT(b[999],b[0]);</a:t>
            </a: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" name="Shape 398"/>
          <p:cNvSpPr txBox="1">
            <a:spLocks/>
          </p:cNvSpPr>
          <p:nvPr/>
        </p:nvSpPr>
        <p:spPr>
          <a:xfrm>
            <a:off x="4829993" y="4107675"/>
            <a:ext cx="3706715" cy="2099188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QASM-HL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qbit*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H(q[0:999]);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CNOT(q[999],q[0]);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b[1000];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foo(b);</a:t>
            </a:r>
          </a:p>
          <a:p>
            <a:pPr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5080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QASM-H and QASM-HL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9243528"/>
              </p:ext>
            </p:extLst>
          </p:nvPr>
        </p:nvGraphicFramePr>
        <p:xfrm>
          <a:off x="266700" y="1924152"/>
          <a:ext cx="8420100" cy="419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4027" y="1371556"/>
            <a:ext cx="7455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 large reduction is already obtained from QASM-H over flat QASM.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1244431" y="4361412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19787" y="4098446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2011" y="2044485"/>
            <a:ext cx="921190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9485" y="1877724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94877" y="1898641"/>
            <a:ext cx="872384" cy="24204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69627" y="1898641"/>
            <a:ext cx="872384" cy="24204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748" y="2307451"/>
            <a:ext cx="0" cy="2421040"/>
          </a:xfrm>
          <a:prstGeom prst="straightConnector1">
            <a:avLst/>
          </a:prstGeom>
          <a:ln w="12700" cmpd="sng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-261239" y="3242394"/>
            <a:ext cx="81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Better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34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78562" y="3644149"/>
            <a:ext cx="9141491" cy="1115649"/>
            <a:chOff x="-78562" y="3644149"/>
            <a:chExt cx="9141491" cy="1115649"/>
          </a:xfrm>
        </p:grpSpPr>
        <p:sp>
          <p:nvSpPr>
            <p:cNvPr id="30" name="TextBox 29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sp>
          <p:nvSpPr>
            <p:cNvPr id="32" name="Document 31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Document 32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35" name="Straight Arrow Connector 34"/>
            <p:cNvCxnSpPr>
              <a:stCxn id="37" idx="3"/>
              <a:endCxn id="31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Document 36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32" idx="3"/>
              <a:endCxn id="34" idx="1"/>
            </p:cNvCxnSpPr>
            <p:nvPr/>
          </p:nvCxnSpPr>
          <p:spPr>
            <a:xfrm>
              <a:off x="1390892" y="4167494"/>
              <a:ext cx="2465832" cy="11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31" idx="3"/>
              <a:endCxn id="33" idx="1"/>
            </p:cNvCxnSpPr>
            <p:nvPr/>
          </p:nvCxnSpPr>
          <p:spPr>
            <a:xfrm flipV="1">
              <a:off x="6821584" y="4163744"/>
              <a:ext cx="1473286" cy="1282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 rot="16200000">
            <a:off x="-374777" y="3940364"/>
            <a:ext cx="1115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QASM Generation</a:t>
            </a:r>
            <a:endParaRPr lang="en-US" sz="1400" b="1" dirty="0"/>
          </a:p>
        </p:txBody>
      </p:sp>
      <p:cxnSp>
        <p:nvCxnSpPr>
          <p:cNvPr id="50" name="Elbow Connector 49"/>
          <p:cNvCxnSpPr>
            <a:stCxn id="58" idx="3"/>
            <a:endCxn id="54" idx="0"/>
          </p:cNvCxnSpPr>
          <p:nvPr/>
        </p:nvCxnSpPr>
        <p:spPr>
          <a:xfrm>
            <a:off x="5065290" y="3209626"/>
            <a:ext cx="2488537" cy="671947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9" idx="3"/>
            <a:endCxn id="58" idx="1"/>
          </p:cNvCxnSpPr>
          <p:nvPr/>
        </p:nvCxnSpPr>
        <p:spPr>
          <a:xfrm flipV="1">
            <a:off x="3531874" y="3209626"/>
            <a:ext cx="340666" cy="1066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29370" y="3774852"/>
            <a:ext cx="8533559" cy="806244"/>
            <a:chOff x="529370" y="3774852"/>
            <a:chExt cx="8533559" cy="806244"/>
          </a:xfrm>
        </p:grpSpPr>
        <p:sp>
          <p:nvSpPr>
            <p:cNvPr id="39" name="TextBox 38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cxnSp>
          <p:nvCxnSpPr>
            <p:cNvPr id="40" name="Straight Arrow Connector 39"/>
            <p:cNvCxnSpPr>
              <a:stCxn id="48" idx="3"/>
              <a:endCxn id="51" idx="1"/>
            </p:cNvCxnSpPr>
            <p:nvPr/>
          </p:nvCxnSpPr>
          <p:spPr>
            <a:xfrm>
              <a:off x="2578874" y="4168289"/>
              <a:ext cx="206580" cy="242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Document 40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2" name="Document 41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44" name="Straight Arrow Connector 43"/>
            <p:cNvCxnSpPr>
              <a:stCxn id="46" idx="3"/>
              <a:endCxn id="39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3" idx="3"/>
              <a:endCxn id="46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Document 45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82259" y="3906679"/>
              <a:ext cx="996615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Separation</a:t>
              </a:r>
              <a:endParaRPr lang="en-US" sz="1400" dirty="0"/>
            </a:p>
          </p:txBody>
        </p:sp>
        <p:cxnSp>
          <p:nvCxnSpPr>
            <p:cNvPr id="49" name="Straight Arrow Connector 48"/>
            <p:cNvCxnSpPr>
              <a:stCxn id="41" idx="3"/>
              <a:endCxn id="48" idx="1"/>
            </p:cNvCxnSpPr>
            <p:nvPr/>
          </p:nvCxnSpPr>
          <p:spPr>
            <a:xfrm>
              <a:off x="1390892" y="4167494"/>
              <a:ext cx="191367" cy="79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Document 50"/>
            <p:cNvSpPr/>
            <p:nvPr/>
          </p:nvSpPr>
          <p:spPr>
            <a:xfrm>
              <a:off x="2785454" y="3825086"/>
              <a:ext cx="828695" cy="691264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Quantum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3"/>
              <a:endCxn id="43" idx="1"/>
            </p:cNvCxnSpPr>
            <p:nvPr/>
          </p:nvCxnSpPr>
          <p:spPr>
            <a:xfrm>
              <a:off x="3614149" y="4170718"/>
              <a:ext cx="242575" cy="866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046301" y="3881573"/>
              <a:ext cx="1015051" cy="56909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QASM Linker</a:t>
              </a:r>
              <a:endParaRPr lang="en-US" sz="1400" dirty="0"/>
            </a:p>
          </p:txBody>
        </p:sp>
        <p:cxnSp>
          <p:nvCxnSpPr>
            <p:cNvPr id="55" name="Straight Arrow Connector 54"/>
            <p:cNvCxnSpPr>
              <a:stCxn id="39" idx="3"/>
              <a:endCxn id="54" idx="1"/>
            </p:cNvCxnSpPr>
            <p:nvPr/>
          </p:nvCxnSpPr>
          <p:spPr>
            <a:xfrm flipV="1">
              <a:off x="6821584" y="4166122"/>
              <a:ext cx="224717" cy="1044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3"/>
              <a:endCxn id="42" idx="1"/>
            </p:cNvCxnSpPr>
            <p:nvPr/>
          </p:nvCxnSpPr>
          <p:spPr>
            <a:xfrm flipV="1">
              <a:off x="8061352" y="4163744"/>
              <a:ext cx="233518" cy="237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872540" y="2925077"/>
            <a:ext cx="1192750" cy="56909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CTQG </a:t>
            </a:r>
          </a:p>
          <a:p>
            <a:pPr algn="ctr"/>
            <a:r>
              <a:rPr lang="en-US" sz="1400" dirty="0" smtClean="0"/>
              <a:t>Compilation</a:t>
            </a:r>
            <a:endParaRPr lang="en-US" sz="1400" dirty="0"/>
          </a:p>
        </p:txBody>
      </p:sp>
      <p:sp>
        <p:nvSpPr>
          <p:cNvPr id="59" name="Document 58"/>
          <p:cNvSpPr/>
          <p:nvPr/>
        </p:nvSpPr>
        <p:spPr>
          <a:xfrm>
            <a:off x="2784577" y="2874657"/>
            <a:ext cx="747297" cy="691264"/>
          </a:xfrm>
          <a:prstGeom prst="flowChartDocumen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CTQG Classical Modules</a:t>
            </a:r>
            <a:endParaRPr lang="en-US" sz="1200" i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542882" y="2766578"/>
            <a:ext cx="0" cy="100827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8" idx="0"/>
            <a:endCxn id="59" idx="1"/>
          </p:cNvCxnSpPr>
          <p:nvPr/>
        </p:nvCxnSpPr>
        <p:spPr>
          <a:xfrm rot="5400000" flipH="1" flipV="1">
            <a:off x="2089377" y="3211479"/>
            <a:ext cx="686390" cy="704010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-360295" y="2962414"/>
            <a:ext cx="1125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CTQG Translation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Synthesizing Reversible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2018" y="1417641"/>
            <a:ext cx="791778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Classical-To-Quantum-Gate (</a:t>
            </a:r>
            <a:r>
              <a:rPr lang="en-US" sz="2400" b="1" dirty="0" smtClean="0"/>
              <a:t>CTQG</a:t>
            </a:r>
            <a:r>
              <a:rPr lang="en-US" sz="2400" dirty="0" smtClean="0"/>
              <a:t>): A ScaffCC feature for efficiently translating classical modules to quantum modules.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5863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73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CTQG: Classical-To-Quantum-Gate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Facilitates the synthesis of quantum circuits from classical mathematical expressions:</a:t>
            </a:r>
          </a:p>
          <a:p>
            <a:pPr lvl="1"/>
            <a:r>
              <a:rPr lang="en-US" dirty="0" smtClean="0"/>
              <a:t>Basic </a:t>
            </a:r>
            <a:r>
              <a:rPr lang="en-US" b="1" dirty="0" smtClean="0"/>
              <a:t>integer</a:t>
            </a:r>
            <a:r>
              <a:rPr lang="en-US" dirty="0" smtClean="0"/>
              <a:t> arithmetic (a=a+b, a=a+bc, ...)</a:t>
            </a:r>
          </a:p>
          <a:p>
            <a:pPr lvl="1"/>
            <a:r>
              <a:rPr lang="en-US" b="1" dirty="0" smtClean="0"/>
              <a:t>Fixed</a:t>
            </a:r>
            <a:r>
              <a:rPr lang="en-US" b="1" dirty="0"/>
              <a:t>-point</a:t>
            </a:r>
            <a:r>
              <a:rPr lang="en-US" dirty="0"/>
              <a:t> </a:t>
            </a:r>
            <a:r>
              <a:rPr lang="en-US" dirty="0" smtClean="0"/>
              <a:t>arithmetic (1/x, sin x, ...)</a:t>
            </a:r>
          </a:p>
          <a:p>
            <a:pPr lvl="1"/>
            <a:r>
              <a:rPr lang="en-US" b="1" dirty="0" smtClean="0"/>
              <a:t>Bit-wise</a:t>
            </a:r>
            <a:r>
              <a:rPr lang="en-US" dirty="0" smtClean="0"/>
              <a:t> manipulations (shift operators, ...)</a:t>
            </a:r>
          </a:p>
          <a:p>
            <a:r>
              <a:rPr lang="en-US" dirty="0" smtClean="0"/>
              <a:t>State-of-the-art in reversible logic synthesis, minimizing the use of extra (</a:t>
            </a:r>
            <a:r>
              <a:rPr lang="en-US" i="1" dirty="0" smtClean="0"/>
              <a:t>ancilla</a:t>
            </a:r>
            <a:r>
              <a:rPr lang="en-US" dirty="0" smtClean="0"/>
              <a:t>) qubits</a:t>
            </a:r>
          </a:p>
          <a:p>
            <a:r>
              <a:rPr lang="en-US" dirty="0"/>
              <a:t>P</a:t>
            </a:r>
            <a:r>
              <a:rPr lang="en-US" dirty="0" smtClean="0"/>
              <a:t>roduces output gate-by-gate on the fly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limited by </a:t>
            </a:r>
            <a:r>
              <a:rPr lang="en-US" dirty="0" smtClean="0"/>
              <a:t>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44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2147" y="6336269"/>
            <a:ext cx="2133600" cy="365125"/>
          </a:xfrm>
        </p:spPr>
        <p:txBody>
          <a:bodyPr/>
          <a:lstStyle/>
          <a:p>
            <a:fld id="{772DF33B-4B92-614B-A726-7E0354E8DDA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024" y="1417638"/>
            <a:ext cx="633553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Analysis passes: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Program correctness checks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Program estimates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-78562" y="2661465"/>
            <a:ext cx="9141491" cy="3436130"/>
            <a:chOff x="-78562" y="2661465"/>
            <a:chExt cx="9141491" cy="3436130"/>
          </a:xfrm>
        </p:grpSpPr>
        <p:sp>
          <p:nvSpPr>
            <p:cNvPr id="38" name="TextBox 37"/>
            <p:cNvSpPr txBox="1"/>
            <p:nvPr/>
          </p:nvSpPr>
          <p:spPr>
            <a:xfrm rot="16200000">
              <a:off x="-360295" y="2962414"/>
              <a:ext cx="11251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CTQG Translation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>
              <a:stCxn id="20" idx="3"/>
              <a:endCxn id="23" idx="1"/>
            </p:cNvCxnSpPr>
            <p:nvPr/>
          </p:nvCxnSpPr>
          <p:spPr>
            <a:xfrm>
              <a:off x="2578874" y="4168289"/>
              <a:ext cx="206580" cy="242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Document 12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Document 13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8" idx="3"/>
              <a:endCxn id="10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3"/>
              <a:endCxn id="18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ocument 17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751255" y="4942911"/>
              <a:ext cx="3298200" cy="1150088"/>
              <a:chOff x="5932472" y="2993618"/>
              <a:chExt cx="3262867" cy="90169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5932472" y="2993618"/>
                <a:ext cx="2140505" cy="901696"/>
                <a:chOff x="5782017" y="1683137"/>
                <a:chExt cx="2238631" cy="958485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5782017" y="1683137"/>
                  <a:ext cx="2238631" cy="958485"/>
                </a:xfrm>
                <a:prstGeom prst="rect">
                  <a:avLst/>
                </a:prstGeom>
                <a:noFill/>
                <a:ln>
                  <a:solidFill>
                    <a:srgbClr val="008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5922802" y="2183103"/>
                  <a:ext cx="2002984" cy="392001"/>
                </a:xfrm>
                <a:prstGeom prst="roundRect">
                  <a:avLst/>
                </a:prstGeom>
                <a:noFill/>
                <a:ln>
                  <a:solidFill>
                    <a:srgbClr val="008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>
                      <a:solidFill>
                        <a:schemeClr val="tx1"/>
                      </a:solidFill>
                    </a:rPr>
                    <a:t>Timing / Resource Estimates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5922802" y="1756691"/>
                  <a:ext cx="2002984" cy="340852"/>
                </a:xfrm>
                <a:prstGeom prst="roundRect">
                  <a:avLst/>
                </a:prstGeom>
                <a:noFill/>
                <a:ln>
                  <a:solidFill>
                    <a:srgbClr val="008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>
                      <a:solidFill>
                        <a:schemeClr val="tx1"/>
                      </a:solidFill>
                    </a:rPr>
                    <a:t>Correctness Check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" name="Document 43"/>
              <p:cNvSpPr/>
              <p:nvPr/>
            </p:nvSpPr>
            <p:spPr>
              <a:xfrm>
                <a:off x="8465413" y="3129716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Document 44"/>
              <p:cNvSpPr/>
              <p:nvPr/>
            </p:nvSpPr>
            <p:spPr>
              <a:xfrm>
                <a:off x="8398460" y="3201959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Document 45"/>
              <p:cNvSpPr/>
              <p:nvPr/>
            </p:nvSpPr>
            <p:spPr>
              <a:xfrm>
                <a:off x="8321949" y="3261372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i="1" dirty="0" smtClean="0">
                    <a:solidFill>
                      <a:schemeClr val="tx1"/>
                    </a:solidFill>
                  </a:rPr>
                  <a:t>Analysis Output</a:t>
                </a:r>
                <a:endParaRPr lang="en-US" sz="1200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/>
              <p:cNvCxnSpPr>
                <a:stCxn id="54" idx="3"/>
                <a:endCxn id="46" idx="1"/>
              </p:cNvCxnSpPr>
              <p:nvPr/>
            </p:nvCxnSpPr>
            <p:spPr>
              <a:xfrm>
                <a:off x="8072976" y="3444466"/>
                <a:ext cx="248973" cy="360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582259" y="3906679"/>
              <a:ext cx="996615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Separation</a:t>
              </a:r>
              <a:endParaRPr lang="en-US" sz="1400" dirty="0"/>
            </a:p>
          </p:txBody>
        </p:sp>
        <p:cxnSp>
          <p:nvCxnSpPr>
            <p:cNvPr id="21" name="Straight Arrow Connector 20"/>
            <p:cNvCxnSpPr>
              <a:stCxn id="13" idx="3"/>
              <a:endCxn id="20" idx="1"/>
            </p:cNvCxnSpPr>
            <p:nvPr/>
          </p:nvCxnSpPr>
          <p:spPr>
            <a:xfrm>
              <a:off x="1390892" y="4167494"/>
              <a:ext cx="191367" cy="79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35" idx="3"/>
              <a:endCxn id="26" idx="0"/>
            </p:cNvCxnSpPr>
            <p:nvPr/>
          </p:nvCxnSpPr>
          <p:spPr>
            <a:xfrm>
              <a:off x="5065290" y="3209626"/>
              <a:ext cx="2488537" cy="671947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Document 22"/>
            <p:cNvSpPr/>
            <p:nvPr/>
          </p:nvSpPr>
          <p:spPr>
            <a:xfrm>
              <a:off x="2785454" y="3825086"/>
              <a:ext cx="828695" cy="691264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Quantum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23" idx="3"/>
              <a:endCxn id="15" idx="1"/>
            </p:cNvCxnSpPr>
            <p:nvPr/>
          </p:nvCxnSpPr>
          <p:spPr>
            <a:xfrm>
              <a:off x="3614149" y="4170718"/>
              <a:ext cx="242575" cy="866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6" idx="3"/>
              <a:endCxn id="35" idx="1"/>
            </p:cNvCxnSpPr>
            <p:nvPr/>
          </p:nvCxnSpPr>
          <p:spPr>
            <a:xfrm flipV="1">
              <a:off x="3531874" y="3209626"/>
              <a:ext cx="340666" cy="10663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046301" y="3881573"/>
              <a:ext cx="1015051" cy="56909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QASM Linker</a:t>
              </a:r>
              <a:endParaRPr lang="en-US" sz="1400" dirty="0"/>
            </a:p>
          </p:txBody>
        </p:sp>
        <p:cxnSp>
          <p:nvCxnSpPr>
            <p:cNvPr id="30" name="Straight Arrow Connector 29"/>
            <p:cNvCxnSpPr>
              <a:stCxn id="10" idx="3"/>
              <a:endCxn id="26" idx="1"/>
            </p:cNvCxnSpPr>
            <p:nvPr/>
          </p:nvCxnSpPr>
          <p:spPr>
            <a:xfrm flipV="1">
              <a:off x="6821584" y="4166122"/>
              <a:ext cx="224717" cy="1044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3"/>
              <a:endCxn id="14" idx="1"/>
            </p:cNvCxnSpPr>
            <p:nvPr/>
          </p:nvCxnSpPr>
          <p:spPr>
            <a:xfrm flipV="1">
              <a:off x="8061352" y="4163744"/>
              <a:ext cx="233518" cy="237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872540" y="2925077"/>
              <a:ext cx="1192750" cy="56909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Compilation</a:t>
              </a:r>
              <a:endParaRPr lang="en-US" sz="1400" dirty="0"/>
            </a:p>
          </p:txBody>
        </p:sp>
        <p:sp>
          <p:nvSpPr>
            <p:cNvPr id="36" name="Document 35"/>
            <p:cNvSpPr/>
            <p:nvPr/>
          </p:nvSpPr>
          <p:spPr>
            <a:xfrm>
              <a:off x="2784577" y="2874657"/>
              <a:ext cx="747297" cy="691264"/>
            </a:xfrm>
            <a:prstGeom prst="flowChartDocumen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CTQG Classical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542882" y="2766578"/>
              <a:ext cx="0" cy="1008274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20" idx="0"/>
              <a:endCxn id="36" idx="1"/>
            </p:cNvCxnSpPr>
            <p:nvPr/>
          </p:nvCxnSpPr>
          <p:spPr>
            <a:xfrm rot="5400000" flipH="1" flipV="1">
              <a:off x="2089377" y="3211479"/>
              <a:ext cx="686390" cy="704010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033384" y="4947507"/>
              <a:ext cx="1" cy="1150088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16200000">
              <a:off x="4131574" y="5261070"/>
              <a:ext cx="11446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Program Analysis</a:t>
              </a:r>
              <a:endParaRPr lang="en-US" sz="1400" b="1" dirty="0"/>
            </a:p>
          </p:txBody>
        </p:sp>
        <p:cxnSp>
          <p:nvCxnSpPr>
            <p:cNvPr id="98" name="Elbow Connector 97"/>
            <p:cNvCxnSpPr>
              <a:stCxn id="18" idx="2"/>
              <a:endCxn id="54" idx="1"/>
            </p:cNvCxnSpPr>
            <p:nvPr/>
          </p:nvCxnSpPr>
          <p:spPr>
            <a:xfrm rot="16200000" flipH="1">
              <a:off x="4877511" y="4644211"/>
              <a:ext cx="1153130" cy="594358"/>
            </a:xfrm>
            <a:prstGeom prst="bentConnector2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504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Quantum Computing Advantage</a:t>
            </a: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8229240" cy="1703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A certain class of problems can be solved significantly faster by changing the paradigm of computing: use quantum mechanical systems to store and manipulate information.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Example: Factoring a large 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b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-bit number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5FECFB3-039E-459E-B8E7-2BA1ECAECAA2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2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269" name="Table 4"/>
          <p:cNvGraphicFramePr/>
          <p:nvPr/>
        </p:nvGraphicFramePr>
        <p:xfrm>
          <a:off x="645120" y="3358440"/>
          <a:ext cx="7761960" cy="1796040"/>
        </p:xfrm>
        <a:graphic>
          <a:graphicData uri="http://schemas.openxmlformats.org/drawingml/2006/table">
            <a:tbl>
              <a:tblPr/>
              <a:tblGrid>
                <a:gridCol w="2558880"/>
                <a:gridCol w="2558880"/>
                <a:gridCol w="2644200"/>
              </a:tblGrid>
              <a:tr h="385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Asymptotic Complexity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232-digit number factoring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</a:tr>
              <a:tr h="79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Best classical algorithm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(GNFS) [Buhler 1994]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2000 years on a single-core AMD Opteron [Kelinjung et al. 2010]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</a:tr>
              <a:tr h="587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Shor's quantum algorithm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080" marR="9108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(technology dependent – theoretically large speedup)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noFill/>
                  </a:tcPr>
                </a:tc>
              </a:tr>
            </a:tbl>
          </a:graphicData>
        </a:graphic>
      </p:graphicFrame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8850" y="3956076"/>
            <a:ext cx="2146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9100" y="4664078"/>
            <a:ext cx="685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ScaffCC supports a range of code analysis techniques:</a:t>
            </a:r>
          </a:p>
          <a:p>
            <a:pPr lvl="1"/>
            <a:r>
              <a:rPr lang="en-US" dirty="0" smtClean="0"/>
              <a:t>Program correctness checks:</a:t>
            </a:r>
          </a:p>
          <a:p>
            <a:pPr lvl="2"/>
            <a:r>
              <a:rPr lang="en-US" dirty="0" smtClean="0"/>
              <a:t>No-cloning checks</a:t>
            </a:r>
          </a:p>
          <a:p>
            <a:pPr lvl="2"/>
            <a:r>
              <a:rPr lang="en-US" dirty="0" smtClean="0"/>
              <a:t>Entanglement and un-computation checks</a:t>
            </a:r>
          </a:p>
          <a:p>
            <a:pPr lvl="1"/>
            <a:r>
              <a:rPr lang="en-US" dirty="0" smtClean="0"/>
              <a:t>Program estimates:</a:t>
            </a:r>
          </a:p>
          <a:p>
            <a:pPr lvl="2"/>
            <a:r>
              <a:rPr lang="en-US" dirty="0" smtClean="0"/>
              <a:t>Resource estimation</a:t>
            </a:r>
          </a:p>
          <a:p>
            <a:pPr lvl="2"/>
            <a:r>
              <a:rPr lang="en-US" dirty="0" smtClean="0"/>
              <a:t>Timing analysis (Parallel scheduling)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24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1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Program Correctness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No-Cloning: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/>
              <a:t>Theorem: The </a:t>
            </a:r>
            <a:r>
              <a:rPr lang="en-US" sz="2800" dirty="0"/>
              <a:t>state of one qubit cannot be copied into another (no fan-out)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/>
              <a:t>Check that multi-qubit gates do not share </a:t>
            </a:r>
            <a:r>
              <a:rPr lang="en-US" sz="2800" dirty="0" smtClean="0"/>
              <a:t>qubits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Entanglement: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/>
              <a:t>The joint state of two qubits cannot be separated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/>
              <a:t>Data-flow analyses to automate the tracking of entanglement and disentanglement</a:t>
            </a:r>
            <a:endParaRPr lang="en-US" sz="28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09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Program Analysis:</a:t>
            </a:r>
            <a:br>
              <a:rPr lang="en-US" dirty="0" smtClean="0"/>
            </a:br>
            <a:r>
              <a:rPr lang="en-US" dirty="0" smtClean="0"/>
              <a:t>Resource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5" y="1600201"/>
            <a:ext cx="8341775" cy="281846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Obtaining estimates for the size of the circuit:</a:t>
            </a:r>
          </a:p>
          <a:p>
            <a:pPr lvl="1"/>
            <a:r>
              <a:rPr lang="en-US" sz="2400" dirty="0"/>
              <a:t>Qubits are expensive</a:t>
            </a:r>
          </a:p>
          <a:p>
            <a:pPr lvl="1"/>
            <a:r>
              <a:rPr lang="en-US" sz="2400" dirty="0"/>
              <a:t>More gates require more overall error correction and hence more </a:t>
            </a:r>
            <a:r>
              <a:rPr lang="en-US" sz="2400" dirty="0" smtClean="0"/>
              <a:t>cost</a:t>
            </a:r>
          </a:p>
          <a:p>
            <a:r>
              <a:rPr lang="en-US" sz="2800" dirty="0" smtClean="0"/>
              <a:t>The same pass-driven and instrumentation-driven approaches apply</a:t>
            </a:r>
          </a:p>
          <a:p>
            <a:r>
              <a:rPr lang="en-US" sz="2800" dirty="0" smtClean="0"/>
              <a:t>Dynamic memoization table records number of resources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523" y="4561210"/>
            <a:ext cx="5373011" cy="134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25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Timing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Estimates the critical path length of the program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/>
              <a:t>Assuming unlimited hardware capability for </a:t>
            </a:r>
            <a:r>
              <a:rPr lang="en-US" sz="2800" dirty="0" smtClean="0"/>
              <a:t>parallelization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Scheduling based on </a:t>
            </a:r>
            <a:r>
              <a:rPr lang="en-US" sz="3200" b="1" dirty="0" smtClean="0"/>
              <a:t>qubit</a:t>
            </a:r>
            <a:r>
              <a:rPr lang="en-US" sz="3200" dirty="0" smtClean="0"/>
              <a:t> </a:t>
            </a:r>
            <a:r>
              <a:rPr lang="en-US" sz="3200" b="1" dirty="0" smtClean="0"/>
              <a:t>data</a:t>
            </a:r>
            <a:r>
              <a:rPr lang="en-US" sz="3200" dirty="0" smtClean="0"/>
              <a:t> </a:t>
            </a:r>
            <a:r>
              <a:rPr lang="en-US" sz="3200" b="1" dirty="0" smtClean="0"/>
              <a:t>dependencies</a:t>
            </a:r>
            <a:r>
              <a:rPr lang="en-US" sz="3200" dirty="0" smtClean="0"/>
              <a:t> between </a:t>
            </a:r>
            <a:r>
              <a:rPr lang="en-US" sz="3200" b="1" dirty="0" smtClean="0"/>
              <a:t>operations</a:t>
            </a:r>
          </a:p>
          <a:p>
            <a:r>
              <a:rPr lang="en-US" dirty="0" smtClean="0"/>
              <a:t>Hierarchical scheduling for tractability:</a:t>
            </a:r>
          </a:p>
          <a:p>
            <a:pPr lvl="1"/>
            <a:r>
              <a:rPr lang="en-US" dirty="0" smtClean="0"/>
              <a:t>Obtain module critical paths separately and then treat them as black boxes.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04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Analysis makes use of modularity</a:t>
            </a:r>
          </a:p>
          <a:p>
            <a:pPr lvl="1"/>
            <a:r>
              <a:rPr lang="en-US" dirty="0" smtClean="0"/>
              <a:t>Avoid repetitive analysis</a:t>
            </a:r>
          </a:p>
          <a:p>
            <a:pPr lvl="1"/>
            <a:r>
              <a:rPr lang="en-US" dirty="0" smtClean="0"/>
              <a:t>Reduce analysis time</a:t>
            </a:r>
          </a:p>
          <a:p>
            <a:r>
              <a:rPr lang="en-US" dirty="0" smtClean="0"/>
              <a:t>Results in loss of parallelism at module boundaries</a:t>
            </a:r>
          </a:p>
          <a:p>
            <a:pPr lvl="1"/>
            <a:r>
              <a:rPr lang="en-US" dirty="0" smtClean="0"/>
              <a:t>Decreased schedule optimality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Inline small modules at call sites </a:t>
            </a:r>
            <a:r>
              <a:rPr lang="mr-IN" dirty="0" smtClean="0"/>
              <a:t>–</a:t>
            </a:r>
            <a:r>
              <a:rPr lang="en-US" dirty="0" smtClean="0"/>
              <a:t> larger flattened modules</a:t>
            </a:r>
          </a:p>
          <a:p>
            <a:pPr lvl="1"/>
            <a:r>
              <a:rPr lang="en-US" dirty="0" smtClean="0"/>
              <a:t>Define threshold for “small” modules</a:t>
            </a:r>
          </a:p>
          <a:p>
            <a:pPr lvl="1"/>
            <a:r>
              <a:rPr lang="en-US" dirty="0" smtClean="0"/>
              <a:t>Results in better critical path estimates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2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Approach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" y="2994362"/>
            <a:ext cx="3600717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>
              <a:buFont typeface="Arial"/>
              <a:buChar char="•"/>
            </a:pPr>
            <a:r>
              <a:rPr lang="en-US" sz="2200" dirty="0" smtClean="0"/>
              <a:t>Closeness to actual critical path is dependent on the level of </a:t>
            </a:r>
            <a:r>
              <a:rPr lang="en-US" sz="2200" b="1" dirty="0" smtClean="0"/>
              <a:t>modularity</a:t>
            </a:r>
          </a:p>
          <a:p>
            <a:pPr marL="800100" lvl="2" indent="-342900">
              <a:buFont typeface="Arial"/>
              <a:buChar char="•"/>
            </a:pPr>
            <a:r>
              <a:rPr lang="en-US" sz="2200" dirty="0" smtClean="0"/>
              <a:t>Flatter </a:t>
            </a:r>
            <a:r>
              <a:rPr lang="en-US" sz="2200" dirty="0"/>
              <a:t>overall program means more opportunity for discovering parallelism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42254" y="1257558"/>
            <a:ext cx="6508636" cy="4978254"/>
            <a:chOff x="395121" y="117548"/>
            <a:chExt cx="7353914" cy="6270926"/>
          </a:xfrm>
        </p:grpSpPr>
        <p:grpSp>
          <p:nvGrpSpPr>
            <p:cNvPr id="12" name="Group 11"/>
            <p:cNvGrpSpPr/>
            <p:nvPr/>
          </p:nvGrpSpPr>
          <p:grpSpPr>
            <a:xfrm>
              <a:off x="2006239" y="482441"/>
              <a:ext cx="1425374" cy="4890055"/>
              <a:chOff x="335621" y="279191"/>
              <a:chExt cx="1753851" cy="5814533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373405" y="279191"/>
                <a:ext cx="1716067" cy="58145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258" name="Group 257"/>
              <p:cNvGrpSpPr/>
              <p:nvPr/>
            </p:nvGrpSpPr>
            <p:grpSpPr>
              <a:xfrm>
                <a:off x="512800" y="296372"/>
                <a:ext cx="382351" cy="437839"/>
                <a:chOff x="4028226" y="602873"/>
                <a:chExt cx="382351" cy="437839"/>
              </a:xfrm>
            </p:grpSpPr>
            <p:sp>
              <p:nvSpPr>
                <p:cNvPr id="383" name="Oval 382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84" name="TextBox 383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259" name="Group 258"/>
              <p:cNvGrpSpPr/>
              <p:nvPr/>
            </p:nvGrpSpPr>
            <p:grpSpPr>
              <a:xfrm>
                <a:off x="1579667" y="889105"/>
                <a:ext cx="382351" cy="381751"/>
                <a:chOff x="4098698" y="1618924"/>
                <a:chExt cx="382351" cy="381751"/>
              </a:xfrm>
            </p:grpSpPr>
            <p:sp>
              <p:nvSpPr>
                <p:cNvPr id="381" name="Oval 38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82" name="TextBox 381"/>
                <p:cNvSpPr txBox="1"/>
                <p:nvPr/>
              </p:nvSpPr>
              <p:spPr>
                <a:xfrm flipH="1">
                  <a:off x="4148082" y="1635810"/>
                  <a:ext cx="229951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H</a:t>
                  </a:r>
                  <a:endParaRPr lang="en-US" sz="900" dirty="0"/>
                </a:p>
              </p:txBody>
            </p:sp>
          </p:grpSp>
          <p:cxnSp>
            <p:nvCxnSpPr>
              <p:cNvPr id="260" name="Straight Arrow Connector 259"/>
              <p:cNvCxnSpPr>
                <a:stCxn id="363" idx="4"/>
                <a:endCxn id="381" idx="0"/>
              </p:cNvCxnSpPr>
              <p:nvPr/>
            </p:nvCxnSpPr>
            <p:spPr>
              <a:xfrm>
                <a:off x="1768071" y="678587"/>
                <a:ext cx="2772" cy="21051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1" name="Group 260"/>
              <p:cNvGrpSpPr/>
              <p:nvPr/>
            </p:nvGrpSpPr>
            <p:grpSpPr>
              <a:xfrm>
                <a:off x="1569314" y="1656046"/>
                <a:ext cx="382351" cy="402919"/>
                <a:chOff x="4774572" y="1632579"/>
                <a:chExt cx="382351" cy="402919"/>
              </a:xfrm>
            </p:grpSpPr>
            <p:sp>
              <p:nvSpPr>
                <p:cNvPr id="373" name="Oval 372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4" name="TextBox 373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75" name="Group 374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76" name="Isosceles Triangle 375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7" name="Isosceles Triangle 376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8" name="Isosceles Triangle 377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9" name="Isosceles Triangle 378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80" name="Isosceles Triangle 379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62" name="Group 261"/>
              <p:cNvGrpSpPr/>
              <p:nvPr/>
            </p:nvGrpSpPr>
            <p:grpSpPr>
              <a:xfrm>
                <a:off x="1225651" y="1277384"/>
                <a:ext cx="385121" cy="400411"/>
                <a:chOff x="4095928" y="1618924"/>
                <a:chExt cx="385121" cy="400411"/>
              </a:xfrm>
            </p:grpSpPr>
            <p:sp>
              <p:nvSpPr>
                <p:cNvPr id="371" name="Oval 37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2" name="TextBox 371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1559160" y="2382242"/>
                <a:ext cx="382351" cy="407468"/>
                <a:chOff x="4098698" y="1618924"/>
                <a:chExt cx="382351" cy="407468"/>
              </a:xfrm>
            </p:grpSpPr>
            <p:sp>
              <p:nvSpPr>
                <p:cNvPr id="369" name="Oval 36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0" name="TextBox 369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grpSp>
            <p:nvGrpSpPr>
              <p:cNvPr id="264" name="Group 263"/>
              <p:cNvGrpSpPr/>
              <p:nvPr/>
            </p:nvGrpSpPr>
            <p:grpSpPr>
              <a:xfrm>
                <a:off x="1092555" y="5610252"/>
                <a:ext cx="382351" cy="398299"/>
                <a:chOff x="4098698" y="1618924"/>
                <a:chExt cx="382351" cy="398299"/>
              </a:xfrm>
            </p:grpSpPr>
            <p:sp>
              <p:nvSpPr>
                <p:cNvPr id="367" name="Oval 36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8" name="TextBox 367"/>
                <p:cNvSpPr txBox="1"/>
                <p:nvPr/>
              </p:nvSpPr>
              <p:spPr>
                <a:xfrm flipH="1">
                  <a:off x="4163984" y="1652358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S</a:t>
                  </a:r>
                  <a:endParaRPr lang="en-US" sz="900" dirty="0"/>
                </a:p>
              </p:txBody>
            </p:sp>
          </p:grpSp>
          <p:grpSp>
            <p:nvGrpSpPr>
              <p:cNvPr id="265" name="Group 264"/>
              <p:cNvGrpSpPr/>
              <p:nvPr/>
            </p:nvGrpSpPr>
            <p:grpSpPr>
              <a:xfrm>
                <a:off x="1059741" y="296372"/>
                <a:ext cx="382351" cy="437839"/>
                <a:chOff x="4028226" y="602873"/>
                <a:chExt cx="382351" cy="437839"/>
              </a:xfrm>
            </p:grpSpPr>
            <p:sp>
              <p:nvSpPr>
                <p:cNvPr id="365" name="Oval 364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rgbClr val="DDD9C3"/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6" name="TextBox 365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266" name="Group 265"/>
              <p:cNvGrpSpPr/>
              <p:nvPr/>
            </p:nvGrpSpPr>
            <p:grpSpPr>
              <a:xfrm>
                <a:off x="1576895" y="279191"/>
                <a:ext cx="382351" cy="437839"/>
                <a:chOff x="4028226" y="602873"/>
                <a:chExt cx="382351" cy="437839"/>
              </a:xfrm>
            </p:grpSpPr>
            <p:sp>
              <p:nvSpPr>
                <p:cNvPr id="363" name="Oval 362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rgbClr val="DDD9C3"/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4" name="TextBox 363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808820" y="2043129"/>
                <a:ext cx="385121" cy="400411"/>
                <a:chOff x="4095928" y="1618924"/>
                <a:chExt cx="385121" cy="400411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2" name="TextBox 361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1225651" y="2768633"/>
                <a:ext cx="385121" cy="400411"/>
                <a:chOff x="4095928" y="1618924"/>
                <a:chExt cx="385121" cy="400411"/>
              </a:xfrm>
            </p:grpSpPr>
            <p:sp>
              <p:nvSpPr>
                <p:cNvPr id="359" name="Oval 35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0" name="TextBox 359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9" name="Group 268"/>
              <p:cNvGrpSpPr/>
              <p:nvPr/>
            </p:nvGrpSpPr>
            <p:grpSpPr>
              <a:xfrm>
                <a:off x="664660" y="3769409"/>
                <a:ext cx="385121" cy="400411"/>
                <a:chOff x="4095928" y="1618924"/>
                <a:chExt cx="385121" cy="400411"/>
              </a:xfrm>
            </p:grpSpPr>
            <p:sp>
              <p:nvSpPr>
                <p:cNvPr id="357" name="Oval 35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8" name="TextBox 357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70" name="Group 269"/>
              <p:cNvGrpSpPr/>
              <p:nvPr/>
            </p:nvGrpSpPr>
            <p:grpSpPr>
              <a:xfrm>
                <a:off x="1585166" y="3253667"/>
                <a:ext cx="382351" cy="402919"/>
                <a:chOff x="4774572" y="1632579"/>
                <a:chExt cx="382351" cy="402919"/>
              </a:xfrm>
            </p:grpSpPr>
            <p:sp>
              <p:nvSpPr>
                <p:cNvPr id="349" name="Oval 348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0" name="TextBox 349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51" name="Group 350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52" name="Isosceles Triangle 351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3" name="Isosceles Triangle 352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4" name="Isosceles Triangle 353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5" name="Isosceles Triangle 354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6" name="Isosceles Triangle 355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71" name="Group 270"/>
              <p:cNvGrpSpPr/>
              <p:nvPr/>
            </p:nvGrpSpPr>
            <p:grpSpPr>
              <a:xfrm>
                <a:off x="1122993" y="3270205"/>
                <a:ext cx="382351" cy="402919"/>
                <a:chOff x="4774572" y="1632579"/>
                <a:chExt cx="382351" cy="402919"/>
              </a:xfrm>
            </p:grpSpPr>
            <p:sp>
              <p:nvSpPr>
                <p:cNvPr id="341" name="Oval 340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42" name="TextBox 341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43" name="Group 342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44" name="Isosceles Triangle 343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5" name="Isosceles Triangle 344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6" name="Isosceles Triangle 345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7" name="Isosceles Triangle 346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8" name="Isosceles Triangle 347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72" name="Group 271"/>
              <p:cNvGrpSpPr/>
              <p:nvPr/>
            </p:nvGrpSpPr>
            <p:grpSpPr>
              <a:xfrm>
                <a:off x="1037318" y="4676318"/>
                <a:ext cx="382351" cy="402919"/>
                <a:chOff x="4774572" y="1632579"/>
                <a:chExt cx="382351" cy="402919"/>
              </a:xfrm>
            </p:grpSpPr>
            <p:sp>
              <p:nvSpPr>
                <p:cNvPr id="333" name="Oval 332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4" name="TextBox 333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35" name="Group 334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36" name="Isosceles Triangle 335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7" name="Isosceles Triangle 336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8" name="Isosceles Triangle 337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9" name="Isosceles Triangle 338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0" name="Isosceles Triangle 339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cxnSp>
            <p:nvCxnSpPr>
              <p:cNvPr id="273" name="Straight Arrow Connector 272"/>
              <p:cNvCxnSpPr>
                <a:stCxn id="365" idx="4"/>
              </p:cNvCxnSpPr>
              <p:nvPr/>
            </p:nvCxnSpPr>
            <p:spPr>
              <a:xfrm>
                <a:off x="1250917" y="695768"/>
                <a:ext cx="123001" cy="61716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Arrow Connector 273"/>
              <p:cNvCxnSpPr>
                <a:stCxn id="381" idx="3"/>
              </p:cNvCxnSpPr>
              <p:nvPr/>
            </p:nvCxnSpPr>
            <p:spPr>
              <a:xfrm flipH="1">
                <a:off x="1525017" y="1203787"/>
                <a:ext cx="110644" cy="10914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/>
              <p:cNvCxnSpPr>
                <a:stCxn id="371" idx="5"/>
                <a:endCxn id="373" idx="1"/>
              </p:cNvCxnSpPr>
              <p:nvPr/>
            </p:nvCxnSpPr>
            <p:spPr>
              <a:xfrm>
                <a:off x="1554778" y="1592066"/>
                <a:ext cx="70530" cy="1179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Arrow Connector 275"/>
              <p:cNvCxnSpPr>
                <a:stCxn id="373" idx="3"/>
                <a:endCxn id="361" idx="7"/>
              </p:cNvCxnSpPr>
              <p:nvPr/>
            </p:nvCxnSpPr>
            <p:spPr>
              <a:xfrm flipH="1">
                <a:off x="1137947" y="1970728"/>
                <a:ext cx="487361" cy="12639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Arrow Connector 276"/>
              <p:cNvCxnSpPr>
                <a:stCxn id="383" idx="4"/>
                <a:endCxn id="361" idx="1"/>
              </p:cNvCxnSpPr>
              <p:nvPr/>
            </p:nvCxnSpPr>
            <p:spPr>
              <a:xfrm>
                <a:off x="703976" y="695768"/>
                <a:ext cx="163608" cy="140135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Arrow Connector 277"/>
              <p:cNvCxnSpPr>
                <a:stCxn id="361" idx="5"/>
                <a:endCxn id="369" idx="1"/>
              </p:cNvCxnSpPr>
              <p:nvPr/>
            </p:nvCxnSpPr>
            <p:spPr>
              <a:xfrm>
                <a:off x="1137947" y="2357811"/>
                <a:ext cx="477207" cy="7842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Arrow Connector 278"/>
              <p:cNvCxnSpPr>
                <a:stCxn id="369" idx="3"/>
              </p:cNvCxnSpPr>
              <p:nvPr/>
            </p:nvCxnSpPr>
            <p:spPr>
              <a:xfrm flipH="1">
                <a:off x="1503563" y="2696924"/>
                <a:ext cx="111591" cy="11883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Arrow Connector 279"/>
              <p:cNvCxnSpPr>
                <a:stCxn id="371" idx="4"/>
                <a:endCxn id="359" idx="0"/>
              </p:cNvCxnSpPr>
              <p:nvPr/>
            </p:nvCxnSpPr>
            <p:spPr>
              <a:xfrm>
                <a:off x="1419597" y="1646057"/>
                <a:ext cx="0" cy="112257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Arrow Connector 280"/>
              <p:cNvCxnSpPr>
                <a:stCxn id="359" idx="5"/>
                <a:endCxn id="349" idx="1"/>
              </p:cNvCxnSpPr>
              <p:nvPr/>
            </p:nvCxnSpPr>
            <p:spPr>
              <a:xfrm>
                <a:off x="1554778" y="3083315"/>
                <a:ext cx="86382" cy="22434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Arrow Connector 281"/>
              <p:cNvCxnSpPr>
                <a:stCxn id="361" idx="4"/>
                <a:endCxn id="358" idx="0"/>
              </p:cNvCxnSpPr>
              <p:nvPr/>
            </p:nvCxnSpPr>
            <p:spPr>
              <a:xfrm flipH="1">
                <a:off x="846635" y="2411803"/>
                <a:ext cx="156130" cy="139315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349" idx="3"/>
                <a:endCxn id="357" idx="7"/>
              </p:cNvCxnSpPr>
              <p:nvPr/>
            </p:nvCxnSpPr>
            <p:spPr>
              <a:xfrm flipH="1">
                <a:off x="993787" y="3568349"/>
                <a:ext cx="647373" cy="25505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Arrow Connector 283"/>
              <p:cNvCxnSpPr>
                <a:stCxn id="359" idx="4"/>
                <a:endCxn id="341" idx="0"/>
              </p:cNvCxnSpPr>
              <p:nvPr/>
            </p:nvCxnSpPr>
            <p:spPr>
              <a:xfrm flipH="1">
                <a:off x="1314169" y="3137306"/>
                <a:ext cx="105428" cy="13289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5" name="Group 284"/>
              <p:cNvGrpSpPr/>
              <p:nvPr/>
            </p:nvGrpSpPr>
            <p:grpSpPr>
              <a:xfrm>
                <a:off x="1505344" y="4194010"/>
                <a:ext cx="382351" cy="407468"/>
                <a:chOff x="4098698" y="1618924"/>
                <a:chExt cx="382351" cy="407468"/>
              </a:xfrm>
            </p:grpSpPr>
            <p:sp>
              <p:nvSpPr>
                <p:cNvPr id="331" name="Oval 33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2" name="TextBox 331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grpSp>
            <p:nvGrpSpPr>
              <p:cNvPr id="286" name="Group 285"/>
              <p:cNvGrpSpPr/>
              <p:nvPr/>
            </p:nvGrpSpPr>
            <p:grpSpPr>
              <a:xfrm>
                <a:off x="654967" y="5605423"/>
                <a:ext cx="382351" cy="407468"/>
                <a:chOff x="4098698" y="1618924"/>
                <a:chExt cx="382351" cy="407468"/>
              </a:xfrm>
            </p:grpSpPr>
            <p:sp>
              <p:nvSpPr>
                <p:cNvPr id="329" name="Oval 32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0" name="TextBox 329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cxnSp>
            <p:nvCxnSpPr>
              <p:cNvPr id="287" name="Straight Arrow Connector 286"/>
              <p:cNvCxnSpPr>
                <a:stCxn id="357" idx="5"/>
                <a:endCxn id="331" idx="1"/>
              </p:cNvCxnSpPr>
              <p:nvPr/>
            </p:nvCxnSpPr>
            <p:spPr>
              <a:xfrm>
                <a:off x="993787" y="4084091"/>
                <a:ext cx="567551" cy="16391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8" name="Group 287"/>
              <p:cNvGrpSpPr/>
              <p:nvPr/>
            </p:nvGrpSpPr>
            <p:grpSpPr>
              <a:xfrm>
                <a:off x="846724" y="4240589"/>
                <a:ext cx="385121" cy="400411"/>
                <a:chOff x="4095928" y="1618924"/>
                <a:chExt cx="385121" cy="400411"/>
              </a:xfrm>
            </p:grpSpPr>
            <p:sp>
              <p:nvSpPr>
                <p:cNvPr id="327" name="Oval 32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8" name="TextBox 327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1503563" y="4687799"/>
                <a:ext cx="382351" cy="381751"/>
                <a:chOff x="4098698" y="1618924"/>
                <a:chExt cx="382351" cy="381751"/>
              </a:xfrm>
            </p:grpSpPr>
            <p:sp>
              <p:nvSpPr>
                <p:cNvPr id="325" name="Oval 324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6" name="TextBox 325"/>
                <p:cNvSpPr txBox="1"/>
                <p:nvPr/>
              </p:nvSpPr>
              <p:spPr>
                <a:xfrm flipH="1">
                  <a:off x="4148082" y="1635810"/>
                  <a:ext cx="229951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H</a:t>
                  </a:r>
                  <a:endParaRPr lang="en-US" sz="900" dirty="0"/>
                </a:p>
              </p:txBody>
            </p:sp>
          </p:grpSp>
          <p:cxnSp>
            <p:nvCxnSpPr>
              <p:cNvPr id="290" name="Straight Arrow Connector 289"/>
              <p:cNvCxnSpPr>
                <a:stCxn id="357" idx="4"/>
                <a:endCxn id="328" idx="0"/>
              </p:cNvCxnSpPr>
              <p:nvPr/>
            </p:nvCxnSpPr>
            <p:spPr>
              <a:xfrm>
                <a:off x="858605" y="4138082"/>
                <a:ext cx="170095" cy="13805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Arrow Connector 290"/>
              <p:cNvCxnSpPr>
                <a:stCxn id="341" idx="4"/>
                <a:endCxn id="327" idx="7"/>
              </p:cNvCxnSpPr>
              <p:nvPr/>
            </p:nvCxnSpPr>
            <p:spPr>
              <a:xfrm flipH="1">
                <a:off x="1175851" y="3638878"/>
                <a:ext cx="138318" cy="65570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Arrow Connector 291"/>
              <p:cNvCxnSpPr>
                <a:stCxn id="331" idx="4"/>
                <a:endCxn id="325" idx="0"/>
              </p:cNvCxnSpPr>
              <p:nvPr/>
            </p:nvCxnSpPr>
            <p:spPr>
              <a:xfrm flipH="1">
                <a:off x="1694739" y="4562683"/>
                <a:ext cx="1781" cy="12511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Arrow Connector 292"/>
              <p:cNvCxnSpPr>
                <a:stCxn id="327" idx="5"/>
                <a:endCxn id="334" idx="0"/>
              </p:cNvCxnSpPr>
              <p:nvPr/>
            </p:nvCxnSpPr>
            <p:spPr>
              <a:xfrm>
                <a:off x="1175851" y="4555272"/>
                <a:ext cx="49112" cy="15910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4" name="Group 293"/>
              <p:cNvGrpSpPr/>
              <p:nvPr/>
            </p:nvGrpSpPr>
            <p:grpSpPr>
              <a:xfrm>
                <a:off x="790730" y="5133700"/>
                <a:ext cx="385121" cy="400411"/>
                <a:chOff x="4095928" y="1618924"/>
                <a:chExt cx="385121" cy="400411"/>
              </a:xfrm>
            </p:grpSpPr>
            <p:sp>
              <p:nvSpPr>
                <p:cNvPr id="323" name="Oval 322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4" name="TextBox 323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cxnSp>
            <p:nvCxnSpPr>
              <p:cNvPr id="295" name="Straight Arrow Connector 294"/>
              <p:cNvCxnSpPr>
                <a:stCxn id="327" idx="3"/>
                <a:endCxn id="323" idx="0"/>
              </p:cNvCxnSpPr>
              <p:nvPr/>
            </p:nvCxnSpPr>
            <p:spPr>
              <a:xfrm>
                <a:off x="905488" y="4555271"/>
                <a:ext cx="79188" cy="57842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Arrow Connector 295"/>
              <p:cNvCxnSpPr>
                <a:stCxn id="333" idx="4"/>
                <a:endCxn id="323" idx="7"/>
              </p:cNvCxnSpPr>
              <p:nvPr/>
            </p:nvCxnSpPr>
            <p:spPr>
              <a:xfrm flipH="1">
                <a:off x="1119857" y="5044991"/>
                <a:ext cx="108637" cy="14270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Arrow Connector 296"/>
              <p:cNvCxnSpPr>
                <a:stCxn id="323" idx="3"/>
                <a:endCxn id="329" idx="0"/>
              </p:cNvCxnSpPr>
              <p:nvPr/>
            </p:nvCxnSpPr>
            <p:spPr>
              <a:xfrm flipH="1">
                <a:off x="846143" y="5448382"/>
                <a:ext cx="3351" cy="15704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Arrow Connector 297"/>
              <p:cNvCxnSpPr>
                <a:stCxn id="323" idx="5"/>
                <a:endCxn id="368" idx="0"/>
              </p:cNvCxnSpPr>
              <p:nvPr/>
            </p:nvCxnSpPr>
            <p:spPr>
              <a:xfrm>
                <a:off x="1119857" y="5448383"/>
                <a:ext cx="160881" cy="19530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V="1">
                <a:off x="429776" y="127738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424022" y="1656046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V="1">
                <a:off x="432257" y="2045203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440497" y="239321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429174" y="276980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419563" y="3168950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V="1">
                <a:off x="400926" y="3670769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V="1">
                <a:off x="407250" y="4168066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405170" y="4627453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V="1">
                <a:off x="444683" y="5074692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419563" y="5532538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432257" y="5998805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TextBox 310"/>
              <p:cNvSpPr txBox="1"/>
              <p:nvPr/>
            </p:nvSpPr>
            <p:spPr>
              <a:xfrm>
                <a:off x="428840" y="902370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419880" y="1324009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2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407718" y="1714635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3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415992" y="2078675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4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421259" y="2446033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solidFill>
                      <a:srgbClr val="008000"/>
                    </a:solidFill>
                  </a:rPr>
                  <a:t>5</a:t>
                </a:r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412297" y="2867674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6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421125" y="3258301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7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418904" y="3791406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8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412080" y="4269227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9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0" name="TextBox 319"/>
              <p:cNvSpPr txBox="1"/>
              <p:nvPr/>
            </p:nvSpPr>
            <p:spPr>
              <a:xfrm>
                <a:off x="379023" y="4722358"/>
                <a:ext cx="43256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10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378177" y="5184667"/>
                <a:ext cx="467962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11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335621" y="5613629"/>
                <a:ext cx="52174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12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95121" y="506206"/>
              <a:ext cx="1363226" cy="1537281"/>
              <a:chOff x="4998794" y="718451"/>
              <a:chExt cx="1363226" cy="1708264"/>
            </a:xfrm>
          </p:grpSpPr>
          <p:sp>
            <p:nvSpPr>
              <p:cNvPr id="255" name="TextBox 254"/>
              <p:cNvSpPr txBox="1"/>
              <p:nvPr/>
            </p:nvSpPr>
            <p:spPr>
              <a:xfrm>
                <a:off x="4998794" y="742654"/>
                <a:ext cx="1363226" cy="1636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PrepZ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s0)</a:t>
                </a:r>
              </a:p>
              <a:p>
                <a:r>
                  <a:rPr lang="en-US" sz="1100" dirty="0" smtClean="0"/>
                  <a:t>PrepZ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 </a:t>
                </a:r>
              </a:p>
              <a:p>
                <a:r>
                  <a:rPr lang="en-US" sz="1100" dirty="0" smtClean="0"/>
                  <a:t>X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</a:t>
                </a:r>
              </a:p>
              <a:p>
                <a:r>
                  <a:rPr lang="en-US" sz="1100" dirty="0" smtClean="0"/>
                  <a:t>Toffoli(a0,s1,s0)</a:t>
                </a:r>
                <a:endParaRPr lang="en-US" sz="1100" dirty="0"/>
              </a:p>
              <a:p>
                <a:r>
                  <a:rPr lang="en-US" sz="1100" dirty="0" smtClean="0"/>
                  <a:t>X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</a:t>
                </a:r>
              </a:p>
              <a:p>
                <a:r>
                  <a:rPr lang="en-US" sz="1100" dirty="0" smtClean="0"/>
                  <a:t> . . .</a:t>
                </a:r>
                <a:endParaRPr lang="en-US" sz="1100" dirty="0"/>
              </a:p>
            </p:txBody>
          </p:sp>
          <p:sp>
            <p:nvSpPr>
              <p:cNvPr id="256" name="Document 255"/>
              <p:cNvSpPr/>
              <p:nvPr/>
            </p:nvSpPr>
            <p:spPr>
              <a:xfrm>
                <a:off x="5022463" y="718451"/>
                <a:ext cx="1262813" cy="1708264"/>
              </a:xfrm>
              <a:prstGeom prst="flowChartDocument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118736" y="526002"/>
              <a:ext cx="525637" cy="368673"/>
              <a:chOff x="4028226" y="633596"/>
              <a:chExt cx="525637" cy="368673"/>
            </a:xfrm>
          </p:grpSpPr>
          <p:sp>
            <p:nvSpPr>
              <p:cNvPr id="253" name="Oval 252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 flipH="1">
                <a:off x="4031287" y="654082"/>
                <a:ext cx="52257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s0</a:t>
                </a:r>
                <a:endParaRPr lang="en-US" sz="11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616008" y="515763"/>
              <a:ext cx="443762" cy="368673"/>
              <a:chOff x="4028226" y="633596"/>
              <a:chExt cx="443762" cy="368673"/>
            </a:xfrm>
          </p:grpSpPr>
          <p:sp>
            <p:nvSpPr>
              <p:cNvPr id="251" name="Oval 250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 flipH="1">
                <a:off x="4030118" y="654082"/>
                <a:ext cx="44187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s1</a:t>
                </a:r>
                <a:endParaRPr lang="en-US" sz="11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139094" y="519400"/>
              <a:ext cx="514206" cy="378497"/>
              <a:chOff x="4014061" y="633596"/>
              <a:chExt cx="514206" cy="378497"/>
            </a:xfrm>
          </p:grpSpPr>
          <p:sp>
            <p:nvSpPr>
              <p:cNvPr id="249" name="Oval 248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 flipH="1">
                <a:off x="4014061" y="664325"/>
                <a:ext cx="51420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a0</a:t>
                </a:r>
                <a:endParaRPr lang="en-US" sz="1100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4342596" y="2236626"/>
              <a:ext cx="807430" cy="36633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363333" y="2262547"/>
              <a:ext cx="641895" cy="3369004"/>
              <a:chOff x="2884394" y="566797"/>
              <a:chExt cx="924374" cy="307353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2884394" y="576344"/>
                <a:ext cx="179391" cy="12131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3616927" y="885905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98" name="Straight Arrow Connector 197"/>
              <p:cNvCxnSpPr>
                <a:stCxn id="204" idx="4"/>
                <a:endCxn id="197" idx="0"/>
              </p:cNvCxnSpPr>
              <p:nvPr/>
            </p:nvCxnSpPr>
            <p:spPr>
              <a:xfrm flipH="1">
                <a:off x="3706623" y="688109"/>
                <a:ext cx="6704" cy="19779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Oval 198"/>
              <p:cNvSpPr/>
              <p:nvPr/>
            </p:nvSpPr>
            <p:spPr>
              <a:xfrm>
                <a:off x="3618365" y="1321770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380917" y="1111357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611310" y="1725297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287155" y="3519016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264359" y="576344"/>
                <a:ext cx="179391" cy="121312"/>
              </a:xfrm>
              <a:prstGeom prst="ellipse">
                <a:avLst/>
              </a:prstGeom>
              <a:solidFill>
                <a:srgbClr val="DDD9C3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623631" y="566797"/>
                <a:ext cx="179391" cy="121312"/>
              </a:xfrm>
              <a:prstGeom prst="ellipse">
                <a:avLst/>
              </a:prstGeom>
              <a:solidFill>
                <a:srgbClr val="DDD9C3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3091340" y="1536861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3380917" y="194000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991193" y="2496109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629377" y="2209525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308301" y="221871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248782" y="300005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11" name="Straight Arrow Connector 210"/>
              <p:cNvCxnSpPr>
                <a:stCxn id="203" idx="4"/>
                <a:endCxn id="200" idx="0"/>
              </p:cNvCxnSpPr>
              <p:nvPr/>
            </p:nvCxnSpPr>
            <p:spPr>
              <a:xfrm>
                <a:off x="3354055" y="697656"/>
                <a:ext cx="116558" cy="41370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endCxn id="200" idx="7"/>
              </p:cNvCxnSpPr>
              <p:nvPr/>
            </p:nvCxnSpPr>
            <p:spPr>
              <a:xfrm flipH="1">
                <a:off x="3534037" y="999147"/>
                <a:ext cx="117792" cy="12997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>
                <a:stCxn id="200" idx="5"/>
                <a:endCxn id="199" idx="1"/>
              </p:cNvCxnSpPr>
              <p:nvPr/>
            </p:nvCxnSpPr>
            <p:spPr>
              <a:xfrm>
                <a:off x="3534039" y="1214903"/>
                <a:ext cx="110596" cy="12463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>
                <a:stCxn id="199" idx="3"/>
                <a:endCxn id="205" idx="7"/>
              </p:cNvCxnSpPr>
              <p:nvPr/>
            </p:nvCxnSpPr>
            <p:spPr>
              <a:xfrm flipH="1">
                <a:off x="3244462" y="1425315"/>
                <a:ext cx="400173" cy="12931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>
                <a:stCxn id="196" idx="4"/>
                <a:endCxn id="205" idx="1"/>
              </p:cNvCxnSpPr>
              <p:nvPr/>
            </p:nvCxnSpPr>
            <p:spPr>
              <a:xfrm>
                <a:off x="2974090" y="697656"/>
                <a:ext cx="143523" cy="8569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>
                <a:stCxn id="205" idx="5"/>
                <a:endCxn id="201" idx="1"/>
              </p:cNvCxnSpPr>
              <p:nvPr/>
            </p:nvCxnSpPr>
            <p:spPr>
              <a:xfrm>
                <a:off x="3244462" y="1640407"/>
                <a:ext cx="393119" cy="10265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>
                <a:stCxn id="201" idx="3"/>
                <a:endCxn id="206" idx="7"/>
              </p:cNvCxnSpPr>
              <p:nvPr/>
            </p:nvCxnSpPr>
            <p:spPr>
              <a:xfrm flipH="1">
                <a:off x="3534037" y="1828842"/>
                <a:ext cx="103544" cy="12892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00" idx="4"/>
                <a:endCxn id="206" idx="0"/>
              </p:cNvCxnSpPr>
              <p:nvPr/>
            </p:nvCxnSpPr>
            <p:spPr>
              <a:xfrm>
                <a:off x="3470615" y="1232669"/>
                <a:ext cx="0" cy="70733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>
                <a:stCxn id="206" idx="5"/>
                <a:endCxn id="208" idx="1"/>
              </p:cNvCxnSpPr>
              <p:nvPr/>
            </p:nvCxnSpPr>
            <p:spPr>
              <a:xfrm>
                <a:off x="3534039" y="2043550"/>
                <a:ext cx="121609" cy="18374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>
                <a:stCxn id="205" idx="4"/>
              </p:cNvCxnSpPr>
              <p:nvPr/>
            </p:nvCxnSpPr>
            <p:spPr>
              <a:xfrm flipH="1">
                <a:off x="3075272" y="1658172"/>
                <a:ext cx="105766" cy="84963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3"/>
                <a:endCxn id="207" idx="7"/>
              </p:cNvCxnSpPr>
              <p:nvPr/>
            </p:nvCxnSpPr>
            <p:spPr>
              <a:xfrm flipH="1">
                <a:off x="3144313" y="2313071"/>
                <a:ext cx="511335" cy="200804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>
                <a:stCxn id="206" idx="4"/>
                <a:endCxn id="209" idx="0"/>
              </p:cNvCxnSpPr>
              <p:nvPr/>
            </p:nvCxnSpPr>
            <p:spPr>
              <a:xfrm flipH="1">
                <a:off x="3397997" y="2061316"/>
                <a:ext cx="72618" cy="15739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Oval 222"/>
              <p:cNvSpPr/>
              <p:nvPr/>
            </p:nvSpPr>
            <p:spPr>
              <a:xfrm>
                <a:off x="3573924" y="2732048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983159" y="3516333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25" name="Straight Arrow Connector 224"/>
              <p:cNvCxnSpPr>
                <a:stCxn id="207" idx="5"/>
                <a:endCxn id="223" idx="1"/>
              </p:cNvCxnSpPr>
              <p:nvPr/>
            </p:nvCxnSpPr>
            <p:spPr>
              <a:xfrm>
                <a:off x="3144313" y="2599655"/>
                <a:ext cx="455882" cy="15015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Oval 225"/>
              <p:cNvSpPr/>
              <p:nvPr/>
            </p:nvSpPr>
            <p:spPr>
              <a:xfrm>
                <a:off x="3117675" y="2757931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572686" y="3006433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28" name="Straight Arrow Connector 227"/>
              <p:cNvCxnSpPr>
                <a:stCxn id="207" idx="4"/>
                <a:endCxn id="226" idx="0"/>
              </p:cNvCxnSpPr>
              <p:nvPr/>
            </p:nvCxnSpPr>
            <p:spPr>
              <a:xfrm>
                <a:off x="3080889" y="2617420"/>
                <a:ext cx="126482" cy="14051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>
                <a:stCxn id="209" idx="4"/>
                <a:endCxn id="226" idx="7"/>
              </p:cNvCxnSpPr>
              <p:nvPr/>
            </p:nvCxnSpPr>
            <p:spPr>
              <a:xfrm flipH="1">
                <a:off x="3270795" y="2340026"/>
                <a:ext cx="127202" cy="4356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>
                <a:stCxn id="223" idx="4"/>
                <a:endCxn id="227" idx="0"/>
              </p:cNvCxnSpPr>
              <p:nvPr/>
            </p:nvCxnSpPr>
            <p:spPr>
              <a:xfrm flipH="1">
                <a:off x="3662382" y="2853359"/>
                <a:ext cx="1237" cy="153074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>
                <a:stCxn id="226" idx="5"/>
                <a:endCxn id="210" idx="0"/>
              </p:cNvCxnSpPr>
              <p:nvPr/>
            </p:nvCxnSpPr>
            <p:spPr>
              <a:xfrm>
                <a:off x="3270795" y="2861476"/>
                <a:ext cx="67683" cy="13857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Oval 231"/>
              <p:cNvSpPr/>
              <p:nvPr/>
            </p:nvSpPr>
            <p:spPr>
              <a:xfrm>
                <a:off x="3078775" y="3254209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33" name="Straight Arrow Connector 232"/>
              <p:cNvCxnSpPr>
                <a:stCxn id="226" idx="3"/>
                <a:endCxn id="232" idx="0"/>
              </p:cNvCxnSpPr>
              <p:nvPr/>
            </p:nvCxnSpPr>
            <p:spPr>
              <a:xfrm>
                <a:off x="3143946" y="2861477"/>
                <a:ext cx="24525" cy="39273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>
                <a:stCxn id="210" idx="4"/>
                <a:endCxn id="232" idx="7"/>
              </p:cNvCxnSpPr>
              <p:nvPr/>
            </p:nvCxnSpPr>
            <p:spPr>
              <a:xfrm flipH="1">
                <a:off x="3231895" y="3121365"/>
                <a:ext cx="106582" cy="15060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>
                <a:stCxn id="232" idx="3"/>
                <a:endCxn id="224" idx="0"/>
              </p:cNvCxnSpPr>
              <p:nvPr/>
            </p:nvCxnSpPr>
            <p:spPr>
              <a:xfrm flipH="1">
                <a:off x="3072855" y="3357755"/>
                <a:ext cx="32191" cy="15857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>
                <a:stCxn id="232" idx="5"/>
                <a:endCxn id="202" idx="0"/>
              </p:cNvCxnSpPr>
              <p:nvPr/>
            </p:nvCxnSpPr>
            <p:spPr>
              <a:xfrm>
                <a:off x="3231895" y="3357754"/>
                <a:ext cx="144956" cy="16126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7" name="Group 236"/>
              <p:cNvGrpSpPr/>
              <p:nvPr/>
            </p:nvGrpSpPr>
            <p:grpSpPr>
              <a:xfrm>
                <a:off x="2995584" y="1100861"/>
                <a:ext cx="764279" cy="2364475"/>
                <a:chOff x="2995584" y="1100861"/>
                <a:chExt cx="764279" cy="2364475"/>
              </a:xfrm>
            </p:grpSpPr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3015626" y="1100861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3011629" y="131127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3017350" y="1527517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3023074" y="1720898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3015208" y="1930159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3008531" y="215195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2995584" y="2430801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2999977" y="2707135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2998532" y="2962404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3025982" y="321092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3008531" y="3465336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18"/>
            <p:cNvGrpSpPr/>
            <p:nvPr/>
          </p:nvGrpSpPr>
          <p:grpSpPr>
            <a:xfrm>
              <a:off x="5115889" y="1066729"/>
              <a:ext cx="382351" cy="593281"/>
              <a:chOff x="4028226" y="633596"/>
              <a:chExt cx="382351" cy="593281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 flipH="1">
                <a:off x="4062363" y="654082"/>
                <a:ext cx="337970" cy="572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err="1" smtClean="0"/>
                  <a:t>Pz</a:t>
                </a:r>
                <a:endParaRPr lang="en-US" sz="11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619165" y="1061488"/>
              <a:ext cx="382351" cy="593281"/>
              <a:chOff x="4028226" y="633596"/>
              <a:chExt cx="382351" cy="593281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 flipH="1">
                <a:off x="4072606" y="654082"/>
                <a:ext cx="337970" cy="572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err="1" smtClean="0"/>
                  <a:t>Pz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619164" y="1648880"/>
              <a:ext cx="382351" cy="378497"/>
              <a:chOff x="4028226" y="633596"/>
              <a:chExt cx="382351" cy="378497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 flipH="1">
                <a:off x="4052120" y="664325"/>
                <a:ext cx="33797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22" name="Straight Arrow Connector 21"/>
            <p:cNvCxnSpPr>
              <a:stCxn id="251" idx="4"/>
              <a:endCxn id="192" idx="0"/>
            </p:cNvCxnSpPr>
            <p:nvPr/>
          </p:nvCxnSpPr>
          <p:spPr>
            <a:xfrm>
              <a:off x="4807184" y="884436"/>
              <a:ext cx="3157" cy="17705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53" idx="4"/>
              <a:endCxn id="194" idx="0"/>
            </p:cNvCxnSpPr>
            <p:nvPr/>
          </p:nvCxnSpPr>
          <p:spPr>
            <a:xfrm flipH="1">
              <a:off x="5307065" y="894675"/>
              <a:ext cx="2847" cy="17205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92" idx="4"/>
              <a:endCxn id="190" idx="0"/>
            </p:cNvCxnSpPr>
            <p:nvPr/>
          </p:nvCxnSpPr>
          <p:spPr>
            <a:xfrm flipH="1">
              <a:off x="4810340" y="1430161"/>
              <a:ext cx="1" cy="21871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49" idx="4"/>
              <a:endCxn id="196" idx="0"/>
            </p:cNvCxnSpPr>
            <p:nvPr/>
          </p:nvCxnSpPr>
          <p:spPr>
            <a:xfrm>
              <a:off x="4344435" y="888073"/>
              <a:ext cx="81184" cy="138493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0" idx="4"/>
              <a:endCxn id="203" idx="0"/>
            </p:cNvCxnSpPr>
            <p:nvPr/>
          </p:nvCxnSpPr>
          <p:spPr>
            <a:xfrm flipH="1">
              <a:off x="4689471" y="2017553"/>
              <a:ext cx="120869" cy="25545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94" idx="4"/>
              <a:endCxn id="204" idx="0"/>
            </p:cNvCxnSpPr>
            <p:nvPr/>
          </p:nvCxnSpPr>
          <p:spPr>
            <a:xfrm flipH="1">
              <a:off x="4938953" y="1435402"/>
              <a:ext cx="368112" cy="827145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4604640" y="6032907"/>
              <a:ext cx="335733" cy="347768"/>
              <a:chOff x="4074844" y="615187"/>
              <a:chExt cx="335733" cy="347768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4074844" y="633596"/>
                <a:ext cx="335733" cy="329359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 flipH="1">
                <a:off x="4133501" y="615187"/>
                <a:ext cx="13580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29" name="Straight Arrow Connector 28"/>
            <p:cNvCxnSpPr>
              <a:stCxn id="17" idx="2"/>
              <a:endCxn id="188" idx="0"/>
            </p:cNvCxnSpPr>
            <p:nvPr/>
          </p:nvCxnSpPr>
          <p:spPr>
            <a:xfrm>
              <a:off x="4746311" y="5900022"/>
              <a:ext cx="26196" cy="15129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985496" y="965754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993432" y="1544788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976976" y="2086171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7213501" y="1299811"/>
              <a:ext cx="310741" cy="321055"/>
              <a:chOff x="4098698" y="1618924"/>
              <a:chExt cx="382351" cy="381751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chemeClr val="bg2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H</a:t>
                </a:r>
                <a:endParaRPr lang="en-US" sz="900" dirty="0"/>
              </a:p>
            </p:txBody>
          </p:sp>
        </p:grpSp>
        <p:cxnSp>
          <p:nvCxnSpPr>
            <p:cNvPr id="34" name="Straight Arrow Connector 33"/>
            <p:cNvCxnSpPr>
              <a:stCxn id="128" idx="4"/>
              <a:endCxn id="186" idx="0"/>
            </p:cNvCxnSpPr>
            <p:nvPr/>
          </p:nvCxnSpPr>
          <p:spPr>
            <a:xfrm>
              <a:off x="7341886" y="1176284"/>
              <a:ext cx="26986" cy="123526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7219853" y="1979266"/>
              <a:ext cx="310741" cy="338857"/>
              <a:chOff x="4774572" y="1632579"/>
              <a:chExt cx="382351" cy="402919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81" name="Isosceles Triangle 180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2" name="Isosceles Triangle 181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3" name="Isosceles Triangle 182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5" name="Isosceles Triangle 184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6940554" y="1660810"/>
              <a:ext cx="312992" cy="336748"/>
              <a:chOff x="4095928" y="1618924"/>
              <a:chExt cx="385121" cy="400411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211601" y="2590002"/>
              <a:ext cx="310741" cy="342683"/>
              <a:chOff x="4098698" y="1618924"/>
              <a:chExt cx="382351" cy="407468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832386" y="5304777"/>
              <a:ext cx="310741" cy="334972"/>
              <a:chOff x="4098698" y="1618924"/>
              <a:chExt cx="382351" cy="398299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 flipH="1">
                <a:off x="4163984" y="1652358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</a:t>
                </a:r>
                <a:endParaRPr lang="en-US" sz="9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601791" y="2304806"/>
              <a:ext cx="312992" cy="336748"/>
              <a:chOff x="4095928" y="1618924"/>
              <a:chExt cx="385121" cy="400411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940554" y="2914959"/>
              <a:ext cx="312992" cy="336748"/>
              <a:chOff x="4095928" y="1618924"/>
              <a:chExt cx="385121" cy="400411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84631" y="3756617"/>
              <a:ext cx="312992" cy="336748"/>
              <a:chOff x="4095928" y="1618924"/>
              <a:chExt cx="385121" cy="400411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232736" y="3322874"/>
              <a:ext cx="310741" cy="338857"/>
              <a:chOff x="4774572" y="1632579"/>
              <a:chExt cx="382351" cy="402919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61" name="Isosceles Triangle 160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2" name="Isosceles Triangle 161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3" name="Isosceles Triangle 162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4" name="Isosceles Triangle 163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5" name="Isosceles Triangle 164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857123" y="3336783"/>
              <a:ext cx="310741" cy="338857"/>
              <a:chOff x="4774572" y="1632579"/>
              <a:chExt cx="382351" cy="402919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53" name="Isosceles Triangle 152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4" name="Isosceles Triangle 153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5" name="Isosceles Triangle 154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6" name="Isosceles Triangle 155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7" name="Isosceles Triangle 156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6787494" y="4519332"/>
              <a:ext cx="310741" cy="338857"/>
              <a:chOff x="4774572" y="1632579"/>
              <a:chExt cx="382351" cy="402919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45" name="Isosceles Triangle 144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6" name="Isosceles Triangle 145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7" name="Isosceles Triangle 146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9" name="Isosceles Triangle 148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cxnSp>
          <p:nvCxnSpPr>
            <p:cNvPr id="45" name="Straight Arrow Connector 44"/>
            <p:cNvCxnSpPr>
              <a:stCxn id="130" idx="5"/>
              <a:endCxn id="176" idx="0"/>
            </p:cNvCxnSpPr>
            <p:nvPr/>
          </p:nvCxnSpPr>
          <p:spPr>
            <a:xfrm>
              <a:off x="6992199" y="1564671"/>
              <a:ext cx="105977" cy="96138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86" idx="3"/>
              <a:endCxn id="176" idx="7"/>
            </p:cNvCxnSpPr>
            <p:nvPr/>
          </p:nvCxnSpPr>
          <p:spPr>
            <a:xfrm flipH="1">
              <a:off x="7208039" y="1564459"/>
              <a:ext cx="50969" cy="14175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6" idx="5"/>
              <a:endCxn id="178" idx="1"/>
            </p:cNvCxnSpPr>
            <p:nvPr/>
          </p:nvCxnSpPr>
          <p:spPr>
            <a:xfrm>
              <a:off x="7208039" y="1925458"/>
              <a:ext cx="57320" cy="9921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78" idx="3"/>
              <a:endCxn id="170" idx="7"/>
            </p:cNvCxnSpPr>
            <p:nvPr/>
          </p:nvCxnSpPr>
          <p:spPr>
            <a:xfrm flipH="1">
              <a:off x="6869276" y="2243915"/>
              <a:ext cx="396083" cy="106296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22" idx="4"/>
              <a:endCxn id="170" idx="1"/>
            </p:cNvCxnSpPr>
            <p:nvPr/>
          </p:nvCxnSpPr>
          <p:spPr>
            <a:xfrm>
              <a:off x="6389269" y="827729"/>
              <a:ext cx="260280" cy="152248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0" idx="5"/>
              <a:endCxn id="174" idx="1"/>
            </p:cNvCxnSpPr>
            <p:nvPr/>
          </p:nvCxnSpPr>
          <p:spPr>
            <a:xfrm>
              <a:off x="6869276" y="2569454"/>
              <a:ext cx="387831" cy="6595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74" idx="3"/>
            </p:cNvCxnSpPr>
            <p:nvPr/>
          </p:nvCxnSpPr>
          <p:spPr>
            <a:xfrm flipH="1">
              <a:off x="7166416" y="2854650"/>
              <a:ext cx="90691" cy="9993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76" idx="4"/>
              <a:endCxn id="168" idx="0"/>
            </p:cNvCxnSpPr>
            <p:nvPr/>
          </p:nvCxnSpPr>
          <p:spPr>
            <a:xfrm>
              <a:off x="7098176" y="1970865"/>
              <a:ext cx="0" cy="94409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68" idx="5"/>
              <a:endCxn id="158" idx="1"/>
            </p:cNvCxnSpPr>
            <p:nvPr/>
          </p:nvCxnSpPr>
          <p:spPr>
            <a:xfrm>
              <a:off x="7208039" y="3179607"/>
              <a:ext cx="70204" cy="18867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70" idx="4"/>
              <a:endCxn id="167" idx="0"/>
            </p:cNvCxnSpPr>
            <p:nvPr/>
          </p:nvCxnSpPr>
          <p:spPr>
            <a:xfrm flipH="1">
              <a:off x="6632525" y="2614862"/>
              <a:ext cx="126888" cy="1171650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58" idx="3"/>
              <a:endCxn id="166" idx="7"/>
            </p:cNvCxnSpPr>
            <p:nvPr/>
          </p:nvCxnSpPr>
          <p:spPr>
            <a:xfrm flipH="1">
              <a:off x="6752116" y="3587523"/>
              <a:ext cx="526127" cy="21449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68" idx="4"/>
              <a:endCxn id="150" idx="0"/>
            </p:cNvCxnSpPr>
            <p:nvPr/>
          </p:nvCxnSpPr>
          <p:spPr>
            <a:xfrm flipH="1">
              <a:off x="7012494" y="3225014"/>
              <a:ext cx="85682" cy="11176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7167864" y="4113709"/>
              <a:ext cx="310741" cy="342683"/>
              <a:chOff x="4098698" y="1618924"/>
              <a:chExt cx="382351" cy="407468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476753" y="5300715"/>
              <a:ext cx="310741" cy="342683"/>
              <a:chOff x="4098698" y="1618924"/>
              <a:chExt cx="382351" cy="407468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cxnSp>
          <p:nvCxnSpPr>
            <p:cNvPr id="59" name="Straight Arrow Connector 58"/>
            <p:cNvCxnSpPr>
              <a:stCxn id="166" idx="5"/>
              <a:endCxn id="140" idx="1"/>
            </p:cNvCxnSpPr>
            <p:nvPr/>
          </p:nvCxnSpPr>
          <p:spPr>
            <a:xfrm>
              <a:off x="6752116" y="4021265"/>
              <a:ext cx="461255" cy="13784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6632596" y="4152882"/>
              <a:ext cx="312992" cy="336748"/>
              <a:chOff x="4095928" y="1618924"/>
              <a:chExt cx="385121" cy="400411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6416" y="4528988"/>
              <a:ext cx="310741" cy="321055"/>
              <a:chOff x="4098698" y="1618924"/>
              <a:chExt cx="382351" cy="381751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H</a:t>
                </a:r>
                <a:endParaRPr lang="en-US" sz="900" dirty="0"/>
              </a:p>
            </p:txBody>
          </p:sp>
        </p:grpSp>
        <p:cxnSp>
          <p:nvCxnSpPr>
            <p:cNvPr id="62" name="Straight Arrow Connector 61"/>
            <p:cNvCxnSpPr>
              <a:stCxn id="166" idx="4"/>
              <a:endCxn id="137" idx="0"/>
            </p:cNvCxnSpPr>
            <p:nvPr/>
          </p:nvCxnSpPr>
          <p:spPr>
            <a:xfrm>
              <a:off x="6642253" y="4066674"/>
              <a:ext cx="138237" cy="11610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150" idx="4"/>
              <a:endCxn id="136" idx="7"/>
            </p:cNvCxnSpPr>
            <p:nvPr/>
          </p:nvCxnSpPr>
          <p:spPr>
            <a:xfrm flipH="1">
              <a:off x="6900081" y="3646839"/>
              <a:ext cx="112413" cy="55144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40" idx="4"/>
              <a:endCxn id="134" idx="0"/>
            </p:cNvCxnSpPr>
            <p:nvPr/>
          </p:nvCxnSpPr>
          <p:spPr>
            <a:xfrm flipH="1">
              <a:off x="7321787" y="4423764"/>
              <a:ext cx="1447" cy="10522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36" idx="5"/>
              <a:endCxn id="143" idx="0"/>
            </p:cNvCxnSpPr>
            <p:nvPr/>
          </p:nvCxnSpPr>
          <p:spPr>
            <a:xfrm>
              <a:off x="6900081" y="4417531"/>
              <a:ext cx="39914" cy="13380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6587089" y="4903993"/>
              <a:ext cx="312992" cy="336748"/>
              <a:chOff x="4095928" y="1618924"/>
              <a:chExt cx="385121" cy="400411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cxnSp>
          <p:nvCxnSpPr>
            <p:cNvPr id="67" name="Straight Arrow Connector 66"/>
            <p:cNvCxnSpPr>
              <a:stCxn id="136" idx="3"/>
              <a:endCxn id="132" idx="0"/>
            </p:cNvCxnSpPr>
            <p:nvPr/>
          </p:nvCxnSpPr>
          <p:spPr>
            <a:xfrm>
              <a:off x="6680355" y="4417530"/>
              <a:ext cx="64357" cy="48646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42" idx="4"/>
              <a:endCxn id="132" idx="7"/>
            </p:cNvCxnSpPr>
            <p:nvPr/>
          </p:nvCxnSpPr>
          <p:spPr>
            <a:xfrm flipH="1">
              <a:off x="6854575" y="4829388"/>
              <a:ext cx="88290" cy="12001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32" idx="4"/>
              <a:endCxn id="139" idx="0"/>
            </p:cNvCxnSpPr>
            <p:nvPr/>
          </p:nvCxnSpPr>
          <p:spPr>
            <a:xfrm flipH="1">
              <a:off x="6625215" y="5214048"/>
              <a:ext cx="119496" cy="12249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32" idx="5"/>
              <a:endCxn id="173" idx="0"/>
            </p:cNvCxnSpPr>
            <p:nvPr/>
          </p:nvCxnSpPr>
          <p:spPr>
            <a:xfrm>
              <a:off x="6854574" y="5168641"/>
              <a:ext cx="130751" cy="16425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293738" y="166080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289062" y="197926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295755" y="230654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6302451" y="2599228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293249" y="2915943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6285438" y="3251627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6270292" y="367365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275431" y="409188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257542" y="454318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305853" y="485436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6285438" y="5239417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295755" y="561945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6157179" y="97327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149896" y="1318612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140014" y="166761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3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146739" y="1973775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151020" y="2282728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43738" y="263732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6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50911" y="2965848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7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149107" y="3414191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8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43560" y="3816043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9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16694" y="4197126"/>
              <a:ext cx="351550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10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18769" y="4585934"/>
              <a:ext cx="516766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112128" y="4946693"/>
              <a:ext cx="43716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 flipV="1">
              <a:off x="3840795" y="5916513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6184857" y="1279820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6726965" y="1300023"/>
              <a:ext cx="310741" cy="321055"/>
              <a:chOff x="4098698" y="1618924"/>
              <a:chExt cx="382351" cy="381751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X</a:t>
                </a:r>
                <a:endParaRPr lang="en-US" sz="900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174959" y="876415"/>
              <a:ext cx="355209" cy="306853"/>
              <a:chOff x="4070734" y="1563080"/>
              <a:chExt cx="466319" cy="434404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 flipH="1">
                <a:off x="4070734" y="1563080"/>
                <a:ext cx="466319" cy="434404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err="1" smtClean="0"/>
                  <a:t>Pz</a:t>
                </a:r>
                <a:endParaRPr lang="en-US" sz="900" dirty="0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165567" y="500327"/>
              <a:ext cx="554796" cy="347768"/>
              <a:chOff x="3999067" y="619632"/>
              <a:chExt cx="554796" cy="347768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4028226" y="633595"/>
                <a:ext cx="320040" cy="313808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 flipH="1">
                <a:off x="3999067" y="619632"/>
                <a:ext cx="55479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s0</a:t>
                </a:r>
                <a:endParaRPr lang="en-US" sz="1100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6681458" y="490087"/>
              <a:ext cx="485008" cy="347768"/>
              <a:chOff x="4017686" y="619631"/>
              <a:chExt cx="485008" cy="347768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4028226" y="633596"/>
                <a:ext cx="320040" cy="320040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 flipH="1">
                <a:off x="4017686" y="619631"/>
                <a:ext cx="485008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s1</a:t>
                </a:r>
                <a:endParaRPr lang="en-US" sz="1100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207083" y="486741"/>
              <a:ext cx="484594" cy="347769"/>
              <a:chOff x="4006060" y="612648"/>
              <a:chExt cx="484594" cy="347769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4028226" y="633596"/>
                <a:ext cx="320040" cy="320040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 flipH="1">
                <a:off x="4006060" y="612648"/>
                <a:ext cx="484594" cy="347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a0</a:t>
                </a:r>
                <a:endParaRPr lang="en-US" sz="1100" dirty="0"/>
              </a:p>
            </p:txBody>
          </p:sp>
        </p:grpSp>
        <p:cxnSp>
          <p:nvCxnSpPr>
            <p:cNvPr id="102" name="Straight Arrow Connector 101"/>
            <p:cNvCxnSpPr>
              <a:endCxn id="130" idx="0"/>
            </p:cNvCxnSpPr>
            <p:nvPr/>
          </p:nvCxnSpPr>
          <p:spPr>
            <a:xfrm>
              <a:off x="6848007" y="1159023"/>
              <a:ext cx="34329" cy="14099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24" idx="4"/>
            </p:cNvCxnSpPr>
            <p:nvPr/>
          </p:nvCxnSpPr>
          <p:spPr>
            <a:xfrm>
              <a:off x="6852018" y="824092"/>
              <a:ext cx="12835" cy="9968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26" idx="4"/>
              <a:endCxn id="129" idx="0"/>
            </p:cNvCxnSpPr>
            <p:nvPr/>
          </p:nvCxnSpPr>
          <p:spPr>
            <a:xfrm flipH="1">
              <a:off x="7352563" y="828098"/>
              <a:ext cx="2184" cy="4831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6171895" y="875098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6887099" y="5754044"/>
              <a:ext cx="331159" cy="347767"/>
              <a:chOff x="4089637" y="681551"/>
              <a:chExt cx="331159" cy="347767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4089637" y="685274"/>
                <a:ext cx="320040" cy="320038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flipH="1">
                <a:off x="4090364" y="681551"/>
                <a:ext cx="330432" cy="34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107" name="Straight Arrow Connector 106"/>
            <p:cNvCxnSpPr>
              <a:endCxn id="121" idx="0"/>
            </p:cNvCxnSpPr>
            <p:nvPr/>
          </p:nvCxnSpPr>
          <p:spPr>
            <a:xfrm>
              <a:off x="7018464" y="5619961"/>
              <a:ext cx="34577" cy="13408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111113" y="5292350"/>
              <a:ext cx="492927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13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112218" y="5702792"/>
              <a:ext cx="437069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00919" y="1127705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83389" y="1676904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836151" y="2978469"/>
              <a:ext cx="589465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3-14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923653" y="6081620"/>
              <a:ext cx="43968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15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47128" y="129016"/>
              <a:ext cx="1759220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Module </a:t>
              </a:r>
              <a:r>
                <a:rPr lang="en-US" sz="1200" i="1" dirty="0" smtClean="0"/>
                <a:t>Toffoli(</a:t>
              </a:r>
              <a:r>
                <a:rPr lang="en-US" sz="1200" i="1" dirty="0" err="1" smtClean="0"/>
                <a:t>a,b,c</a:t>
              </a:r>
              <a:r>
                <a:rPr lang="en-US" sz="1200" i="1" dirty="0" smtClean="0"/>
                <a:t>)</a:t>
              </a:r>
              <a:endParaRPr lang="en-US" sz="1200" i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929852" y="128429"/>
              <a:ext cx="1805958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Modular Analysis</a:t>
              </a:r>
              <a:endParaRPr lang="en-US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934527" y="117548"/>
              <a:ext cx="1805958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Flattened Analysis</a:t>
              </a:r>
              <a:endParaRPr lang="en-US" sz="1200" dirty="0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656463" y="872081"/>
              <a:ext cx="355209" cy="306854"/>
              <a:chOff x="4032315" y="1561945"/>
              <a:chExt cx="466319" cy="434405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 flipH="1">
                <a:off x="4032315" y="1561945"/>
                <a:ext cx="466319" cy="43440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err="1" smtClean="0"/>
                  <a:t>Pz</a:t>
                </a:r>
                <a:endParaRPr lang="en-US" sz="900" dirty="0"/>
              </a:p>
            </p:txBody>
          </p:sp>
        </p:grpSp>
      </p:grpSp>
      <p:sp>
        <p:nvSpPr>
          <p:cNvPr id="388" name="TextBox 387"/>
          <p:cNvSpPr txBox="1"/>
          <p:nvPr/>
        </p:nvSpPr>
        <p:spPr>
          <a:xfrm rot="18900000">
            <a:off x="5543323" y="5548975"/>
            <a:ext cx="854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Faster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 rot="18900000">
            <a:off x="6997896" y="5262663"/>
            <a:ext cx="120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More Accurate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92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" grpId="0"/>
      <p:bldP spid="3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Remodularization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064" y="1417640"/>
            <a:ext cx="78270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Based on resource analysis, flatten modules with size less than a threshold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Tradeoff between speed of analysis and its accuracy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6886508"/>
              </p:ext>
            </p:extLst>
          </p:nvPr>
        </p:nvGraphicFramePr>
        <p:xfrm>
          <a:off x="1762387" y="3148785"/>
          <a:ext cx="5948056" cy="3024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089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53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Extended LLVM’s classical framework for quantum compilation at the logical level</a:t>
            </a:r>
          </a:p>
          <a:p>
            <a:r>
              <a:rPr lang="en-US" dirty="0" smtClean="0"/>
              <a:t>Managed scalability through: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format: </a:t>
            </a:r>
          </a:p>
          <a:p>
            <a:pPr lvl="2"/>
            <a:r>
              <a:rPr lang="en-US" dirty="0" smtClean="0"/>
              <a:t>200,000X on average + up to 90% for some benchmarks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ode generation approach: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p to </a:t>
            </a:r>
            <a:r>
              <a:rPr lang="en-US" smtClean="0"/>
              <a:t>%70 </a:t>
            </a:r>
            <a:r>
              <a:rPr lang="en-US" dirty="0" smtClean="0"/>
              <a:t>for large problems</a:t>
            </a:r>
          </a:p>
          <a:p>
            <a:r>
              <a:rPr lang="en-US" dirty="0" smtClean="0"/>
              <a:t>CTQG: Automatic generation of efficient quantum programs from classical descriptions</a:t>
            </a:r>
          </a:p>
          <a:p>
            <a:r>
              <a:rPr lang="en-US" dirty="0" smtClean="0"/>
              <a:t>Developed a scalable program analysis toolbox</a:t>
            </a:r>
          </a:p>
          <a:p>
            <a:r>
              <a:rPr lang="en-US" dirty="0" smtClean="0"/>
              <a:t>ScaffCC </a:t>
            </a:r>
            <a:r>
              <a:rPr lang="en-US" dirty="0"/>
              <a:t>can be used as </a:t>
            </a:r>
            <a:r>
              <a:rPr lang="en-US" dirty="0" smtClean="0"/>
              <a:t>a future research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38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2179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"/>
                <a:cs typeface="Times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"/>
                <a:cs typeface="Times"/>
              </a:rPr>
            </a:br>
            <a:r>
              <a:rPr lang="en-US" dirty="0">
                <a:solidFill>
                  <a:schemeClr val="bg1"/>
                </a:solidFill>
                <a:latin typeface="Times"/>
                <a:cs typeface="Times"/>
              </a:rPr>
              <a:t/>
            </a:r>
            <a:br>
              <a:rPr lang="en-US" dirty="0">
                <a:solidFill>
                  <a:schemeClr val="bg1"/>
                </a:solidFill>
                <a:latin typeface="Times"/>
                <a:cs typeface="Times"/>
              </a:rPr>
            </a:br>
            <a:r>
              <a:rPr lang="en-US" dirty="0" smtClean="0">
                <a:solidFill>
                  <a:schemeClr val="bg1"/>
                </a:solidFill>
                <a:latin typeface="Times"/>
                <a:cs typeface="Times"/>
              </a:rPr>
              <a:t>Thank You</a:t>
            </a:r>
            <a:endParaRPr lang="en-US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12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Background on Quantum Computers</a:t>
            </a:r>
          </a:p>
        </p:txBody>
      </p:sp>
      <p:sp>
        <p:nvSpPr>
          <p:cNvPr id="271" name="TextShape 2"/>
          <p:cNvSpPr txBox="1"/>
          <p:nvPr/>
        </p:nvSpPr>
        <p:spPr>
          <a:xfrm>
            <a:off x="457200" y="1526400"/>
            <a:ext cx="8229240" cy="20365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A quantum bit 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(</a:t>
            </a:r>
            <a:r>
              <a:rPr lang="en-US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qubit)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can exist in a 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superposition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of states: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Quantum operations </a:t>
            </a:r>
            <a:r>
              <a:rPr lang="en-US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(gates)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transform the state of qubits.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Measurement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(observation)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collapses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it to either      or     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Quantum computation is reversible.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A10B9334-2C94-4240-B3E2-03F9C832FB3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3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2605320" y="3624840"/>
            <a:ext cx="3706200" cy="2563920"/>
          </a:xfrm>
          <a:prstGeom prst="rect">
            <a:avLst/>
          </a:prstGeom>
          <a:noFill/>
          <a:ln w="9360">
            <a:solidFill>
              <a:srgbClr val="4343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marL="343080" indent="-342720">
              <a:lnSpc>
                <a:spcPct val="100000"/>
              </a:lnSpc>
              <a:spcBef>
                <a:spcPts val="320"/>
              </a:spcBef>
            </a:pPr>
            <a:r>
              <a:rPr lang="en-US" sz="16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	Quantum Assembly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a[1], b[5];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H(b[0]);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H(b[1]);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H(b[2]);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H(b[3]);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H(b[4]);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Z(a[0]);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CNOT(a[0],b[1]);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3500" y="1957388"/>
            <a:ext cx="1397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6" y="2771779"/>
            <a:ext cx="330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2771779"/>
            <a:ext cx="266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Compiling Quantum Codes</a:t>
            </a:r>
          </a:p>
        </p:txBody>
      </p:sp>
      <p:sp>
        <p:nvSpPr>
          <p:cNvPr id="275" name="TextShape 2"/>
          <p:cNvSpPr txBox="1"/>
          <p:nvPr/>
        </p:nvSpPr>
        <p:spPr>
          <a:xfrm>
            <a:off x="2437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types and instructions in quantum computers:</a:t>
            </a: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Qubits, quantum gates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Decoherence requires QECC</a:t>
            </a: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Logical vs. Physical Levels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Efficiency crucial</a:t>
            </a: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Inefficiencies at logical level are amplified into greater physical level QECC requirements.</a:t>
            </a:r>
          </a:p>
        </p:txBody>
      </p:sp>
      <p:sp>
        <p:nvSpPr>
          <p:cNvPr id="27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E038E03-D360-4846-902B-9566C9145646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4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7" name="CustomShape 4"/>
          <p:cNvSpPr/>
          <p:nvPr/>
        </p:nvSpPr>
        <p:spPr>
          <a:xfrm>
            <a:off x="8686800" y="1314720"/>
            <a:ext cx="360" cy="247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8000"/>
            </a:solidFill>
            <a:round/>
            <a:headEnd type="arrow" w="sm" len="sm"/>
            <a:tailEnd type="arrow" w="sm" len="sm"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5"/>
          <p:cNvSpPr/>
          <p:nvPr/>
        </p:nvSpPr>
        <p:spPr>
          <a:xfrm>
            <a:off x="8686800" y="4124520"/>
            <a:ext cx="360" cy="187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8000"/>
            </a:solidFill>
            <a:round/>
            <a:headEnd type="arrow" w="sm" len="sm"/>
            <a:tailEnd type="arrow" w="sm" len="sm"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6"/>
          <p:cNvSpPr/>
          <p:nvPr/>
        </p:nvSpPr>
        <p:spPr>
          <a:xfrm rot="16200000">
            <a:off x="8476560" y="2456640"/>
            <a:ext cx="75384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Logical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7"/>
          <p:cNvSpPr/>
          <p:nvPr/>
        </p:nvSpPr>
        <p:spPr>
          <a:xfrm rot="16200000">
            <a:off x="8426160" y="4883400"/>
            <a:ext cx="85428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Physical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1840" y="1290205"/>
            <a:ext cx="4294187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Contributions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6"/>
            <a:ext cx="832536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1) Identifying </a:t>
            </a:r>
            <a:r>
              <a:rPr lang="en-US" b="1" dirty="0" smtClean="0"/>
              <a:t>differences in compiling</a:t>
            </a:r>
            <a:r>
              <a:rPr lang="en-US" dirty="0" smtClean="0"/>
              <a:t> for quantum vs. classical computers</a:t>
            </a:r>
          </a:p>
          <a:p>
            <a:r>
              <a:rPr lang="en-US" dirty="0" smtClean="0"/>
              <a:t>2) Providing </a:t>
            </a:r>
            <a:r>
              <a:rPr lang="en-US" b="1" dirty="0" smtClean="0"/>
              <a:t>good scalability</a:t>
            </a:r>
            <a:r>
              <a:rPr lang="en-US" dirty="0" smtClean="0"/>
              <a:t> to </a:t>
            </a:r>
            <a:r>
              <a:rPr lang="en-US" dirty="0"/>
              <a:t>practical algorithm </a:t>
            </a:r>
            <a:r>
              <a:rPr lang="en-US" dirty="0" smtClean="0"/>
              <a:t>sizes</a:t>
            </a:r>
          </a:p>
          <a:p>
            <a:r>
              <a:rPr lang="en-US" dirty="0" smtClean="0"/>
              <a:t>3) Automatically synthesizing </a:t>
            </a:r>
            <a:r>
              <a:rPr lang="en-US" b="1" dirty="0" smtClean="0"/>
              <a:t>reversible computation </a:t>
            </a:r>
            <a:r>
              <a:rPr lang="en-US" dirty="0" smtClean="0"/>
              <a:t>(e.g. for math functions)</a:t>
            </a:r>
          </a:p>
          <a:p>
            <a:r>
              <a:rPr lang="en-US" dirty="0" smtClean="0"/>
              <a:t>4) Developing important program </a:t>
            </a:r>
            <a:r>
              <a:rPr lang="en-US" b="1" dirty="0" smtClean="0"/>
              <a:t>analysis</a:t>
            </a:r>
            <a:r>
              <a:rPr lang="en-US" dirty="0" smtClean="0"/>
              <a:t> passes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26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Benchmarks</a:t>
            </a:r>
          </a:p>
        </p:txBody>
      </p:sp>
      <p:graphicFrame>
        <p:nvGraphicFramePr>
          <p:cNvPr id="285" name="Table 2"/>
          <p:cNvGraphicFramePr/>
          <p:nvPr/>
        </p:nvGraphicFramePr>
        <p:xfrm>
          <a:off x="518760" y="1748160"/>
          <a:ext cx="8037720" cy="3256920"/>
        </p:xfrm>
        <a:graphic>
          <a:graphicData uri="http://schemas.openxmlformats.org/drawingml/2006/table">
            <a:tbl>
              <a:tblPr/>
              <a:tblGrid>
                <a:gridCol w="3155040"/>
                <a:gridCol w="2404080"/>
                <a:gridCol w="2478600"/>
              </a:tblGrid>
              <a:tr h="72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Benchmark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Classical Time Complexity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Quantum Time Complexity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Grover’s Search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Binary Welded Tree (BWT)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Ground State Estimation (GSE)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Triangle Finding Problem (TFP)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Boolean Formula (BF)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Class Number (CN)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28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8982FC9-F8E0-4528-85AA-9B0A7DB6DFE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6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375" y="4649480"/>
            <a:ext cx="19685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2113" y="4611380"/>
            <a:ext cx="1397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4192280"/>
            <a:ext cx="800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2476500"/>
            <a:ext cx="800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9136" y="2576516"/>
            <a:ext cx="596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255780"/>
            <a:ext cx="596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29136" y="3798580"/>
            <a:ext cx="711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29136" y="3429000"/>
            <a:ext cx="711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25936" y="2932116"/>
            <a:ext cx="914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8775" y="2957516"/>
            <a:ext cx="109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00875" y="3404880"/>
            <a:ext cx="685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6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00875" y="3798580"/>
            <a:ext cx="800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221400" y="228600"/>
            <a:ext cx="860760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Scaffold Programs and Quantum Circuits</a:t>
            </a:r>
            <a:endParaRPr lang="en-U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4630680" y="831600"/>
            <a:ext cx="4435200" cy="5389560"/>
          </a:xfrm>
          <a:prstGeom prst="rect">
            <a:avLst/>
          </a:prstGeom>
          <a:noFill/>
          <a:ln w="9360">
            <a:solidFill>
              <a:srgbClr val="4343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// main module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module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main() {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// allocated qubits in main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a[n], b[n], t[1];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// classical bits : measurement outcome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cbit</a:t>
            </a:r>
            <a:r>
              <a:rPr lang="en-US" sz="1200" b="1" strike="noStrike" spc="-1">
                <a:solidFill>
                  <a:srgbClr val="6AA84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ma[n]; 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// iteration bound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int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nstep = floor((pi/4)*sqrt(N))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.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.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// Grover iteration: Repeat O(N^0.5) times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for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(istep=1; istep&lt;=nstep; istep++) {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Sqr(a,b);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EQxMark(b, t, 0);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Sqr(a,b);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diffuse(a);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}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.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.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// measure a to find outcome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for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(i=0; i&lt;n; i++)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ma[i] = measZ(a[i]);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}	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51480" y="831600"/>
            <a:ext cx="4451400" cy="3981600"/>
          </a:xfrm>
          <a:prstGeom prst="rect">
            <a:avLst/>
          </a:prstGeom>
          <a:noFill/>
          <a:ln w="9360">
            <a:solidFill>
              <a:srgbClr val="43434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#include </a:t>
            </a:r>
            <a:r>
              <a:rPr lang="en-US" sz="1200" b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&lt;math.h&gt;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#define n 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5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#define N 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pow(2,n)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// module prototypes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module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Sqr(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a[n], 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b[n]);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module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EQxMark(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b[n], 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t[1], 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int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tF);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// diffusion module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module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diffuse(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q[n]) {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// allocate qubits local to module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qbit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x[n-1]; </a:t>
            </a: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// Hadamard applied to q 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</a:t>
            </a:r>
            <a:r>
              <a:rPr lang="en-US" sz="1200" b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for</a:t>
            </a: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(j = 0; j &lt; n; j++)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H(q[j]);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...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}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81"/>
              </a:spcBef>
            </a:pP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6488280" y="4234680"/>
            <a:ext cx="129600" cy="257400"/>
          </a:xfrm>
          <a:prstGeom prst="rightBrace">
            <a:avLst>
              <a:gd name="adj1" fmla="val 39330"/>
              <a:gd name="adj2" fmla="val 48864"/>
            </a:avLst>
          </a:prstGeom>
          <a:noFill/>
          <a:ln w="9360">
            <a:solidFill>
              <a:srgbClr val="FF0000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5"/>
          <p:cNvSpPr/>
          <p:nvPr/>
        </p:nvSpPr>
        <p:spPr>
          <a:xfrm>
            <a:off x="5157360" y="4196160"/>
            <a:ext cx="705240" cy="25740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6"/>
          <p:cNvSpPr/>
          <p:nvPr/>
        </p:nvSpPr>
        <p:spPr>
          <a:xfrm rot="10800000">
            <a:off x="5157360" y="4325040"/>
            <a:ext cx="1526400" cy="1260720"/>
          </a:xfrm>
          <a:prstGeom prst="curvedConnector3">
            <a:avLst>
              <a:gd name="adj1" fmla="val 50000"/>
            </a:avLst>
          </a:prstGeom>
          <a:noFill/>
          <a:ln w="9360">
            <a:solidFill>
              <a:srgbClr val="FF0000"/>
            </a:solidFill>
            <a:round/>
            <a:tailEnd type="stealth" w="lg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7"/>
          <p:cNvSpPr/>
          <p:nvPr/>
        </p:nvSpPr>
        <p:spPr>
          <a:xfrm>
            <a:off x="2945520" y="3868560"/>
            <a:ext cx="130320" cy="503280"/>
          </a:xfrm>
          <a:prstGeom prst="rightBrace">
            <a:avLst>
              <a:gd name="adj1" fmla="val 39330"/>
              <a:gd name="adj2" fmla="val 48864"/>
            </a:avLst>
          </a:prstGeom>
          <a:noFill/>
          <a:ln w="9360">
            <a:solidFill>
              <a:srgbClr val="FF0000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8"/>
          <p:cNvSpPr/>
          <p:nvPr/>
        </p:nvSpPr>
        <p:spPr>
          <a:xfrm>
            <a:off x="7078680" y="3530160"/>
            <a:ext cx="161280" cy="510120"/>
          </a:xfrm>
          <a:prstGeom prst="rightBrace">
            <a:avLst>
              <a:gd name="adj1" fmla="val 39330"/>
              <a:gd name="adj2" fmla="val 48864"/>
            </a:avLst>
          </a:prstGeom>
          <a:noFill/>
          <a:ln w="9360">
            <a:solidFill>
              <a:srgbClr val="FF0000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CustomShape 9"/>
          <p:cNvSpPr/>
          <p:nvPr/>
        </p:nvSpPr>
        <p:spPr>
          <a:xfrm>
            <a:off x="7517160" y="5379120"/>
            <a:ext cx="130320" cy="309960"/>
          </a:xfrm>
          <a:prstGeom prst="rightBrace">
            <a:avLst>
              <a:gd name="adj1" fmla="val 39330"/>
              <a:gd name="adj2" fmla="val 48864"/>
            </a:avLst>
          </a:prstGeom>
          <a:noFill/>
          <a:ln w="9360">
            <a:solidFill>
              <a:srgbClr val="FF0000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1746" y="3899590"/>
            <a:ext cx="6556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480" y="4995211"/>
            <a:ext cx="4343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7480" y="3494180"/>
            <a:ext cx="419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83760" y="4168640"/>
            <a:ext cx="2082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57813" y="5223014"/>
            <a:ext cx="73183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0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328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charRg st="427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0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freeze">
                      <p:stCondLst>
                        <p:cond delay="indefinite"/>
                      </p:stCondLst>
                      <p:childTnLst>
                        <p:par>
                          <p:cTn id="86" fill="freeze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freeze">
                      <p:stCondLst>
                        <p:cond delay="indefinite"/>
                      </p:stCondLst>
                      <p:childTnLst>
                        <p:par>
                          <p:cTn id="94" fill="freeze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freeze">
                      <p:stCondLst>
                        <p:cond delay="indefinite"/>
                      </p:stCondLst>
                      <p:childTnLst>
                        <p:par>
                          <p:cTn id="98" fill="freeze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freeze">
                      <p:stCondLst>
                        <p:cond delay="indefinite"/>
                      </p:stCondLst>
                      <p:childTnLst>
                        <p:par>
                          <p:cTn id="102" fill="freeze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Scaffold to QASM:</a:t>
            </a:r>
            <a:br>
              <a:rPr lang="en-US" dirty="0" smtClean="0"/>
            </a:br>
            <a:r>
              <a:rPr lang="en-US" dirty="0" smtClean="0"/>
              <a:t> Deep Optimization through LLVM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2018" y="1417638"/>
            <a:ext cx="7917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ScaffCC translates from </a:t>
            </a:r>
            <a:r>
              <a:rPr lang="en-US" sz="2400" b="1" dirty="0"/>
              <a:t>Scaffold</a:t>
            </a:r>
            <a:r>
              <a:rPr lang="en-US" sz="2400" dirty="0"/>
              <a:t> Programming Language to </a:t>
            </a:r>
            <a:r>
              <a:rPr lang="en-US" sz="2400" b="1" dirty="0"/>
              <a:t>QASM</a:t>
            </a:r>
            <a:r>
              <a:rPr lang="en-US" sz="2400" dirty="0"/>
              <a:t> assembly language</a:t>
            </a:r>
            <a:r>
              <a:rPr lang="en-US" sz="24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mplemented with </a:t>
            </a:r>
            <a:r>
              <a:rPr lang="en-US" sz="2400" b="1" dirty="0" smtClean="0"/>
              <a:t>LLVM</a:t>
            </a:r>
            <a:r>
              <a:rPr lang="en-US" sz="2400" dirty="0" smtClean="0"/>
              <a:t>, a rich and mature compiler framework.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Modified </a:t>
            </a:r>
            <a:r>
              <a:rPr lang="en-US" sz="2400" b="1" dirty="0" smtClean="0"/>
              <a:t>Clang </a:t>
            </a:r>
            <a:r>
              <a:rPr lang="en-US" sz="2400" dirty="0" smtClean="0"/>
              <a:t>front-end parses and converts ScaffCC to LLVM Intermediate Representation.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78562" y="3644149"/>
            <a:ext cx="9141491" cy="1115649"/>
            <a:chOff x="-78562" y="3644149"/>
            <a:chExt cx="9141491" cy="1115649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sp>
          <p:nvSpPr>
            <p:cNvPr id="25" name="Document 24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26" name="Document 25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>
              <a:stCxn id="30" idx="3"/>
              <a:endCxn id="23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3"/>
              <a:endCxn id="30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Document 29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5" idx="3"/>
              <a:endCxn id="27" idx="1"/>
            </p:cNvCxnSpPr>
            <p:nvPr/>
          </p:nvCxnSpPr>
          <p:spPr>
            <a:xfrm>
              <a:off x="1390892" y="4167494"/>
              <a:ext cx="2465832" cy="11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3" idx="3"/>
              <a:endCxn id="26" idx="1"/>
            </p:cNvCxnSpPr>
            <p:nvPr/>
          </p:nvCxnSpPr>
          <p:spPr>
            <a:xfrm flipV="1">
              <a:off x="6821584" y="4163744"/>
              <a:ext cx="1473286" cy="1282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5534254" y="3576599"/>
            <a:ext cx="1626913" cy="1142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3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75" y="274638"/>
            <a:ext cx="87471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Scalability in Compilation and Analysis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circuits are typically specialized to one problem size, hence they are deeply and statically analyzable.</a:t>
            </a:r>
          </a:p>
          <a:p>
            <a:pPr lvl="1"/>
            <a:r>
              <a:rPr lang="en-US" b="1" dirty="0" smtClean="0"/>
              <a:t>Classical control resolution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Static classical control resolution using LLVM passes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cause code explosion during code transformation of larger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19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16484</TotalTime>
  <Words>1440</Words>
  <Application>Microsoft Macintosh PowerPoint</Application>
  <PresentationFormat>Letter Paper (8.5x11 in)</PresentationFormat>
  <Paragraphs>502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1_Office Theme</vt:lpstr>
      <vt:lpstr>ScaffCC: A Framework for Compilation and Analysis of Quantum Computing Programs</vt:lpstr>
      <vt:lpstr>Slide 2</vt:lpstr>
      <vt:lpstr>Slide 3</vt:lpstr>
      <vt:lpstr>Slide 4</vt:lpstr>
      <vt:lpstr>Goals and Contributions</vt:lpstr>
      <vt:lpstr>Slide 6</vt:lpstr>
      <vt:lpstr>Slide 7</vt:lpstr>
      <vt:lpstr>From Scaffold to QASM:  Deep Optimization through LLVM</vt:lpstr>
      <vt:lpstr>Scalability in Compilation and Analysis (1)</vt:lpstr>
      <vt:lpstr>Resolving Classical Controls in the Code</vt:lpstr>
      <vt:lpstr>Slide 11</vt:lpstr>
      <vt:lpstr>Pass-Driven Vs. Instrumentation-Driven </vt:lpstr>
      <vt:lpstr>The Instrumentation-Driven  Approach Scales Better</vt:lpstr>
      <vt:lpstr>Scalability in Compilation and Analysis (2) </vt:lpstr>
      <vt:lpstr>Managing Scalability with QASM Format</vt:lpstr>
      <vt:lpstr>Comparison of QASM-H and QASM-HL</vt:lpstr>
      <vt:lpstr>Synthesizing Reversible Computation</vt:lpstr>
      <vt:lpstr>CTQG: Classical-To-Quantum-Gate</vt:lpstr>
      <vt:lpstr>Program Analysis</vt:lpstr>
      <vt:lpstr>Program Analysis</vt:lpstr>
      <vt:lpstr>Program Correctness Checks</vt:lpstr>
      <vt:lpstr>Quantum Program Analysis: Resource Analysis</vt:lpstr>
      <vt:lpstr>Timing Estimate</vt:lpstr>
      <vt:lpstr>Remodularization</vt:lpstr>
      <vt:lpstr>Hierarchical Approach Tradeoff</vt:lpstr>
      <vt:lpstr>Effect of Remodularization</vt:lpstr>
      <vt:lpstr>Demo</vt:lpstr>
      <vt:lpstr>Conclusion</vt:lpstr>
      <vt:lpstr>  Thank You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Stephenson</dc:creator>
  <cp:lastModifiedBy>mueller</cp:lastModifiedBy>
  <cp:revision>330</cp:revision>
  <cp:lastPrinted>2014-05-13T15:54:54Z</cp:lastPrinted>
  <dcterms:created xsi:type="dcterms:W3CDTF">2014-05-08T22:33:27Z</dcterms:created>
  <dcterms:modified xsi:type="dcterms:W3CDTF">2018-11-30T21:19:29Z</dcterms:modified>
</cp:coreProperties>
</file>