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76" r:id="rId10"/>
    <p:sldId id="274" r:id="rId11"/>
    <p:sldId id="266" r:id="rId12"/>
    <p:sldId id="278" r:id="rId13"/>
    <p:sldId id="279" r:id="rId14"/>
    <p:sldId id="267" r:id="rId15"/>
    <p:sldId id="268" r:id="rId16"/>
    <p:sldId id="275" r:id="rId17"/>
    <p:sldId id="265" r:id="rId18"/>
    <p:sldId id="270" r:id="rId19"/>
    <p:sldId id="269" r:id="rId20"/>
    <p:sldId id="277" r:id="rId21"/>
    <p:sldId id="271" r:id="rId22"/>
    <p:sldId id="272" r:id="rId23"/>
    <p:sldId id="273" r:id="rId24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00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0A359-2FB3-4847-9D97-3491754AA7F9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2176-A547-F94B-AC51-D6E9C882C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4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5DAC-1A13-D34F-9418-D6257772B49C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10A8-B29A-B34A-A0B5-3DF26A2EB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C0D93-568E-6D41-8E6D-0963A71A503C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0221-73D0-6245-9CCD-73A1D8FCB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1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603A-2399-D64A-8203-C8F297F981E8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05-4958-CF43-AA48-80339EFDB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1F39-3D09-F149-B1A1-DC2A7DB4A435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D0F-ABBC-C14D-BC96-77BE126A7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8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68501"/>
            <a:ext cx="53848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68501"/>
            <a:ext cx="53848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E973-E761-9943-801C-DE1E51E28431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E9FC-F6D5-0349-BBED-EA7D7A9BC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6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E534-2B3A-FA4B-B87A-8AC244117610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94E0-5E06-6D42-A41D-50D581B40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9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FFB5-C0BC-DE4D-9A38-E0EE75FC9E15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7D4D-4E81-5B40-91F6-CF14C25F8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8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570F-F7E3-1F40-B6F3-59FE945D5A70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FA7-4FDB-5643-811E-7991DEE50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0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E9B0-C3DF-544F-BB14-A487ECCC7F43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8B14-AE1E-054C-8668-93D0F0400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0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B1CF-5E0C-5D41-A3E2-D78942339385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0004-A563-C64B-9FAD-6198662E1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0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900114"/>
            <a:ext cx="109728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022601"/>
            <a:ext cx="109728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44504B-B211-B34D-97AF-78446C71FCDD}" type="datetimeFigureOut">
              <a:rPr lang="en-US" smtClean="0"/>
              <a:pPr>
                <a:defRPr/>
              </a:pPr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F7D53D-272A-624E-BE3D-99D13E2B41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Compiler Management of Communication and Parallelism for Quantum Computation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Authors: Jeff </a:t>
            </a:r>
            <a:r>
              <a:rPr lang="en-US" dirty="0" err="1">
                <a:ea typeface="+mn-ea"/>
              </a:rPr>
              <a:t>Heckey</a:t>
            </a:r>
            <a:r>
              <a:rPr lang="en-US" dirty="0">
                <a:ea typeface="+mn-ea"/>
              </a:rPr>
              <a:t>, Shruti Patil, Ali </a:t>
            </a:r>
            <a:r>
              <a:rPr lang="en-US" dirty="0" err="1">
                <a:ea typeface="+mn-ea"/>
              </a:rPr>
              <a:t>Javadi</a:t>
            </a:r>
            <a:r>
              <a:rPr lang="en-US" dirty="0">
                <a:ea typeface="+mn-ea"/>
              </a:rPr>
              <a:t> </a:t>
            </a:r>
            <a:r>
              <a:rPr lang="en-US" dirty="0" err="1">
                <a:ea typeface="+mn-ea"/>
              </a:rPr>
              <a:t>Abhari</a:t>
            </a:r>
            <a:r>
              <a:rPr lang="en-US" dirty="0">
                <a:ea typeface="+mn-ea"/>
              </a:rPr>
              <a:t>, Adam Holmes, Daniel Kudrow, Kenneth R. Brown, Diana Franklin, Frederic T. Chong, Margaret </a:t>
            </a:r>
            <a:r>
              <a:rPr lang="en-US" dirty="0" err="1">
                <a:ea typeface="+mn-ea"/>
              </a:rPr>
              <a:t>Martonosi</a:t>
            </a:r>
            <a:r>
              <a:rPr lang="en-US">
                <a:ea typeface="+mn-ea"/>
              </a:rPr>
              <a:t> (ASPLOS ‘15)</a:t>
            </a:r>
            <a:endParaRPr lang="en-US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Slides by: George Li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657A2-521E-477D-9735-E21199F6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1741"/>
            <a:ext cx="10972800" cy="1068387"/>
          </a:xfrm>
        </p:spPr>
        <p:txBody>
          <a:bodyPr/>
          <a:lstStyle/>
          <a:p>
            <a:r>
              <a:rPr lang="en-US" dirty="0"/>
              <a:t>Execution and Scheduling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1AEE3-39DF-4864-B8BF-F6FE86826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996" y="1364818"/>
            <a:ext cx="11248008" cy="5386649"/>
          </a:xfrm>
        </p:spPr>
        <p:txBody>
          <a:bodyPr/>
          <a:lstStyle/>
          <a:p>
            <a:r>
              <a:rPr lang="en-US" sz="2400" dirty="0"/>
              <a:t>Multi-SIMD(</a:t>
            </a:r>
            <a:r>
              <a:rPr lang="en-US" sz="2400" dirty="0" err="1"/>
              <a:t>k,d</a:t>
            </a:r>
            <a:r>
              <a:rPr lang="en-US" sz="2400" dirty="0"/>
              <a:t>) model allows 1 to k discrete, simultaneous gates to executed in one </a:t>
            </a:r>
            <a:r>
              <a:rPr lang="en-US" sz="2400" i="1" dirty="0"/>
              <a:t>logical </a:t>
            </a:r>
            <a:r>
              <a:rPr lang="en-US" sz="2400" dirty="0"/>
              <a:t>timestep, each which can be applied on 1 to d qubits each</a:t>
            </a:r>
          </a:p>
          <a:p>
            <a:pPr lvl="1"/>
            <a:r>
              <a:rPr lang="en-US" sz="2000" dirty="0"/>
              <a:t>Gate operations assumed to take one logical timestep, constrained by longest operation time</a:t>
            </a:r>
          </a:p>
          <a:p>
            <a:r>
              <a:rPr lang="en-US" sz="2400" dirty="0"/>
              <a:t>Compiler assume modules are </a:t>
            </a:r>
            <a:r>
              <a:rPr lang="en-US" sz="2400" dirty="0" err="1"/>
              <a:t>blackboxes</a:t>
            </a:r>
            <a:r>
              <a:rPr lang="en-US" sz="2400" dirty="0"/>
              <a:t>, so all active qubits are flushed to global memory during calls</a:t>
            </a:r>
          </a:p>
          <a:p>
            <a:pPr lvl="1"/>
            <a:r>
              <a:rPr lang="en-US" sz="2000" dirty="0"/>
              <a:t>Assume ancilla bits are generated by global memory and teleported to SIMD needed</a:t>
            </a:r>
          </a:p>
          <a:p>
            <a:pPr lvl="1"/>
            <a:r>
              <a:rPr lang="en-US" sz="2000" dirty="0"/>
              <a:t>QT between SIMD regions must also be scheduled</a:t>
            </a:r>
          </a:p>
          <a:p>
            <a:pPr lvl="2"/>
            <a:r>
              <a:rPr lang="en-US" sz="1600" dirty="0"/>
              <a:t>Schedulers need to account for data movement costs; QT uses 4 timesteps, which results in a potential 5x longer runtime than computed critical path</a:t>
            </a:r>
          </a:p>
          <a:p>
            <a:r>
              <a:rPr lang="en-US" sz="2400" dirty="0"/>
              <a:t>Schedules are a list of sequential timesteps, each timestep contains an array of k+1 SIMD regions</a:t>
            </a:r>
          </a:p>
          <a:p>
            <a:pPr lvl="1"/>
            <a:r>
              <a:rPr lang="en-US" sz="2000" dirty="0"/>
              <a:t>0th region lists the qubits that will be moved and corresponding sources and destinations</a:t>
            </a:r>
          </a:p>
          <a:p>
            <a:pPr lvl="1"/>
            <a:r>
              <a:rPr lang="en-US" sz="2000" dirty="0"/>
              <a:t>Rest list the operations to be performed in the associated region</a:t>
            </a:r>
          </a:p>
        </p:txBody>
      </p:sp>
    </p:spTree>
    <p:extLst>
      <p:ext uri="{BB962C8B-B14F-4D97-AF65-F5344CB8AC3E}">
        <p14:creationId xmlns:p14="http://schemas.microsoft.com/office/powerpoint/2010/main" val="2208639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06B8-609B-4267-9C07-811961BE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80518"/>
            <a:ext cx="10972800" cy="1068387"/>
          </a:xfrm>
        </p:spPr>
        <p:txBody>
          <a:bodyPr/>
          <a:lstStyle/>
          <a:p>
            <a:r>
              <a:rPr lang="en-US" dirty="0"/>
              <a:t>Scheduling with Ready Critical Path (RCP)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0425A-77F4-429C-AD07-A8748E924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6558" y="1791866"/>
            <a:ext cx="7298422" cy="4938325"/>
          </a:xfrm>
        </p:spPr>
        <p:txBody>
          <a:bodyPr/>
          <a:lstStyle/>
          <a:p>
            <a:r>
              <a:rPr lang="en-US" sz="2000" dirty="0"/>
              <a:t>Method for scheduling tasks to prioritize those which take the longest, and schedule other tasks during this time to not delay the next dependency</a:t>
            </a:r>
          </a:p>
          <a:p>
            <a:pPr lvl="1"/>
            <a:r>
              <a:rPr lang="en-US" sz="1600" dirty="0"/>
              <a:t>Identifies the longest chain of successive dependent activities and associated time to identify critical paths</a:t>
            </a:r>
          </a:p>
          <a:p>
            <a:pPr lvl="1"/>
            <a:r>
              <a:rPr lang="en-US" sz="1600" dirty="0"/>
              <a:t>Schedule other tasks alongside this timing constraint to minimize delay</a:t>
            </a:r>
          </a:p>
          <a:p>
            <a:r>
              <a:rPr lang="en-US" sz="2000" dirty="0"/>
              <a:t>Maintains a ready list instead of a free list for tasks, and only queues tasks with dependencies met</a:t>
            </a:r>
          </a:p>
          <a:p>
            <a:pPr lvl="1"/>
            <a:r>
              <a:rPr lang="en-US" sz="1800" dirty="0"/>
              <a:t>Unsorted list of operations</a:t>
            </a:r>
          </a:p>
          <a:p>
            <a:r>
              <a:rPr lang="en-US" sz="2000" dirty="0"/>
              <a:t>Evaluates operation type, movement cost, and slack</a:t>
            </a:r>
          </a:p>
          <a:p>
            <a:pPr lvl="1"/>
            <a:r>
              <a:rPr lang="en-US" sz="1800" dirty="0"/>
              <a:t>Slack is graph distance between uses of a qubit</a:t>
            </a:r>
          </a:p>
          <a:p>
            <a:pPr lvl="1"/>
            <a:r>
              <a:rPr lang="en-US" sz="1800" dirty="0"/>
              <a:t>Can also weight each of these, but set to 1 for this case</a:t>
            </a:r>
          </a:p>
          <a:p>
            <a:endParaRPr lang="en-US" sz="2200" dirty="0"/>
          </a:p>
        </p:txBody>
      </p:sp>
      <p:pic>
        <p:nvPicPr>
          <p:cNvPr id="2050" name="Picture 2" descr="https://upload.wikimedia.org/wikipedia/commons/c/cd/SimpleAONwDrag3.png">
            <a:extLst>
              <a:ext uri="{FF2B5EF4-FFF2-40B4-BE49-F238E27FC236}">
                <a16:creationId xmlns:a16="http://schemas.microsoft.com/office/drawing/2014/main" id="{976379AB-1A79-441E-8E77-5ADC0044B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119"/>
            <a:ext cx="4306348" cy="322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ED45D4-CB96-4F92-B6FB-AFD0A4CC17DA}"/>
              </a:ext>
            </a:extLst>
          </p:cNvPr>
          <p:cNvSpPr txBox="1"/>
          <p:nvPr/>
        </p:nvSpPr>
        <p:spPr>
          <a:xfrm>
            <a:off x="372879" y="5058345"/>
            <a:ext cx="3293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Visualization of critical path method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C8E90-7E71-4371-888A-D8B78400A0F8}"/>
              </a:ext>
            </a:extLst>
          </p:cNvPr>
          <p:cNvSpPr txBox="1"/>
          <p:nvPr/>
        </p:nvSpPr>
        <p:spPr>
          <a:xfrm>
            <a:off x="327170" y="6492222"/>
            <a:ext cx="34387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https://en.wikipedia.org/wiki/Critical_path_method#/media/File:SimpleAONwDrag3.png</a:t>
            </a:r>
          </a:p>
        </p:txBody>
      </p:sp>
    </p:spTree>
    <p:extLst>
      <p:ext uri="{BB962C8B-B14F-4D97-AF65-F5344CB8AC3E}">
        <p14:creationId xmlns:p14="http://schemas.microsoft.com/office/powerpoint/2010/main" val="4278967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03871-CDA3-4259-B3E7-7934EE678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Ready Critical Path Algorithm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DB328-FE32-4573-B8DF-5255206FE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5385" y="2236948"/>
            <a:ext cx="5384800" cy="4157663"/>
          </a:xfrm>
        </p:spPr>
        <p:txBody>
          <a:bodyPr/>
          <a:lstStyle/>
          <a:p>
            <a:r>
              <a:rPr lang="en-US" sz="2000" dirty="0"/>
              <a:t>At each timestep, priority for each operation type in each SIMD is calculated with its associated region and operation</a:t>
            </a:r>
          </a:p>
          <a:p>
            <a:pPr lvl="1"/>
            <a:r>
              <a:rPr lang="en-US" sz="1600" dirty="0"/>
              <a:t>When priority for configurations have been calculated, the SIMD region and operation type with highest priority is scheduled</a:t>
            </a:r>
          </a:p>
          <a:p>
            <a:pPr lvl="2"/>
            <a:r>
              <a:rPr lang="en-US" sz="1200" dirty="0"/>
              <a:t>SIMD region is removed from available regions</a:t>
            </a:r>
          </a:p>
          <a:p>
            <a:pPr lvl="2"/>
            <a:r>
              <a:rPr lang="en-US" sz="1200" dirty="0"/>
              <a:t>Ready list updated </a:t>
            </a:r>
          </a:p>
          <a:p>
            <a:pPr lvl="1"/>
            <a:r>
              <a:rPr lang="en-US" sz="1600" dirty="0"/>
              <a:t>Repeat until all operations in ready list are scheduled or all regions occupied</a:t>
            </a:r>
          </a:p>
          <a:p>
            <a:pPr lvl="1"/>
            <a:r>
              <a:rPr lang="en-US" sz="1600" dirty="0"/>
              <a:t>Then update ready list with operations ready for next timestep until queue is empty</a:t>
            </a:r>
          </a:p>
          <a:p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3BD06F5E-298D-467C-8390-325AED1FEF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39331" y="2236948"/>
            <a:ext cx="2154886" cy="4157663"/>
          </a:xfrm>
        </p:spPr>
      </p:pic>
    </p:spTree>
    <p:extLst>
      <p:ext uri="{BB962C8B-B14F-4D97-AF65-F5344CB8AC3E}">
        <p14:creationId xmlns:p14="http://schemas.microsoft.com/office/powerpoint/2010/main" val="630604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F4001-0A94-4146-B181-002004481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8141"/>
            <a:ext cx="10972800" cy="1068387"/>
          </a:xfrm>
        </p:spPr>
        <p:txBody>
          <a:bodyPr/>
          <a:lstStyle/>
          <a:p>
            <a:r>
              <a:rPr lang="en-US" dirty="0"/>
              <a:t>Longest Path First Search (LPFS)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C3467DE-12F0-4966-B60D-E504C1FB46E2}"/>
              </a:ext>
            </a:extLst>
          </p:cNvPr>
          <p:cNvSpPr txBox="1">
            <a:spLocks/>
          </p:cNvSpPr>
          <p:nvPr/>
        </p:nvSpPr>
        <p:spPr bwMode="auto">
          <a:xfrm>
            <a:off x="5275882" y="4145309"/>
            <a:ext cx="6856782" cy="325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LPFS assigns </a:t>
            </a:r>
            <a:r>
              <a:rPr lang="en-US" sz="2000" i="1" dirty="0"/>
              <a:t>l</a:t>
            </a:r>
            <a:r>
              <a:rPr lang="en-US" sz="2000" dirty="0"/>
              <a:t> SIMD regions, where </a:t>
            </a:r>
            <a:r>
              <a:rPr lang="en-US" sz="2000" i="1" dirty="0"/>
              <a:t>l &lt; k for l</a:t>
            </a:r>
            <a:r>
              <a:rPr lang="en-US" sz="2000" dirty="0"/>
              <a:t> longest paths</a:t>
            </a:r>
            <a:endParaRPr lang="en-US" sz="1800" dirty="0"/>
          </a:p>
          <a:p>
            <a:r>
              <a:rPr lang="en-US" sz="2000" dirty="0"/>
              <a:t>Longest path algorithm starts by finding the critical path in the LLVM generated DAG (directed acyclic  graph)</a:t>
            </a:r>
          </a:p>
          <a:p>
            <a:pPr lvl="2"/>
            <a:endParaRPr lang="en-US" sz="1400" dirty="0"/>
          </a:p>
        </p:txBody>
      </p:sp>
      <p:pic>
        <p:nvPicPr>
          <p:cNvPr id="1026" name="Picture 2" descr="https://i.imgur.com/vU9XPXx.png">
            <a:extLst>
              <a:ext uri="{FF2B5EF4-FFF2-40B4-BE49-F238E27FC236}">
                <a16:creationId xmlns:a16="http://schemas.microsoft.com/office/drawing/2014/main" id="{479E0D79-A2B0-42BE-A98B-0D148DE57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6" y="1631931"/>
            <a:ext cx="6341483" cy="237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AFFF9E-EAB8-4102-B24E-E02C3B08236E}"/>
              </a:ext>
            </a:extLst>
          </p:cNvPr>
          <p:cNvSpPr txBox="1"/>
          <p:nvPr/>
        </p:nvSpPr>
        <p:spPr>
          <a:xfrm>
            <a:off x="721454" y="3991420"/>
            <a:ext cx="2658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Illustration of linearization of DAG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C9113A-790A-471C-96D5-B804BD80A8CE}"/>
              </a:ext>
            </a:extLst>
          </p:cNvPr>
          <p:cNvSpPr txBox="1"/>
          <p:nvPr/>
        </p:nvSpPr>
        <p:spPr>
          <a:xfrm>
            <a:off x="176464" y="6527881"/>
            <a:ext cx="6107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http://www.mathcs.emory.edu/~cheung/Courses/171/Syllabus/11-Graph/Docs/longest-path-in-dag.pdf</a:t>
            </a:r>
          </a:p>
        </p:txBody>
      </p:sp>
    </p:spTree>
    <p:extLst>
      <p:ext uri="{BB962C8B-B14F-4D97-AF65-F5344CB8AC3E}">
        <p14:creationId xmlns:p14="http://schemas.microsoft.com/office/powerpoint/2010/main" val="3931991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911F1-7154-4721-B269-6E7085581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3623"/>
            <a:ext cx="10972800" cy="1068387"/>
          </a:xfrm>
        </p:spPr>
        <p:txBody>
          <a:bodyPr/>
          <a:lstStyle/>
          <a:p>
            <a:r>
              <a:rPr lang="en-US" dirty="0"/>
              <a:t>LPFS Algorithm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0F5A2B-1B93-42F5-8CA7-133ACB4322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2870" y="1416856"/>
            <a:ext cx="3307195" cy="4593327"/>
          </a:xfr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9946FE6-38C2-4F92-9B89-DE2D48D7045B}"/>
              </a:ext>
            </a:extLst>
          </p:cNvPr>
          <p:cNvSpPr txBox="1">
            <a:spLocks/>
          </p:cNvSpPr>
          <p:nvPr/>
        </p:nvSpPr>
        <p:spPr bwMode="auto">
          <a:xfrm>
            <a:off x="3463970" y="1416856"/>
            <a:ext cx="8565160" cy="417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Start at the top, sets a tag at each node with the furthest distance from the top</a:t>
            </a:r>
          </a:p>
          <a:p>
            <a:pPr lvl="1"/>
            <a:r>
              <a:rPr lang="en-US" sz="1600" dirty="0"/>
              <a:t>Find largest depth from bottom, then trace back and record paths</a:t>
            </a:r>
          </a:p>
          <a:p>
            <a:pPr lvl="2"/>
            <a:r>
              <a:rPr lang="en-US" sz="1200" dirty="0"/>
              <a:t>Multiple paths can be found sequentially and at arbitrary positions in the execution</a:t>
            </a:r>
          </a:p>
          <a:p>
            <a:pPr lvl="2"/>
            <a:r>
              <a:rPr lang="en-US" sz="1200" dirty="0"/>
              <a:t>Longest paths returned as ordered list of the operations to be performed </a:t>
            </a:r>
          </a:p>
          <a:p>
            <a:pPr lvl="3"/>
            <a:r>
              <a:rPr lang="en-US" sz="1000" dirty="0"/>
              <a:t>Stored in array of size l for each statically scheduled region</a:t>
            </a:r>
          </a:p>
          <a:p>
            <a:pPr lvl="1"/>
            <a:r>
              <a:rPr lang="en-US" sz="1600" dirty="0"/>
              <a:t>Operations not on any of the longest paths added to a free list</a:t>
            </a:r>
          </a:p>
          <a:p>
            <a:pPr lvl="2"/>
            <a:r>
              <a:rPr lang="en-US" sz="1200" dirty="0"/>
              <a:t>Scheduled in any available SIMD in range [l+1, k] based on order of operations as they are scheduled</a:t>
            </a:r>
          </a:p>
          <a:p>
            <a:pPr lvl="1"/>
            <a:r>
              <a:rPr lang="en-US" sz="1600" dirty="0"/>
              <a:t>2 more options </a:t>
            </a:r>
            <a:r>
              <a:rPr lang="en-US" sz="1600" i="1" dirty="0"/>
              <a:t>SIMD &amp; Refill</a:t>
            </a:r>
          </a:p>
          <a:p>
            <a:pPr lvl="2"/>
            <a:r>
              <a:rPr lang="en-US" sz="1200" dirty="0"/>
              <a:t>SIMD scheduling allows any SIMD region dedicated to longest path to execute an operation from the free list of the same type</a:t>
            </a:r>
          </a:p>
          <a:p>
            <a:pPr lvl="2"/>
            <a:r>
              <a:rPr lang="en-US" sz="1200" dirty="0"/>
              <a:t>Refill lets longest paths of unequal lengths to schedule another path to schedule after the first finished; refill a reserved SIMD with another longest path</a:t>
            </a:r>
          </a:p>
          <a:p>
            <a:pPr lvl="2"/>
            <a:r>
              <a:rPr lang="en-US" sz="1200" dirty="0"/>
              <a:t>Experiments run with l = 1 and </a:t>
            </a:r>
            <a:r>
              <a:rPr lang="en-US" sz="1200" i="1" dirty="0"/>
              <a:t>SIMD</a:t>
            </a:r>
            <a:r>
              <a:rPr lang="en-US" sz="1200" dirty="0"/>
              <a:t> and </a:t>
            </a:r>
            <a:r>
              <a:rPr lang="en-US" sz="1200" i="1" dirty="0"/>
              <a:t>Refill</a:t>
            </a:r>
            <a:r>
              <a:rPr lang="en-US" sz="1200" dirty="0"/>
              <a:t> enabled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3072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CD1C4-3EC2-4C77-AB55-A4CD999B0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97098"/>
            <a:ext cx="10972800" cy="1068387"/>
          </a:xfrm>
        </p:spPr>
        <p:txBody>
          <a:bodyPr/>
          <a:lstStyle/>
          <a:p>
            <a:r>
              <a:rPr lang="en-US" dirty="0"/>
              <a:t>Scheduling Algorithm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4B9257-783E-4B2F-81D1-FFA2FBB9AB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8324" y="1404268"/>
            <a:ext cx="2503503" cy="494827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4EEC6-A269-4564-91BA-7DC6DBA21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07035" y="1258802"/>
            <a:ext cx="8278947" cy="5460049"/>
          </a:xfrm>
        </p:spPr>
        <p:txBody>
          <a:bodyPr/>
          <a:lstStyle/>
          <a:p>
            <a:r>
              <a:rPr lang="en-US" sz="2400" dirty="0"/>
              <a:t>Because benchmarks are so large, coarse-grained scheduler stiches together the optimized leaf modules scheduled by RCP and LPFS</a:t>
            </a:r>
          </a:p>
          <a:p>
            <a:pPr lvl="1"/>
            <a:r>
              <a:rPr lang="en-US" sz="2000" dirty="0"/>
              <a:t>Algorithm for k SIMD regions </a:t>
            </a:r>
          </a:p>
          <a:p>
            <a:pPr lvl="1"/>
            <a:r>
              <a:rPr lang="en-US" sz="2000" dirty="0"/>
              <a:t>Operations are scheduled in priority order</a:t>
            </a:r>
          </a:p>
          <a:p>
            <a:pPr lvl="1"/>
            <a:r>
              <a:rPr lang="en-US" sz="2000" dirty="0"/>
              <a:t>Flexible </a:t>
            </a:r>
            <a:r>
              <a:rPr lang="en-US" sz="2000" dirty="0" err="1"/>
              <a:t>blackbox</a:t>
            </a:r>
            <a:r>
              <a:rPr lang="en-US" sz="2000" dirty="0"/>
              <a:t> dimensions considered for parallelizable modules to find the best combination</a:t>
            </a:r>
          </a:p>
          <a:p>
            <a:pPr lvl="1"/>
            <a:endParaRPr lang="en-US" sz="2000" dirty="0"/>
          </a:p>
          <a:p>
            <a:r>
              <a:rPr lang="en-US" sz="2000" dirty="0"/>
              <a:t>For each operation F</a:t>
            </a:r>
            <a:r>
              <a:rPr lang="en-US" sz="2000" i="1" dirty="0"/>
              <a:t>i </a:t>
            </a:r>
            <a:r>
              <a:rPr lang="en-US" sz="2000" dirty="0"/>
              <a:t>in priority ordered set</a:t>
            </a:r>
          </a:p>
          <a:p>
            <a:pPr lvl="1"/>
            <a:r>
              <a:rPr lang="en-US" sz="1800" dirty="0"/>
              <a:t>Check dependencies for scheduling timestep</a:t>
            </a:r>
          </a:p>
          <a:p>
            <a:pPr lvl="2"/>
            <a:r>
              <a:rPr lang="en-US" sz="1400" dirty="0"/>
              <a:t>If dependencies don’t allow for it, serialize Fi into own schedule</a:t>
            </a:r>
          </a:p>
          <a:p>
            <a:pPr lvl="1"/>
            <a:r>
              <a:rPr lang="en-US" sz="1800" dirty="0"/>
              <a:t>Find l &amp; w of operation</a:t>
            </a:r>
          </a:p>
          <a:p>
            <a:pPr lvl="2"/>
            <a:r>
              <a:rPr lang="en-US" sz="1400" dirty="0"/>
              <a:t>If it fits into constraints, just add to schedule of current block</a:t>
            </a:r>
          </a:p>
          <a:p>
            <a:pPr lvl="3"/>
            <a:r>
              <a:rPr lang="en-US" sz="1200" dirty="0"/>
              <a:t>If not, try different combinations of length and width to see if any will fit</a:t>
            </a:r>
          </a:p>
          <a:p>
            <a:pPr lvl="4"/>
            <a:r>
              <a:rPr lang="en-US" sz="1200" dirty="0"/>
              <a:t>If so, add it to schedule of box</a:t>
            </a:r>
          </a:p>
          <a:p>
            <a:pPr lvl="4"/>
            <a:r>
              <a:rPr lang="en-US" sz="1200" dirty="0"/>
              <a:t>If not, serialize operation into own box</a:t>
            </a:r>
          </a:p>
          <a:p>
            <a:pPr lvl="1"/>
            <a:r>
              <a:rPr lang="en-US" sz="1800" dirty="0"/>
              <a:t>Merge current box with total box dimensions </a:t>
            </a:r>
          </a:p>
          <a:p>
            <a:pPr lvl="1"/>
            <a:endParaRPr lang="en-US" sz="1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8019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88F49-F833-4AD2-BE5B-1040E473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5108"/>
            <a:ext cx="10972800" cy="1068387"/>
          </a:xfrm>
        </p:spPr>
        <p:txBody>
          <a:bodyPr/>
          <a:lstStyle/>
          <a:p>
            <a:r>
              <a:rPr lang="en-US" dirty="0"/>
              <a:t>Scheduling Communication with Local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7C63C-79F3-4BC7-9DE5-4496ADF40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986" y="1533495"/>
            <a:ext cx="11156272" cy="5133636"/>
          </a:xfrm>
        </p:spPr>
        <p:txBody>
          <a:bodyPr/>
          <a:lstStyle/>
          <a:p>
            <a:r>
              <a:rPr lang="en-US" sz="2400" dirty="0"/>
              <a:t>To further reduce communication overheads, a rudimentary optimization using local memories attached to SIMD regions</a:t>
            </a:r>
          </a:p>
          <a:p>
            <a:pPr lvl="1"/>
            <a:r>
              <a:rPr lang="en-US" sz="2000" dirty="0"/>
              <a:t>Computed after communication-aware algorithm has finished mapping computations to SIMD and communication schedules are computed</a:t>
            </a:r>
          </a:p>
          <a:p>
            <a:pPr lvl="2"/>
            <a:r>
              <a:rPr lang="en-US" sz="1800" dirty="0"/>
              <a:t>Determine if some qubits can be moved to local memory instead of teleporting to global memory</a:t>
            </a:r>
          </a:p>
          <a:p>
            <a:pPr lvl="3"/>
            <a:r>
              <a:rPr lang="en-US" sz="1600" dirty="0"/>
              <a:t>Based on when the qubit’s next computation is scheduled</a:t>
            </a:r>
          </a:p>
          <a:p>
            <a:pPr lvl="4"/>
            <a:r>
              <a:rPr lang="en-US" sz="1600" dirty="0"/>
              <a:t>Local memory also constrained by capacity</a:t>
            </a:r>
          </a:p>
          <a:p>
            <a:pPr lvl="2"/>
            <a:r>
              <a:rPr lang="en-US" sz="1800" dirty="0"/>
              <a:t>Qubit can be stored in global memory, source local memory, destination local memory, or an idle SIMD region</a:t>
            </a:r>
          </a:p>
          <a:p>
            <a:pPr lvl="3"/>
            <a:r>
              <a:rPr lang="en-US" sz="1600" dirty="0"/>
              <a:t>Unless source SIMD region is idle, qubits moved to global memory</a:t>
            </a:r>
          </a:p>
          <a:p>
            <a:pPr lvl="3"/>
            <a:r>
              <a:rPr lang="en-US" sz="1600" dirty="0"/>
              <a:t>After each compute cycle, qubits not scheduled for next operation are moved to global or scratchpad memory; reused ones are left in place</a:t>
            </a:r>
          </a:p>
          <a:p>
            <a:pPr lvl="1"/>
            <a:r>
              <a:rPr lang="en-US" sz="2200" dirty="0"/>
              <a:t>Local moves are derived from the schedules on leaf modules and the schedule is modified to reflect moves.</a:t>
            </a:r>
          </a:p>
          <a:p>
            <a:pPr lvl="2"/>
            <a:r>
              <a:rPr lang="en-US" sz="1800" dirty="0"/>
              <a:t>If any region requires a move to/from global memory, wait 4 cycles to avoid race condition </a:t>
            </a:r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80479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11631-B024-4727-A5E9-53C300E1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0665"/>
            <a:ext cx="10972800" cy="1068387"/>
          </a:xfrm>
        </p:spPr>
        <p:txBody>
          <a:bodyPr/>
          <a:lstStyle/>
          <a:p>
            <a:r>
              <a:rPr lang="en-US" dirty="0"/>
              <a:t>Benchmarks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C6C73-E468-4D70-8005-6044CC86C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863" y="1208332"/>
            <a:ext cx="11425560" cy="5432165"/>
          </a:xfrm>
        </p:spPr>
        <p:txBody>
          <a:bodyPr/>
          <a:lstStyle/>
          <a:p>
            <a:r>
              <a:rPr lang="en-US" sz="2000" dirty="0"/>
              <a:t>Benchmarks modularly describe quantum circuit acting on logical qubits. Range from 10^7 to 10^12 gates.</a:t>
            </a:r>
          </a:p>
          <a:p>
            <a:pPr lvl="1"/>
            <a:r>
              <a:rPr lang="en-US" sz="1600" dirty="0"/>
              <a:t>Grover’s Search </a:t>
            </a:r>
          </a:p>
          <a:p>
            <a:pPr lvl="2"/>
            <a:r>
              <a:rPr lang="en-US" sz="1100" dirty="0"/>
              <a:t>Amplitude amplification to search database of 2^n elements, parameterized by (n)</a:t>
            </a:r>
          </a:p>
          <a:p>
            <a:pPr lvl="1"/>
            <a:r>
              <a:rPr lang="en-US" sz="1600" dirty="0"/>
              <a:t>Binary Welded Tree</a:t>
            </a:r>
          </a:p>
          <a:p>
            <a:pPr lvl="2"/>
            <a:r>
              <a:rPr lang="en-US" sz="1100" dirty="0"/>
              <a:t>Uses random walk algorithm to find path between entry and exit node.</a:t>
            </a:r>
          </a:p>
          <a:p>
            <a:pPr lvl="2"/>
            <a:r>
              <a:rPr lang="en-US" sz="1100" dirty="0"/>
              <a:t>Parameterized by height (n) and time (s) to find solution</a:t>
            </a:r>
          </a:p>
          <a:p>
            <a:pPr lvl="1"/>
            <a:r>
              <a:rPr lang="en-US" sz="1600" dirty="0"/>
              <a:t>Ground State Estimation </a:t>
            </a:r>
          </a:p>
          <a:p>
            <a:pPr lvl="2"/>
            <a:r>
              <a:rPr lang="en-US" sz="1100" dirty="0"/>
              <a:t>Quantum phase estimation algorithm to estimate ground state energy of molecule. Parameterized by size of molecule in terms of molecular weight (M)</a:t>
            </a:r>
          </a:p>
          <a:p>
            <a:pPr lvl="1"/>
            <a:r>
              <a:rPr lang="en-US" sz="1600" dirty="0"/>
              <a:t>Triangle Finding Problem</a:t>
            </a:r>
          </a:p>
          <a:p>
            <a:pPr lvl="2"/>
            <a:r>
              <a:rPr lang="en-US" sz="1100" dirty="0"/>
              <a:t>Finds a triangle in dense, undirected graph; parameterized by nodes (n)</a:t>
            </a:r>
          </a:p>
          <a:p>
            <a:pPr lvl="1"/>
            <a:r>
              <a:rPr lang="en-US" sz="1800" dirty="0"/>
              <a:t>Boolean Formula </a:t>
            </a:r>
          </a:p>
          <a:p>
            <a:pPr lvl="2"/>
            <a:r>
              <a:rPr lang="en-US" sz="1100" dirty="0"/>
              <a:t>Algorithm to compute winning strategy for a game of Hex. Parameterized by board size (x, y)</a:t>
            </a:r>
          </a:p>
          <a:p>
            <a:pPr lvl="1"/>
            <a:r>
              <a:rPr lang="en-US" sz="1800" dirty="0"/>
              <a:t>Class Number</a:t>
            </a:r>
          </a:p>
          <a:p>
            <a:pPr lvl="2"/>
            <a:r>
              <a:rPr lang="en-US" sz="1100" dirty="0"/>
              <a:t>Computational algebraic number theory; compute class group of a quadratic number field</a:t>
            </a:r>
          </a:p>
          <a:p>
            <a:pPr lvl="2"/>
            <a:r>
              <a:rPr lang="en-US" sz="1100" dirty="0"/>
              <a:t>Parameterized by (p) number of digits after radix point for floating point numbers used</a:t>
            </a:r>
          </a:p>
          <a:p>
            <a:pPr lvl="1"/>
            <a:r>
              <a:rPr lang="en-US" sz="1800" dirty="0"/>
              <a:t>Secure Hash Algorithm 1</a:t>
            </a:r>
          </a:p>
          <a:p>
            <a:pPr lvl="2"/>
            <a:r>
              <a:rPr lang="en-US" sz="1100" dirty="0"/>
              <a:t>Message decrypted using SHA-1 function as oracle in Grover’s search. Parameterized by message size (n)</a:t>
            </a:r>
          </a:p>
          <a:p>
            <a:pPr lvl="1"/>
            <a:r>
              <a:rPr lang="en-US" sz="1800" dirty="0"/>
              <a:t>Shor’s Factoring Algorithm</a:t>
            </a:r>
          </a:p>
          <a:p>
            <a:pPr lvl="2"/>
            <a:r>
              <a:rPr lang="en-US" sz="1100" dirty="0"/>
              <a:t>Factorization using QFT. Parameterized by (n), size of bits in number to factor</a:t>
            </a:r>
            <a:endParaRPr lang="en-US" sz="1800" dirty="0"/>
          </a:p>
          <a:p>
            <a:endParaRPr lang="en-US" sz="1800" dirty="0"/>
          </a:p>
          <a:p>
            <a:endParaRPr lang="en-US" sz="1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8583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14F09-CA30-4A63-9861-4A1EC7002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472646"/>
            <a:ext cx="10972800" cy="1068387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A60FF-F853-48B8-80D5-ABAFF5332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0377" y="1747472"/>
            <a:ext cx="6223247" cy="5223784"/>
          </a:xfrm>
        </p:spPr>
        <p:txBody>
          <a:bodyPr/>
          <a:lstStyle/>
          <a:p>
            <a:r>
              <a:rPr lang="en-US" sz="2000" dirty="0"/>
              <a:t>CTQG modules are unoptimized and highly locally serialized</a:t>
            </a:r>
          </a:p>
          <a:p>
            <a:pPr lvl="1"/>
            <a:r>
              <a:rPr lang="en-US" sz="1600" dirty="0"/>
              <a:t>ex. Shor’s algorithm has long chains of non-parallelizable rotations which require many SIMD regions to parallelize; thus k sensitive</a:t>
            </a:r>
          </a:p>
          <a:p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897D97-2700-4031-888D-BFF4739C9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40" y="1766534"/>
            <a:ext cx="3901341" cy="425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94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003EE-09EC-421B-BDEF-7EB1F7A50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28" y="296432"/>
            <a:ext cx="10972800" cy="1068387"/>
          </a:xfrm>
        </p:spPr>
        <p:txBody>
          <a:bodyPr/>
          <a:lstStyle/>
          <a:p>
            <a:r>
              <a:rPr lang="en-US" dirty="0"/>
              <a:t>Benchmark Speedup Results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66C99B-0415-429C-95DC-5B6EFBC86E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56256" y="3792861"/>
            <a:ext cx="3845458" cy="3065139"/>
          </a:xfrm>
        </p:spPr>
      </p:pic>
      <p:pic>
        <p:nvPicPr>
          <p:cNvPr id="2050" name="Picture 2" descr="https://i.imgur.com/mpxCYhT.png">
            <a:extLst>
              <a:ext uri="{FF2B5EF4-FFF2-40B4-BE49-F238E27FC236}">
                <a16:creationId xmlns:a16="http://schemas.microsoft.com/office/drawing/2014/main" id="{7385F61E-343A-4EB1-B651-8AE8C0E803F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848" y="1044523"/>
            <a:ext cx="3710866" cy="274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D283F6-D40F-417F-86B0-AD42533D9B00}"/>
              </a:ext>
            </a:extLst>
          </p:cNvPr>
          <p:cNvSpPr txBox="1"/>
          <p:nvPr/>
        </p:nvSpPr>
        <p:spPr>
          <a:xfrm>
            <a:off x="6174297" y="1644242"/>
            <a:ext cx="59226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Without optimizing for communication latency, the estimated critical path runtime for </a:t>
            </a:r>
            <a:r>
              <a:rPr lang="en-US" dirty="0" err="1"/>
              <a:t>Shors</a:t>
            </a:r>
            <a:r>
              <a:rPr lang="en-US" dirty="0"/>
              <a:t> achieves a 10x speedup, while the actual runtimes only results in a 2-3x speedup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Still able to achieve estimated critical path runtime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a communication-aware scheduler increases the runtime speedups compared to a naïve movement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GSE benchmark shows the largest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8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3DB0F-6615-48A6-A1CE-98FAE40D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76" y="829420"/>
            <a:ext cx="8229600" cy="1068387"/>
          </a:xfrm>
        </p:spPr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9A47-FD37-46ED-AA38-C264EBFC1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026" y="2138417"/>
            <a:ext cx="8744505" cy="4404142"/>
          </a:xfrm>
        </p:spPr>
        <p:txBody>
          <a:bodyPr/>
          <a:lstStyle/>
          <a:p>
            <a:r>
              <a:rPr lang="en-US" dirty="0"/>
              <a:t>Proposes a </a:t>
            </a:r>
            <a:r>
              <a:rPr lang="en-US" dirty="0" err="1"/>
              <a:t>muti</a:t>
            </a:r>
            <a:r>
              <a:rPr lang="en-US" dirty="0"/>
              <a:t>-SIMD (single instruction, multiple </a:t>
            </a:r>
            <a:r>
              <a:rPr lang="en-US" dirty="0" err="1"/>
              <a:t>datastream</a:t>
            </a:r>
            <a:r>
              <a:rPr lang="en-US" dirty="0"/>
              <a:t>) scalable quantum computing architecture, using microwave control fanout, quantum teleportation and global/local memories</a:t>
            </a:r>
          </a:p>
          <a:p>
            <a:pPr lvl="1"/>
            <a:r>
              <a:rPr lang="en-US" dirty="0"/>
              <a:t>Efficient use of Multi-SIMD requires orchestration of qubits to maximize parallelism and to reduce qubit move/teleport operations, so communication-aware scheduling techniques are the main focus</a:t>
            </a:r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73ECE72B-B9D6-455D-AC30-165EC0BD4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753" y="1470740"/>
            <a:ext cx="1651248" cy="169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imgur.com/J4StvDN.png">
            <a:extLst>
              <a:ext uri="{FF2B5EF4-FFF2-40B4-BE49-F238E27FC236}">
                <a16:creationId xmlns:a16="http://schemas.microsoft.com/office/drawing/2014/main" id="{8C3A0128-94A8-4B42-B8F7-23131329E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755" y="3688025"/>
            <a:ext cx="3299245" cy="169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062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CA38B-EB2D-4739-936A-C8CE224E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9489"/>
            <a:ext cx="10972800" cy="1068387"/>
          </a:xfrm>
        </p:spPr>
        <p:txBody>
          <a:bodyPr/>
          <a:lstStyle/>
          <a:p>
            <a:r>
              <a:rPr lang="en-US" dirty="0"/>
              <a:t>Speedup Results (continued)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328A5-6AA8-4EFF-A934-C57FC6966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7541" y="1934384"/>
            <a:ext cx="6604000" cy="4157663"/>
          </a:xfrm>
        </p:spPr>
        <p:txBody>
          <a:bodyPr/>
          <a:lstStyle/>
          <a:p>
            <a:r>
              <a:rPr lang="en-US" sz="2000" dirty="0"/>
              <a:t>Data level parallelism is able to capture most parallelism, even with relatively small </a:t>
            </a:r>
            <a:r>
              <a:rPr lang="en-US" sz="2000" i="1" dirty="0"/>
              <a:t>k</a:t>
            </a:r>
            <a:r>
              <a:rPr lang="en-US" sz="2000" dirty="0"/>
              <a:t> </a:t>
            </a:r>
          </a:p>
          <a:p>
            <a:r>
              <a:rPr lang="en-US" sz="2000" dirty="0"/>
              <a:t>Even though an infinite amount of data-parallelism is assumed, reducing d to 32 results in marginal changes in effectiveness</a:t>
            </a:r>
          </a:p>
          <a:p>
            <a:pPr lvl="1"/>
            <a:r>
              <a:rPr lang="en-US" sz="1600" dirty="0"/>
              <a:t>Solely logic-level approach results in optimized architecture that can even handle additional error correction qubits</a:t>
            </a:r>
          </a:p>
          <a:p>
            <a:endParaRPr lang="en-US" dirty="0"/>
          </a:p>
        </p:txBody>
      </p:sp>
      <p:pic>
        <p:nvPicPr>
          <p:cNvPr id="5" name="Picture 2" descr="https://i.imgur.com/AhbF1wR.png">
            <a:extLst>
              <a:ext uri="{FF2B5EF4-FFF2-40B4-BE49-F238E27FC236}">
                <a16:creationId xmlns:a16="http://schemas.microsoft.com/office/drawing/2014/main" id="{470B85D8-BEDD-4947-ACDD-748739B1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22" y="980911"/>
            <a:ext cx="3851742" cy="317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imgur.com/tMqW3j9.png">
            <a:extLst>
              <a:ext uri="{FF2B5EF4-FFF2-40B4-BE49-F238E27FC236}">
                <a16:creationId xmlns:a16="http://schemas.microsoft.com/office/drawing/2014/main" id="{1C31D903-AA30-48F6-8F4C-39E694681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9" y="4013216"/>
            <a:ext cx="3678269" cy="270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58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E3C0-C03A-4A73-B730-1A34CFF60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17550"/>
            <a:ext cx="10972800" cy="1068387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AFA2F-418D-4A09-93A0-A1382576C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74717"/>
            <a:ext cx="10972800" cy="4972311"/>
          </a:xfrm>
        </p:spPr>
        <p:txBody>
          <a:bodyPr/>
          <a:lstStyle/>
          <a:p>
            <a:r>
              <a:rPr lang="en-US" dirty="0"/>
              <a:t>Proposed Multi-SIMD architecture which incorporates quantum computing physical constraints works with compiler</a:t>
            </a:r>
          </a:p>
          <a:p>
            <a:pPr lvl="1"/>
            <a:r>
              <a:rPr lang="en-US" dirty="0"/>
              <a:t>Ion trap technology with microwave control and quantum teleportation used as practical bases</a:t>
            </a:r>
          </a:p>
          <a:p>
            <a:pPr lvl="1"/>
            <a:r>
              <a:rPr lang="en-US" dirty="0"/>
              <a:t>Scalable and maximizes parallelism while minimizing communication overhead </a:t>
            </a:r>
          </a:p>
          <a:p>
            <a:r>
              <a:rPr lang="en-US" dirty="0"/>
              <a:t>Hierarchical analysis scheme allows the scheduling algorithm to parallelize at coarse-grained and fine-grained levels</a:t>
            </a:r>
          </a:p>
          <a:p>
            <a:r>
              <a:rPr lang="en-US" dirty="0"/>
              <a:t>Produces observable speedup when evaluated against sequential execution using naïve communication model</a:t>
            </a:r>
          </a:p>
        </p:txBody>
      </p:sp>
    </p:spTree>
    <p:extLst>
      <p:ext uri="{BB962C8B-B14F-4D97-AF65-F5344CB8AC3E}">
        <p14:creationId xmlns:p14="http://schemas.microsoft.com/office/powerpoint/2010/main" val="352656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4EDD-9BAC-4072-95B5-9AF453DB3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1575"/>
            <a:ext cx="10972800" cy="1068387"/>
          </a:xfrm>
        </p:spPr>
        <p:txBody>
          <a:bodyPr/>
          <a:lstStyle/>
          <a:p>
            <a:r>
              <a:rPr lang="en-US" dirty="0"/>
              <a:t>Open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09249-2836-4EBB-9166-756107313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68501"/>
            <a:ext cx="10641496" cy="4157663"/>
          </a:xfrm>
        </p:spPr>
        <p:txBody>
          <a:bodyPr/>
          <a:lstStyle/>
          <a:p>
            <a:r>
              <a:rPr lang="en-US" dirty="0"/>
              <a:t>Level below logic level not explored</a:t>
            </a:r>
          </a:p>
          <a:p>
            <a:r>
              <a:rPr lang="en-US" dirty="0"/>
              <a:t>Speedup is only in comparison to naïve sequential execution</a:t>
            </a:r>
          </a:p>
          <a:p>
            <a:r>
              <a:rPr lang="en-US" dirty="0"/>
              <a:t>Local and global memory optimizations, latency analysis</a:t>
            </a:r>
          </a:p>
          <a:p>
            <a:r>
              <a:rPr lang="en-US" dirty="0"/>
              <a:t>Proposed target architecture based on theoretical assumptions for practicality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19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CC237-5636-4A8E-AC31-29CCB0804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41652"/>
            <a:ext cx="10972800" cy="3813929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050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DC0A6-4738-4F90-B35C-5E949E39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73264"/>
            <a:ext cx="8229600" cy="1068387"/>
          </a:xfrm>
        </p:spPr>
        <p:txBody>
          <a:bodyPr/>
          <a:lstStyle/>
          <a:p>
            <a:r>
              <a:rPr lang="en-US" dirty="0"/>
              <a:t>Ion Trap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595BD-FAFE-4177-B5F7-49D4F5263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092" y="1296140"/>
            <a:ext cx="10706470" cy="5490838"/>
          </a:xfrm>
        </p:spPr>
        <p:txBody>
          <a:bodyPr/>
          <a:lstStyle/>
          <a:p>
            <a:r>
              <a:rPr lang="en-US" dirty="0"/>
              <a:t>Trapped-ion systems seem the most promising candidate for large scale QC (2015)</a:t>
            </a:r>
          </a:p>
          <a:p>
            <a:pPr lvl="1"/>
            <a:r>
              <a:rPr lang="en-US" dirty="0"/>
              <a:t>Well characterized qubits; long decoherence; can initialize, measure, and perform universal set of gates</a:t>
            </a:r>
          </a:p>
          <a:p>
            <a:r>
              <a:rPr lang="en-US" dirty="0"/>
              <a:t>Laser tuning for phase must be extremely precise, limiting QCs to ~6-12 lasers because they’re too big </a:t>
            </a:r>
          </a:p>
          <a:p>
            <a:r>
              <a:rPr lang="en-US" dirty="0"/>
              <a:t>Experiments with microwaves show potential multi-qubit control scalability from 10-100 qubits for a single microwave emitter; additional fanout level could create SIMD regions for ~100-10,000 qubits</a:t>
            </a:r>
          </a:p>
          <a:p>
            <a:pPr lvl="1"/>
            <a:r>
              <a:rPr lang="en-US" dirty="0"/>
              <a:t>Microwave control doesn’t actually allow for measurement, so assume laser-controlled measurement</a:t>
            </a:r>
          </a:p>
        </p:txBody>
      </p:sp>
    </p:spTree>
    <p:extLst>
      <p:ext uri="{BB962C8B-B14F-4D97-AF65-F5344CB8AC3E}">
        <p14:creationId xmlns:p14="http://schemas.microsoft.com/office/powerpoint/2010/main" val="243976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74D07-0F6E-40F5-9391-6D1B60F7C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5613"/>
            <a:ext cx="8229600" cy="1068387"/>
          </a:xfrm>
        </p:spPr>
        <p:txBody>
          <a:bodyPr/>
          <a:lstStyle/>
          <a:p>
            <a:r>
              <a:rPr lang="en-US" dirty="0"/>
              <a:t>Quantum Teleportation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C2392C-DA4B-4E3C-B8B1-48DD62E7BD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23925" y="3224813"/>
            <a:ext cx="3608091" cy="205560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46B2D-4797-46B1-95D0-774284906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8068" y="1373395"/>
            <a:ext cx="9654921" cy="5418022"/>
          </a:xfrm>
        </p:spPr>
        <p:txBody>
          <a:bodyPr/>
          <a:lstStyle/>
          <a:p>
            <a:r>
              <a:rPr lang="en-US" dirty="0"/>
              <a:t>EPR (Einstein-</a:t>
            </a:r>
            <a:r>
              <a:rPr lang="en-US" dirty="0" err="1"/>
              <a:t>Podolsky</a:t>
            </a:r>
            <a:r>
              <a:rPr lang="en-US" dirty="0"/>
              <a:t>-Rosen)	pair q2/q3 pre-distributed between communication regions before teleportation, q3 is used as destination</a:t>
            </a:r>
          </a:p>
          <a:p>
            <a:r>
              <a:rPr lang="en-US" dirty="0"/>
              <a:t>States q1 and q2 are measured, then classically transmitted to q3 via X and Z operations</a:t>
            </a:r>
          </a:p>
          <a:p>
            <a:pPr lvl="1"/>
            <a:r>
              <a:rPr lang="en-US" dirty="0"/>
              <a:t>q1 state destroyed in process</a:t>
            </a:r>
          </a:p>
          <a:p>
            <a:r>
              <a:rPr lang="en-US" dirty="0"/>
              <a:t>Teleportation process requires up to 4x the communication cost of a single qubit</a:t>
            </a:r>
          </a:p>
          <a:p>
            <a:pPr lvl="1"/>
            <a:r>
              <a:rPr lang="en-US" dirty="0"/>
              <a:t>Assume all gates with same latency</a:t>
            </a:r>
          </a:p>
          <a:p>
            <a:pPr lvl="1"/>
            <a:r>
              <a:rPr lang="en-US" dirty="0"/>
              <a:t>Scheduling algorithm should optimize to minimize QT operations</a:t>
            </a:r>
          </a:p>
          <a:p>
            <a:pPr lvl="1"/>
            <a:r>
              <a:rPr lang="en-US" dirty="0"/>
              <a:t>Allows for simplified global memory to make long distance communication constant</a:t>
            </a:r>
          </a:p>
        </p:txBody>
      </p:sp>
    </p:spTree>
    <p:extLst>
      <p:ext uri="{BB962C8B-B14F-4D97-AF65-F5344CB8AC3E}">
        <p14:creationId xmlns:p14="http://schemas.microsoft.com/office/powerpoint/2010/main" val="424780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03F92-4C38-4B2F-AF56-8FCEE5151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Multi-SIMD Architecture Model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2807C5-5975-4E80-AFB0-A823547B98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2348" y="1906355"/>
            <a:ext cx="4193220" cy="318077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7E3DE-A704-48B2-AB21-52D3B6142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7713" y="1828800"/>
            <a:ext cx="7551939" cy="4864100"/>
          </a:xfrm>
        </p:spPr>
        <p:txBody>
          <a:bodyPr/>
          <a:lstStyle/>
          <a:p>
            <a:r>
              <a:rPr lang="en-US" i="1" dirty="0"/>
              <a:t>k</a:t>
            </a:r>
            <a:r>
              <a:rPr lang="en-US" dirty="0"/>
              <a:t> SIMD compute regions with </a:t>
            </a:r>
            <a:r>
              <a:rPr lang="en-US" i="1" dirty="0"/>
              <a:t>d </a:t>
            </a:r>
            <a:r>
              <a:rPr lang="en-US" dirty="0"/>
              <a:t>qubits each </a:t>
            </a:r>
          </a:p>
          <a:p>
            <a:pPr lvl="1"/>
            <a:r>
              <a:rPr lang="en-US" i="1" dirty="0"/>
              <a:t>k</a:t>
            </a:r>
            <a:r>
              <a:rPr lang="en-US" dirty="0"/>
              <a:t> limited by number of microwave signals, </a:t>
            </a:r>
            <a:r>
              <a:rPr lang="en-US" i="1" dirty="0"/>
              <a:t>d</a:t>
            </a:r>
            <a:r>
              <a:rPr lang="en-US" dirty="0"/>
              <a:t> limited by fanout without disturbing system</a:t>
            </a:r>
          </a:p>
          <a:p>
            <a:r>
              <a:rPr lang="en-US" dirty="0"/>
              <a:t>Uses microwaves to control states</a:t>
            </a:r>
          </a:p>
          <a:p>
            <a:r>
              <a:rPr lang="en-US" dirty="0"/>
              <a:t>Each region has a teleportation unit and local memory, as well as a global memory for scheduling purposes</a:t>
            </a:r>
          </a:p>
          <a:p>
            <a:r>
              <a:rPr lang="en-US" dirty="0"/>
              <a:t>QT uses classical communication channels, which reduces quantum decoherence over repeatedly moving qubits on physical fabric</a:t>
            </a:r>
          </a:p>
        </p:txBody>
      </p:sp>
    </p:spTree>
    <p:extLst>
      <p:ext uri="{BB962C8B-B14F-4D97-AF65-F5344CB8AC3E}">
        <p14:creationId xmlns:p14="http://schemas.microsoft.com/office/powerpoint/2010/main" val="381081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595A-E7A8-49F6-A3F1-887E7BABD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641"/>
            <a:ext cx="10972800" cy="1068387"/>
          </a:xfrm>
        </p:spPr>
        <p:txBody>
          <a:bodyPr/>
          <a:lstStyle/>
          <a:p>
            <a:r>
              <a:rPr lang="en-US" dirty="0"/>
              <a:t>Multi-SIMD Architecture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907CA-5C38-44F3-8CE1-B3C641888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363" y="1640028"/>
            <a:ext cx="11301273" cy="5408842"/>
          </a:xfrm>
        </p:spPr>
        <p:txBody>
          <a:bodyPr/>
          <a:lstStyle/>
          <a:p>
            <a:r>
              <a:rPr lang="en-US" dirty="0"/>
              <a:t>The k SIMD regions can be used as active computation as well as passive storage for qubits</a:t>
            </a:r>
          </a:p>
          <a:p>
            <a:r>
              <a:rPr lang="en-US" dirty="0"/>
              <a:t>Active qubits must be moved between regions, idle qubits moved to global memory</a:t>
            </a:r>
          </a:p>
          <a:p>
            <a:pPr lvl="1"/>
            <a:r>
              <a:rPr lang="en-US" dirty="0"/>
              <a:t>Using local memory could reduce overhead</a:t>
            </a:r>
          </a:p>
          <a:p>
            <a:pPr lvl="1"/>
            <a:r>
              <a:rPr lang="en-US" dirty="0"/>
              <a:t>Centralized global memory model assumes QT latency constant</a:t>
            </a:r>
          </a:p>
          <a:p>
            <a:pPr lvl="1"/>
            <a:r>
              <a:rPr lang="en-US" dirty="0"/>
              <a:t>Constant cost favors parallelism; memory access takes same time for serial vs parallel</a:t>
            </a:r>
          </a:p>
          <a:p>
            <a:pPr lvl="2"/>
            <a:r>
              <a:rPr lang="en-US" dirty="0"/>
              <a:t>With simplified model, local memory assumed to take 1 compute cycle, global memory takes 4</a:t>
            </a:r>
          </a:p>
        </p:txBody>
      </p:sp>
    </p:spTree>
    <p:extLst>
      <p:ext uri="{BB962C8B-B14F-4D97-AF65-F5344CB8AC3E}">
        <p14:creationId xmlns:p14="http://schemas.microsoft.com/office/powerpoint/2010/main" val="310908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83BFB-CE6C-4B40-8059-42D3BD9F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" y="387266"/>
            <a:ext cx="10972800" cy="1068387"/>
          </a:xfrm>
        </p:spPr>
        <p:txBody>
          <a:bodyPr/>
          <a:lstStyle/>
          <a:p>
            <a:r>
              <a:rPr lang="en-US" dirty="0"/>
              <a:t>Compiler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0885A-FB16-48EF-9A6D-16B9DEBBF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1258811"/>
            <a:ext cx="12192000" cy="5434953"/>
          </a:xfrm>
        </p:spPr>
        <p:txBody>
          <a:bodyPr/>
          <a:lstStyle/>
          <a:p>
            <a:r>
              <a:rPr lang="en-US" sz="2400" dirty="0"/>
              <a:t>Uses </a:t>
            </a:r>
            <a:r>
              <a:rPr lang="en-US" sz="2400" dirty="0" err="1"/>
              <a:t>ScaffCC</a:t>
            </a:r>
            <a:r>
              <a:rPr lang="en-US" sz="2400" dirty="0"/>
              <a:t> for scheduler</a:t>
            </a:r>
          </a:p>
          <a:p>
            <a:pPr lvl="1"/>
            <a:r>
              <a:rPr lang="en-US" sz="2000" dirty="0"/>
              <a:t>Translates algorithms in Scaffold into LLVM, then into QASM</a:t>
            </a:r>
          </a:p>
          <a:p>
            <a:pPr lvl="1"/>
            <a:r>
              <a:rPr lang="en-US" sz="2000" dirty="0"/>
              <a:t>for loops and state-based conditional statements allows for parallelism control</a:t>
            </a:r>
          </a:p>
          <a:p>
            <a:pPr lvl="1"/>
            <a:r>
              <a:rPr lang="en-US" sz="2000" dirty="0"/>
              <a:t>QASM uses qubits, </a:t>
            </a:r>
            <a:r>
              <a:rPr lang="en-US" sz="2000" dirty="0" err="1"/>
              <a:t>cbits</a:t>
            </a:r>
            <a:r>
              <a:rPr lang="en-US" sz="2000" dirty="0"/>
              <a:t>, and instruction set of universal gates (X, Y, Z), CNOT, H, Phase (S), and </a:t>
            </a:r>
            <a:r>
              <a:rPr lang="el-GR" sz="2000" dirty="0"/>
              <a:t>π</a:t>
            </a:r>
            <a:r>
              <a:rPr lang="en-US" sz="2000" dirty="0"/>
              <a:t>/8 (T) gate</a:t>
            </a:r>
          </a:p>
          <a:p>
            <a:pPr lvl="2"/>
            <a:r>
              <a:rPr lang="en-US" sz="1800" dirty="0"/>
              <a:t>QECC Sub-operations below logic level are not optimized</a:t>
            </a:r>
          </a:p>
          <a:p>
            <a:r>
              <a:rPr lang="en-US" sz="2400" dirty="0"/>
              <a:t>Classical-To-Quantum-Gates (CTQG) integrated into flow</a:t>
            </a:r>
          </a:p>
          <a:p>
            <a:pPr lvl="1"/>
            <a:r>
              <a:rPr lang="en-US" sz="2000" dirty="0"/>
              <a:t>Decomposes arithmetic operations and if-then-else into QASM</a:t>
            </a:r>
          </a:p>
          <a:p>
            <a:r>
              <a:rPr lang="en-US" sz="2400" dirty="0"/>
              <a:t>Compiler uses decomposition stage to translate </a:t>
            </a:r>
            <a:r>
              <a:rPr lang="en-US" sz="2400" i="1" dirty="0"/>
              <a:t>rotation</a:t>
            </a:r>
            <a:r>
              <a:rPr lang="en-US" sz="2400" dirty="0"/>
              <a:t> and </a:t>
            </a:r>
            <a:r>
              <a:rPr lang="en-US" sz="2400" i="1" dirty="0"/>
              <a:t>Toffoli </a:t>
            </a:r>
            <a:r>
              <a:rPr lang="en-US" sz="2400" dirty="0"/>
              <a:t>gates into approximate equivalents</a:t>
            </a:r>
          </a:p>
          <a:p>
            <a:pPr lvl="1"/>
            <a:r>
              <a:rPr lang="en-US" sz="2000" dirty="0"/>
              <a:t>Scheduling is targeted after this decomposition step</a:t>
            </a:r>
          </a:p>
          <a:p>
            <a:pPr lvl="1"/>
            <a:r>
              <a:rPr lang="en-US" sz="2000" dirty="0"/>
              <a:t>Full unrolling using iteration counts, gate operations available w/ Scaffold; too large for benchmarks</a:t>
            </a:r>
          </a:p>
          <a:p>
            <a:pPr lvl="1"/>
            <a:r>
              <a:rPr lang="en-US" sz="2000" dirty="0"/>
              <a:t>Extend LLVM intermediate of </a:t>
            </a:r>
            <a:r>
              <a:rPr lang="en-US" sz="2000" dirty="0" err="1"/>
              <a:t>ScaffCC</a:t>
            </a:r>
            <a:r>
              <a:rPr lang="en-US" sz="2000" dirty="0"/>
              <a:t> to also analyze modules for leaf and non-leaf hierarchies</a:t>
            </a:r>
          </a:p>
          <a:p>
            <a:pPr lvl="2"/>
            <a:r>
              <a:rPr lang="en-US" sz="1600" dirty="0"/>
              <a:t>Allows for fine grained and coarse grained scheduling of leaf modules 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402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98C8-D3B7-4390-AAC2-99EA485B4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3784"/>
            <a:ext cx="10972800" cy="1068387"/>
          </a:xfrm>
        </p:spPr>
        <p:txBody>
          <a:bodyPr/>
          <a:lstStyle/>
          <a:p>
            <a:r>
              <a:rPr lang="en-US" dirty="0"/>
              <a:t>Leaf Module Flattening Example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BE6BD0-2760-426A-80CA-54BB864C12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702171"/>
            <a:ext cx="5154010" cy="443623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C367C-4B2E-4E3E-9EC3-7C94790BA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43309" y="2620843"/>
            <a:ext cx="6514019" cy="4856086"/>
          </a:xfrm>
        </p:spPr>
        <p:txBody>
          <a:bodyPr/>
          <a:lstStyle/>
          <a:p>
            <a:r>
              <a:rPr lang="en-US" sz="2400" dirty="0"/>
              <a:t>Two dependent </a:t>
            </a:r>
            <a:r>
              <a:rPr lang="en-US" sz="2400" dirty="0" err="1"/>
              <a:t>toffoli</a:t>
            </a:r>
            <a:r>
              <a:rPr lang="en-US" sz="2400" dirty="0"/>
              <a:t> operations in example</a:t>
            </a:r>
          </a:p>
          <a:p>
            <a:pPr lvl="1"/>
            <a:r>
              <a:rPr lang="en-US" sz="2000" dirty="0"/>
              <a:t>Toffoli operation decomposed into QASM gates</a:t>
            </a:r>
          </a:p>
          <a:p>
            <a:pPr lvl="1"/>
            <a:r>
              <a:rPr lang="en-US" sz="2000" dirty="0"/>
              <a:t>Modular case (coarse grained) does not detect inter-</a:t>
            </a:r>
            <a:r>
              <a:rPr lang="en-US" sz="2000" dirty="0" err="1"/>
              <a:t>blackbox</a:t>
            </a:r>
            <a:r>
              <a:rPr lang="en-US" sz="2000" dirty="0"/>
              <a:t> parallelism</a:t>
            </a:r>
          </a:p>
        </p:txBody>
      </p:sp>
    </p:spTree>
    <p:extLst>
      <p:ext uri="{BB962C8B-B14F-4D97-AF65-F5344CB8AC3E}">
        <p14:creationId xmlns:p14="http://schemas.microsoft.com/office/powerpoint/2010/main" val="817819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9DA36-2532-44DC-A4FA-BBF2F497D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Flattening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49E53-BC92-4A68-BFB6-22C9FA97F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4559" y="2251449"/>
            <a:ext cx="4869965" cy="3218326"/>
          </a:xfrm>
        </p:spPr>
        <p:txBody>
          <a:bodyPr/>
          <a:lstStyle/>
          <a:p>
            <a:r>
              <a:rPr lang="en-US" sz="2400" dirty="0"/>
              <a:t>Flattening Threshold (</a:t>
            </a:r>
            <a:r>
              <a:rPr lang="en-US" sz="2400" dirty="0" err="1"/>
              <a:t>FTh</a:t>
            </a:r>
            <a:r>
              <a:rPr lang="en-US" sz="2400" dirty="0"/>
              <a:t>) – resource estimation on each module to count number of gates </a:t>
            </a:r>
          </a:p>
          <a:p>
            <a:r>
              <a:rPr lang="en-US" sz="2400" dirty="0"/>
              <a:t>If less than threshold it is “flattened”</a:t>
            </a:r>
          </a:p>
          <a:p>
            <a:pPr lvl="1"/>
            <a:r>
              <a:rPr lang="en-US" sz="2000" dirty="0"/>
              <a:t>80% of modules were flattened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5AFDDE-5E0C-4BB1-9085-E4B33DF2C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8828"/>
            <a:ext cx="7208204" cy="321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07968"/>
      </p:ext>
    </p:extLst>
  </p:cSld>
  <p:clrMapOvr>
    <a:masterClrMapping/>
  </p:clrMapOvr>
</p:sld>
</file>

<file path=ppt/theme/theme1.xml><?xml version="1.0" encoding="utf-8"?>
<a:theme xmlns:a="http://schemas.openxmlformats.org/drawingml/2006/main" name="NCStateU-horizontal-left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quantum_present_gpli.potx" id="{3C77A1E1-C4CE-4189-8330-243706A1808E}" vid="{7B6A04C7-6EED-4BD1-90CA-9714C50213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gpli_compiler_parallelism_slides</Template>
  <TotalTime>488</TotalTime>
  <Words>1918</Words>
  <Application>Microsoft Office PowerPoint</Application>
  <PresentationFormat>Widescreen</PresentationFormat>
  <Paragraphs>172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ＭＳ Ｐゴシック</vt:lpstr>
      <vt:lpstr>Arial</vt:lpstr>
      <vt:lpstr>Calibri</vt:lpstr>
      <vt:lpstr>NCStateU-horizontal-left-logo</vt:lpstr>
      <vt:lpstr>Compiler Management of Communication and Parallelism for Quantum Computation</vt:lpstr>
      <vt:lpstr>Objective</vt:lpstr>
      <vt:lpstr>Ion Trap Technology</vt:lpstr>
      <vt:lpstr>Quantum Teleportation</vt:lpstr>
      <vt:lpstr>Multi-SIMD Architecture Model</vt:lpstr>
      <vt:lpstr>Multi-SIMD Architecture (cont.)</vt:lpstr>
      <vt:lpstr>Compiler Framework</vt:lpstr>
      <vt:lpstr>Leaf Module Flattening Example</vt:lpstr>
      <vt:lpstr>Flattening Results</vt:lpstr>
      <vt:lpstr>Execution and Scheduling Model</vt:lpstr>
      <vt:lpstr>Scheduling with Ready Critical Path (RCP)</vt:lpstr>
      <vt:lpstr>Ready Critical Path Algorithm</vt:lpstr>
      <vt:lpstr>Longest Path First Search (LPFS)</vt:lpstr>
      <vt:lpstr>LPFS Algorithm</vt:lpstr>
      <vt:lpstr>Scheduling Algorithm</vt:lpstr>
      <vt:lpstr>Scheduling Communication with Local Memory</vt:lpstr>
      <vt:lpstr>Benchmarks Used</vt:lpstr>
      <vt:lpstr>Results</vt:lpstr>
      <vt:lpstr>Benchmark Speedup Results</vt:lpstr>
      <vt:lpstr>Speedup Results (continued)</vt:lpstr>
      <vt:lpstr>Conclusion</vt:lpstr>
      <vt:lpstr>Open Problems</vt:lpstr>
      <vt:lpstr>Questions?</vt:lpstr>
    </vt:vector>
  </TitlesOfParts>
  <Company>NC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Compiler Management of Communication and Parallelism for Quantum Computation</dc:title>
  <dc:creator>George Li</dc:creator>
  <cp:lastModifiedBy>George Li</cp:lastModifiedBy>
  <cp:revision>23</cp:revision>
  <dcterms:created xsi:type="dcterms:W3CDTF">2018-11-06T04:08:40Z</dcterms:created>
  <dcterms:modified xsi:type="dcterms:W3CDTF">2018-11-07T18:53:59Z</dcterms:modified>
</cp:coreProperties>
</file>