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61" r:id="rId4"/>
    <p:sldId id="272" r:id="rId5"/>
    <p:sldId id="273" r:id="rId6"/>
    <p:sldId id="274" r:id="rId7"/>
    <p:sldId id="262" r:id="rId8"/>
    <p:sldId id="263" r:id="rId9"/>
    <p:sldId id="264" r:id="rId10"/>
    <p:sldId id="265" r:id="rId11"/>
    <p:sldId id="266" r:id="rId12"/>
    <p:sldId id="267" r:id="rId13"/>
    <p:sldId id="275" r:id="rId14"/>
    <p:sldId id="268" r:id="rId15"/>
    <p:sldId id="269" r:id="rId16"/>
    <p:sldId id="270" r:id="rId17"/>
    <p:sldId id="276" r:id="rId18"/>
    <p:sldId id="271" r:id="rId19"/>
    <p:sldId id="258" r:id="rId20"/>
    <p:sldId id="277" r:id="rId21"/>
    <p:sldId id="260" r:id="rId22"/>
    <p:sldId id="278"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F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21"/>
    <p:restoredTop sz="83875"/>
  </p:normalViewPr>
  <p:slideViewPr>
    <p:cSldViewPr snapToGrid="0" snapToObjects="1">
      <p:cViewPr>
        <p:scale>
          <a:sx n="97" d="100"/>
          <a:sy n="97" d="100"/>
        </p:scale>
        <p:origin x="1184" y="4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2D9596-0D87-464F-9FCA-6F937440ED60}" type="datetimeFigureOut">
              <a:rPr lang="en-US" smtClean="0"/>
              <a:t>12/2/18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F50198-DAD2-764E-B1C1-D0B8836487CB}" type="slidenum">
              <a:rPr lang="en-US" smtClean="0"/>
              <a:t>‹#›</a:t>
            </a:fld>
            <a:endParaRPr lang="en-US"/>
          </a:p>
        </p:txBody>
      </p:sp>
    </p:spTree>
    <p:extLst>
      <p:ext uri="{BB962C8B-B14F-4D97-AF65-F5344CB8AC3E}">
        <p14:creationId xmlns:p14="http://schemas.microsoft.com/office/powerpoint/2010/main" val="486303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Property 1 is just the statement that 1-EC is an error recovery circuit for a code that can correct one error, while properties 2–4 express that the gadgets do not propagate errors badly.</a:t>
            </a:r>
          </a:p>
          <a:p>
            <a:pPr marL="171450" indent="-171450">
              <a:buFont typeface="Arial" charset="0"/>
              <a:buChar char="•"/>
            </a:pPr>
            <a:r>
              <a:rPr lang="en-US" dirty="0" smtClean="0"/>
              <a:t>In the case of property 3, the input is required to have at most one error all together acting in all input blocks; this error might propagate to other blocks, but it does not propagate to other qubits in the same block.</a:t>
            </a:r>
          </a:p>
          <a:p>
            <a:pPr marL="171450" indent="-171450">
              <a:buFont typeface="Arial" charset="0"/>
              <a:buChar char="•"/>
            </a:pPr>
            <a:r>
              <a:rPr lang="en-US" dirty="0" smtClean="0"/>
              <a:t>Property 0 holds if we adopt a</a:t>
            </a:r>
          </a:p>
          <a:p>
            <a:pPr marL="171450" indent="-171450">
              <a:buFont typeface="Arial" charset="0"/>
              <a:buChar char="•"/>
            </a:pPr>
            <a:r>
              <a:rPr lang="en-US" dirty="0" smtClean="0"/>
              <a:t>We can also construct a 1-preparation (which has no input) such that a 1-preparation with one fault produces an output with one error; this is a special case of property 4. suitable convention for recovering when the error syndrome indicates more than one error.</a:t>
            </a:r>
            <a:endParaRPr lang="en-US" dirty="0"/>
          </a:p>
        </p:txBody>
      </p:sp>
      <p:sp>
        <p:nvSpPr>
          <p:cNvPr id="4" name="Slide Number Placeholder 3"/>
          <p:cNvSpPr>
            <a:spLocks noGrp="1"/>
          </p:cNvSpPr>
          <p:nvPr>
            <p:ph type="sldNum" sz="quarter" idx="10"/>
          </p:nvPr>
        </p:nvSpPr>
        <p:spPr/>
        <p:txBody>
          <a:bodyPr/>
          <a:lstStyle/>
          <a:p>
            <a:fld id="{49F50198-DAD2-764E-B1C1-D0B8836487CB}" type="slidenum">
              <a:rPr lang="en-US" smtClean="0"/>
              <a:t>6</a:t>
            </a:fld>
            <a:endParaRPr lang="en-US"/>
          </a:p>
        </p:txBody>
      </p:sp>
    </p:spTree>
    <p:extLst>
      <p:ext uri="{BB962C8B-B14F-4D97-AF65-F5344CB8AC3E}">
        <p14:creationId xmlns:p14="http://schemas.microsoft.com/office/powerpoint/2010/main" val="213504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[[4,2,2]]</a:t>
            </a:r>
            <a:r>
              <a:rPr lang="en-US" baseline="0" dirty="0" smtClean="0"/>
              <a:t> derived from [[5,1,3]] as a new code.    4 physical qubits, 2 logical 2 dist.  Error=d-1</a:t>
            </a:r>
          </a:p>
          <a:p>
            <a:r>
              <a:rPr lang="en-US" baseline="0" dirty="0" smtClean="0"/>
              <a:t>Arrow= CNOT and pts towards target</a:t>
            </a:r>
          </a:p>
          <a:p>
            <a:r>
              <a:rPr lang="en-US" baseline="0" dirty="0" smtClean="0"/>
              <a:t>Red is our choice no.</a:t>
            </a:r>
          </a:p>
          <a:p>
            <a:r>
              <a:rPr lang="en-US" baseline="0" dirty="0" err="1" smtClean="0"/>
              <a:t>Ancilla</a:t>
            </a:r>
            <a:r>
              <a:rPr lang="en-US" baseline="0" dirty="0" smtClean="0"/>
              <a:t> bit for the verification of state preparation.</a:t>
            </a:r>
            <a:endParaRPr lang="en-US" dirty="0"/>
          </a:p>
        </p:txBody>
      </p:sp>
      <p:sp>
        <p:nvSpPr>
          <p:cNvPr id="4" name="Slide Number Placeholder 3"/>
          <p:cNvSpPr>
            <a:spLocks noGrp="1"/>
          </p:cNvSpPr>
          <p:nvPr>
            <p:ph type="sldNum" sz="quarter" idx="10"/>
          </p:nvPr>
        </p:nvSpPr>
        <p:spPr/>
        <p:txBody>
          <a:bodyPr/>
          <a:lstStyle/>
          <a:p>
            <a:fld id="{49F50198-DAD2-764E-B1C1-D0B8836487CB}" type="slidenum">
              <a:rPr lang="en-US" smtClean="0"/>
              <a:t>7</a:t>
            </a:fld>
            <a:endParaRPr lang="en-US"/>
          </a:p>
        </p:txBody>
      </p:sp>
    </p:spTree>
    <p:extLst>
      <p:ext uri="{BB962C8B-B14F-4D97-AF65-F5344CB8AC3E}">
        <p14:creationId xmlns:p14="http://schemas.microsoft.com/office/powerpoint/2010/main" val="1781735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FTv1 out IBM 5q layout</a:t>
            </a:r>
          </a:p>
          <a:p>
            <a:r>
              <a:rPr lang="en-US" dirty="0" smtClean="0"/>
              <a:t>Ftv2</a:t>
            </a:r>
            <a:r>
              <a:rPr lang="en-US" baseline="0" dirty="0" smtClean="0"/>
              <a:t> circular connection</a:t>
            </a:r>
          </a:p>
          <a:p>
            <a:r>
              <a:rPr lang="en-US" baseline="0" dirty="0" smtClean="0"/>
              <a:t>Swapping required between 2&amp;4 since not connected in circle</a:t>
            </a:r>
          </a:p>
          <a:p>
            <a:endParaRPr lang="en-US" baseline="0" dirty="0" smtClean="0"/>
          </a:p>
        </p:txBody>
      </p:sp>
      <p:sp>
        <p:nvSpPr>
          <p:cNvPr id="4" name="Slide Number Placeholder 3"/>
          <p:cNvSpPr>
            <a:spLocks noGrp="1"/>
          </p:cNvSpPr>
          <p:nvPr>
            <p:ph type="sldNum" sz="quarter" idx="10"/>
          </p:nvPr>
        </p:nvSpPr>
        <p:spPr/>
        <p:txBody>
          <a:bodyPr/>
          <a:lstStyle/>
          <a:p>
            <a:fld id="{49F50198-DAD2-764E-B1C1-D0B8836487CB}" type="slidenum">
              <a:rPr lang="en-US" smtClean="0"/>
              <a:t>10</a:t>
            </a:fld>
            <a:endParaRPr lang="en-US"/>
          </a:p>
        </p:txBody>
      </p:sp>
    </p:spTree>
    <p:extLst>
      <p:ext uri="{BB962C8B-B14F-4D97-AF65-F5344CB8AC3E}">
        <p14:creationId xmlns:p14="http://schemas.microsoft.com/office/powerpoint/2010/main" val="100147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F50198-DAD2-764E-B1C1-D0B8836487CB}" type="slidenum">
              <a:rPr lang="en-US" smtClean="0"/>
              <a:t>12</a:t>
            </a:fld>
            <a:endParaRPr lang="en-US"/>
          </a:p>
        </p:txBody>
      </p:sp>
    </p:spTree>
    <p:extLst>
      <p:ext uri="{BB962C8B-B14F-4D97-AF65-F5344CB8AC3E}">
        <p14:creationId xmlns:p14="http://schemas.microsoft.com/office/powerpoint/2010/main" val="1330897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we work with such a small system, we can exhaustively find and try all the logically equivalent circuits and optimize the bare version for each one.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From the set of states SFT, and the set of gates GFT, one can obtain 20 different stabilizer states </a:t>
            </a:r>
            <a:endParaRPr lang="en-US" dirty="0" smtClean="0"/>
          </a:p>
          <a:p>
            <a:endParaRPr lang="en-US" dirty="0" smtClean="0"/>
          </a:p>
          <a:p>
            <a:endParaRPr lang="en-US" dirty="0" smtClean="0"/>
          </a:p>
          <a:p>
            <a:endParaRPr lang="en-US" dirty="0" smtClean="0"/>
          </a:p>
          <a:p>
            <a:r>
              <a:rPr lang="en-US" dirty="0" smtClean="0"/>
              <a:t>This unitary takes computational basis states to computational basis states. If the input state is |ii ⊗ | </a:t>
            </a:r>
            <a:r>
              <a:rPr lang="en-US" dirty="0" err="1" smtClean="0"/>
              <a:t>ji</a:t>
            </a:r>
            <a:r>
              <a:rPr lang="en-US" dirty="0" smtClean="0"/>
              <a:t> ⊗ | k </a:t>
            </a:r>
            <a:r>
              <a:rPr lang="en-US" dirty="0" err="1" smtClean="0"/>
              <a:t>i</a:t>
            </a:r>
            <a:r>
              <a:rPr lang="en-US" dirty="0" smtClean="0"/>
              <a:t> the output state is |ii ⊗ | </a:t>
            </a:r>
            <a:r>
              <a:rPr lang="en-US" dirty="0" err="1" smtClean="0"/>
              <a:t>i</a:t>
            </a:r>
            <a:r>
              <a:rPr lang="en-US" dirty="0" smtClean="0"/>
              <a:t> ⊕ </a:t>
            </a:r>
            <a:r>
              <a:rPr lang="en-US" dirty="0" err="1" smtClean="0"/>
              <a:t>ji</a:t>
            </a:r>
            <a:r>
              <a:rPr lang="en-US" dirty="0" smtClean="0"/>
              <a:t> ⊗ | </a:t>
            </a:r>
            <a:r>
              <a:rPr lang="en-US" dirty="0" err="1" smtClean="0"/>
              <a:t>i</a:t>
            </a:r>
            <a:r>
              <a:rPr lang="en-US" dirty="0" smtClean="0"/>
              <a:t> ⊕ j ⊕ k </a:t>
            </a:r>
            <a:r>
              <a:rPr lang="en-US" dirty="0" err="1" smtClean="0"/>
              <a:t>i</a:t>
            </a:r>
            <a:r>
              <a:rPr lang="en-US" dirty="0" smtClean="0"/>
              <a:t>. For input q-bits in a general state, we use linearity: write the state in the computational basis and apply the circuit term by term. So: p 1 /2(|0 </a:t>
            </a:r>
            <a:r>
              <a:rPr lang="en-US" dirty="0" err="1" smtClean="0"/>
              <a:t>i</a:t>
            </a:r>
            <a:r>
              <a:rPr lang="en-US" dirty="0" smtClean="0"/>
              <a:t> + |1 </a:t>
            </a:r>
            <a:r>
              <a:rPr lang="en-US" dirty="0" err="1" smtClean="0"/>
              <a:t>i</a:t>
            </a:r>
            <a:r>
              <a:rPr lang="en-US" dirty="0" smtClean="0"/>
              <a:t> )|00i → p 1 /2(|000 </a:t>
            </a:r>
            <a:r>
              <a:rPr lang="en-US" dirty="0" err="1" smtClean="0"/>
              <a:t>i</a:t>
            </a:r>
            <a:r>
              <a:rPr lang="en-US" dirty="0" smtClean="0"/>
              <a:t> + |111 </a:t>
            </a:r>
            <a:r>
              <a:rPr lang="en-US" dirty="0" err="1" smtClean="0"/>
              <a:t>i</a:t>
            </a:r>
            <a:r>
              <a:rPr lang="en-US" dirty="0" smtClean="0"/>
              <a:t> )</a:t>
            </a:r>
          </a:p>
          <a:p>
            <a:endParaRPr lang="en-US" dirty="0" smtClean="0"/>
          </a:p>
          <a:p>
            <a:endParaRPr lang="en-US" dirty="0" smtClean="0"/>
          </a:p>
          <a:p>
            <a:r>
              <a:rPr lang="en-US" dirty="0" smtClean="0"/>
              <a:t>For </a:t>
            </a:r>
            <a:r>
              <a:rPr lang="en-US" dirty="0" err="1" smtClean="0"/>
              <a:t>hxX</a:t>
            </a:r>
            <a:endParaRPr lang="en-US" dirty="0" smtClean="0"/>
          </a:p>
          <a:p>
            <a:r>
              <a:rPr lang="is-IS" dirty="0" smtClean="0"/>
              <a:t>|00i → 1 √ 2 (|0 i + |1 i )|0i → 1 √ 2 (|00 i + |11 i )</a:t>
            </a:r>
          </a:p>
          <a:p>
            <a:r>
              <a:rPr lang="is-IS" dirty="0" smtClean="0"/>
              <a:t> |01i → 1 √ 2 (|0 i + |1 i )|1i → 1 √ 2 (|01 i + |10 i ) </a:t>
            </a:r>
          </a:p>
          <a:p>
            <a:r>
              <a:rPr lang="is-IS" dirty="0" smtClean="0"/>
              <a:t>|10i → 1 √ 2 (|0i − | 1 i )|0i → 1 √ 2 (|00i − |11 i )</a:t>
            </a:r>
          </a:p>
          <a:p>
            <a:r>
              <a:rPr lang="is-IS" dirty="0" smtClean="0"/>
              <a:t> |11i → 1 √ 2 (|0i − | 1 i )|1i → 1 √ 2 (|01i − |10 i ).</a:t>
            </a:r>
          </a:p>
          <a:p>
            <a:endParaRPr lang="is-IS" dirty="0" smtClean="0"/>
          </a:p>
          <a:p>
            <a:r>
              <a:rPr lang="en-US" dirty="0" smtClean="0"/>
              <a:t>Note that time in the circuit goes from left to right, but the corresponding unitary operators must be multiplied together from right to left, so that the earliest gates are applied to the state first.</a:t>
            </a:r>
          </a:p>
          <a:p>
            <a:endParaRPr lang="en-US" dirty="0"/>
          </a:p>
        </p:txBody>
      </p:sp>
      <p:sp>
        <p:nvSpPr>
          <p:cNvPr id="4" name="Slide Number Placeholder 3"/>
          <p:cNvSpPr>
            <a:spLocks noGrp="1"/>
          </p:cNvSpPr>
          <p:nvPr>
            <p:ph type="sldNum" sz="quarter" idx="10"/>
          </p:nvPr>
        </p:nvSpPr>
        <p:spPr/>
        <p:txBody>
          <a:bodyPr/>
          <a:lstStyle/>
          <a:p>
            <a:fld id="{49F50198-DAD2-764E-B1C1-D0B8836487CB}" type="slidenum">
              <a:rPr lang="en-US" smtClean="0"/>
              <a:t>14</a:t>
            </a:fld>
            <a:endParaRPr lang="en-US"/>
          </a:p>
        </p:txBody>
      </p:sp>
    </p:spTree>
    <p:extLst>
      <p:ext uri="{BB962C8B-B14F-4D97-AF65-F5344CB8AC3E}">
        <p14:creationId xmlns:p14="http://schemas.microsoft.com/office/powerpoint/2010/main" val="1535753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Using the IBM chip one can run circuits in batches. For each individual run, 8192 shots are done right one after another in a short time, where each shot outputs 5 bits as measurement outcomes. We consider that the chip is exactly in the same conditions during each run. We consider all the runs to be independent of one another but each to be done in different conditions, so sampling from different output distributions.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49F50198-DAD2-764E-B1C1-D0B8836487CB}" type="slidenum">
              <a:rPr lang="en-US" smtClean="0"/>
              <a:t>15</a:t>
            </a:fld>
            <a:endParaRPr lang="en-US"/>
          </a:p>
        </p:txBody>
      </p:sp>
    </p:spTree>
    <p:extLst>
      <p:ext uri="{BB962C8B-B14F-4D97-AF65-F5344CB8AC3E}">
        <p14:creationId xmlns:p14="http://schemas.microsoft.com/office/powerpoint/2010/main" val="138098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Pairs 2-0 and3-2 are sl</a:t>
            </a:r>
            <a:r>
              <a:rPr lang="en-US" dirty="0" smtClean="0"/>
              <a:t>ightly better</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number of instructions does not explain the performance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Roughly it is easier to sample from equal superposition of the four computational basis states </a:t>
            </a:r>
            <a:endParaRPr lang="en-US" dirty="0" smtClean="0"/>
          </a:p>
          <a:p>
            <a:endParaRPr lang="en-US" dirty="0"/>
          </a:p>
        </p:txBody>
      </p:sp>
      <p:sp>
        <p:nvSpPr>
          <p:cNvPr id="4" name="Slide Number Placeholder 3"/>
          <p:cNvSpPr>
            <a:spLocks noGrp="1"/>
          </p:cNvSpPr>
          <p:nvPr>
            <p:ph type="sldNum" sz="quarter" idx="10"/>
          </p:nvPr>
        </p:nvSpPr>
        <p:spPr/>
        <p:txBody>
          <a:bodyPr/>
          <a:lstStyle/>
          <a:p>
            <a:fld id="{49F50198-DAD2-764E-B1C1-D0B8836487CB}" type="slidenum">
              <a:rPr lang="en-US" smtClean="0"/>
              <a:t>16</a:t>
            </a:fld>
            <a:endParaRPr lang="en-US"/>
          </a:p>
        </p:txBody>
      </p:sp>
    </p:spTree>
    <p:extLst>
      <p:ext uri="{BB962C8B-B14F-4D97-AF65-F5344CB8AC3E}">
        <p14:creationId xmlns:p14="http://schemas.microsoft.com/office/powerpoint/2010/main" val="1816218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encoded circuits using the preparations |0+⟩L and |00⟩L + |11⟩L are short and fault-tolerant and indeed show better performance than the bare ones.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the different preparations for |00⟩L, the fault-tolerant version FTv1 is, except in a few cases, better than the non-fault-tolerant one despite being substantially longer. </a:t>
            </a:r>
            <a:endParaRPr lang="en-US" dirty="0" smtClean="0"/>
          </a:p>
          <a:p>
            <a:endParaRPr lang="en-US" dirty="0"/>
          </a:p>
        </p:txBody>
      </p:sp>
      <p:sp>
        <p:nvSpPr>
          <p:cNvPr id="4" name="Slide Number Placeholder 3"/>
          <p:cNvSpPr>
            <a:spLocks noGrp="1"/>
          </p:cNvSpPr>
          <p:nvPr>
            <p:ph type="sldNum" sz="quarter" idx="10"/>
          </p:nvPr>
        </p:nvSpPr>
        <p:spPr/>
        <p:txBody>
          <a:bodyPr/>
          <a:lstStyle/>
          <a:p>
            <a:fld id="{49F50198-DAD2-764E-B1C1-D0B8836487CB}" type="slidenum">
              <a:rPr lang="en-US" smtClean="0"/>
              <a:t>17</a:t>
            </a:fld>
            <a:endParaRPr lang="en-US"/>
          </a:p>
        </p:txBody>
      </p:sp>
    </p:spTree>
    <p:extLst>
      <p:ext uri="{BB962C8B-B14F-4D97-AF65-F5344CB8AC3E}">
        <p14:creationId xmlns:p14="http://schemas.microsoft.com/office/powerpoint/2010/main" val="192593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improvement is only on average over 20 different states that the [[4,2,2]] code can fault-tolerantly prepare.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also can see that shorter but non fault-tolerant circuits can be bested by longer but fault-tolerant circuits, showing the useful- ness of these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The set of gates shown to be fault-tolerant in this paper is very restricted. </a:t>
            </a:r>
            <a:endParaRPr lang="en-US" smtClean="0"/>
          </a:p>
          <a:p>
            <a:endParaRPr lang="en-US"/>
          </a:p>
        </p:txBody>
      </p:sp>
      <p:sp>
        <p:nvSpPr>
          <p:cNvPr id="4" name="Slide Number Placeholder 3"/>
          <p:cNvSpPr>
            <a:spLocks noGrp="1"/>
          </p:cNvSpPr>
          <p:nvPr>
            <p:ph type="sldNum" sz="quarter" idx="10"/>
          </p:nvPr>
        </p:nvSpPr>
        <p:spPr/>
        <p:txBody>
          <a:bodyPr/>
          <a:lstStyle/>
          <a:p>
            <a:fld id="{49F50198-DAD2-764E-B1C1-D0B8836487CB}" type="slidenum">
              <a:rPr lang="en-US" smtClean="0"/>
              <a:t>22</a:t>
            </a:fld>
            <a:endParaRPr lang="en-US"/>
          </a:p>
        </p:txBody>
      </p:sp>
    </p:spTree>
    <p:extLst>
      <p:ext uri="{BB962C8B-B14F-4D97-AF65-F5344CB8AC3E}">
        <p14:creationId xmlns:p14="http://schemas.microsoft.com/office/powerpoint/2010/main" val="464504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480A359-2FB3-4847-9D97-3491754AA7F9}" type="datetimeFigureOut">
              <a:rPr lang="en-US"/>
              <a:pPr>
                <a:defRPr/>
              </a:pPr>
              <a:t>12/1/18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E82176-A547-F94B-AC51-D6E9C882CB88}" type="slidenum">
              <a:rPr lang="en-US"/>
              <a:pPr>
                <a:defRPr/>
              </a:pPr>
              <a:t>‹#›</a:t>
            </a:fld>
            <a:endParaRPr lang="en-US"/>
          </a:p>
        </p:txBody>
      </p:sp>
    </p:spTree>
    <p:extLst>
      <p:ext uri="{BB962C8B-B14F-4D97-AF65-F5344CB8AC3E}">
        <p14:creationId xmlns:p14="http://schemas.microsoft.com/office/powerpoint/2010/main" val="78844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BC5DAC-1A13-D34F-9418-D6257772B49C}" type="datetimeFigureOut">
              <a:rPr lang="en-US"/>
              <a:pPr>
                <a:defRPr/>
              </a:pPr>
              <a:t>12/1/18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9610A8-B29A-B34A-A0B5-3DF26A2EB850}" type="slidenum">
              <a:rPr lang="en-US"/>
              <a:pPr>
                <a:defRPr/>
              </a:pPr>
              <a:t>‹#›</a:t>
            </a:fld>
            <a:endParaRPr lang="en-US"/>
          </a:p>
        </p:txBody>
      </p:sp>
    </p:spTree>
    <p:extLst>
      <p:ext uri="{BB962C8B-B14F-4D97-AF65-F5344CB8AC3E}">
        <p14:creationId xmlns:p14="http://schemas.microsoft.com/office/powerpoint/2010/main" val="215469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EC0D93-568E-6D41-8E6D-0963A71A503C}" type="datetimeFigureOut">
              <a:rPr lang="en-US"/>
              <a:pPr>
                <a:defRPr/>
              </a:pPr>
              <a:t>12/1/18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2D0221-73D0-6245-9CCD-73A1D8FCB5E4}" type="slidenum">
              <a:rPr lang="en-US"/>
              <a:pPr>
                <a:defRPr/>
              </a:pPr>
              <a:t>‹#›</a:t>
            </a:fld>
            <a:endParaRPr lang="en-US"/>
          </a:p>
        </p:txBody>
      </p:sp>
    </p:spTree>
    <p:extLst>
      <p:ext uri="{BB962C8B-B14F-4D97-AF65-F5344CB8AC3E}">
        <p14:creationId xmlns:p14="http://schemas.microsoft.com/office/powerpoint/2010/main" val="826510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128603A-2399-D64A-8203-C8F297F981E8}" type="datetimeFigureOut">
              <a:rPr lang="en-US"/>
              <a:pPr>
                <a:defRPr/>
              </a:pPr>
              <a:t>12/1/18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F2C605-4958-CF43-AA48-80339EFDB0AF}" type="slidenum">
              <a:rPr lang="en-US"/>
              <a:pPr>
                <a:defRPr/>
              </a:pPr>
              <a:t>‹#›</a:t>
            </a:fld>
            <a:endParaRPr lang="en-US"/>
          </a:p>
        </p:txBody>
      </p:sp>
    </p:spTree>
    <p:extLst>
      <p:ext uri="{BB962C8B-B14F-4D97-AF65-F5344CB8AC3E}">
        <p14:creationId xmlns:p14="http://schemas.microsoft.com/office/powerpoint/2010/main" val="4257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F71F39-3D09-F149-B1A1-DC2A7DB4A435}" type="datetimeFigureOut">
              <a:rPr lang="en-US"/>
              <a:pPr>
                <a:defRPr/>
              </a:pPr>
              <a:t>12/1/18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A6BD0F-ABBC-C14D-BC96-77BE126A748B}" type="slidenum">
              <a:rPr lang="en-US"/>
              <a:pPr>
                <a:defRPr/>
              </a:pPr>
              <a:t>‹#›</a:t>
            </a:fld>
            <a:endParaRPr lang="en-US"/>
          </a:p>
        </p:txBody>
      </p:sp>
    </p:spTree>
    <p:extLst>
      <p:ext uri="{BB962C8B-B14F-4D97-AF65-F5344CB8AC3E}">
        <p14:creationId xmlns:p14="http://schemas.microsoft.com/office/powerpoint/2010/main" val="394488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68500"/>
            <a:ext cx="4038600" cy="415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68500"/>
            <a:ext cx="4038600" cy="415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7E7E973-E761-9943-801C-DE1E51E28431}" type="datetimeFigureOut">
              <a:rPr lang="en-US"/>
              <a:pPr>
                <a:defRPr/>
              </a:pPr>
              <a:t>12/1/18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35E9FC-F6D5-0349-BBED-EA7D7A9BC49B}" type="slidenum">
              <a:rPr lang="en-US"/>
              <a:pPr>
                <a:defRPr/>
              </a:pPr>
              <a:t>‹#›</a:t>
            </a:fld>
            <a:endParaRPr lang="en-US"/>
          </a:p>
        </p:txBody>
      </p:sp>
    </p:spTree>
    <p:extLst>
      <p:ext uri="{BB962C8B-B14F-4D97-AF65-F5344CB8AC3E}">
        <p14:creationId xmlns:p14="http://schemas.microsoft.com/office/powerpoint/2010/main" val="178526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8ACE534-2B3A-FA4B-B87A-8AC244117610}" type="datetimeFigureOut">
              <a:rPr lang="en-US"/>
              <a:pPr>
                <a:defRPr/>
              </a:pPr>
              <a:t>12/1/18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B5B94E0-5E06-6D42-A41D-50D581B40900}" type="slidenum">
              <a:rPr lang="en-US"/>
              <a:pPr>
                <a:defRPr/>
              </a:pPr>
              <a:t>‹#›</a:t>
            </a:fld>
            <a:endParaRPr lang="en-US"/>
          </a:p>
        </p:txBody>
      </p:sp>
    </p:spTree>
    <p:extLst>
      <p:ext uri="{BB962C8B-B14F-4D97-AF65-F5344CB8AC3E}">
        <p14:creationId xmlns:p14="http://schemas.microsoft.com/office/powerpoint/2010/main" val="76039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CDFFB5-C0BC-DE4D-9A38-E0EE75FC9E15}" type="datetimeFigureOut">
              <a:rPr lang="en-US"/>
              <a:pPr>
                <a:defRPr/>
              </a:pPr>
              <a:t>12/1/18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2AB7D4D-4E81-5B40-91F6-CF14C25F8623}" type="slidenum">
              <a:rPr lang="en-US"/>
              <a:pPr>
                <a:defRPr/>
              </a:pPr>
              <a:t>‹#›</a:t>
            </a:fld>
            <a:endParaRPr lang="en-US"/>
          </a:p>
        </p:txBody>
      </p:sp>
    </p:spTree>
    <p:extLst>
      <p:ext uri="{BB962C8B-B14F-4D97-AF65-F5344CB8AC3E}">
        <p14:creationId xmlns:p14="http://schemas.microsoft.com/office/powerpoint/2010/main" val="87628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42570F-F7E3-1F40-B6F3-59FE945D5A70}" type="datetimeFigureOut">
              <a:rPr lang="en-US"/>
              <a:pPr>
                <a:defRPr/>
              </a:pPr>
              <a:t>12/1/18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35B2FA7-4FDB-5643-811E-7991DEE50B01}" type="slidenum">
              <a:rPr lang="en-US"/>
              <a:pPr>
                <a:defRPr/>
              </a:pPr>
              <a:t>‹#›</a:t>
            </a:fld>
            <a:endParaRPr lang="en-US"/>
          </a:p>
        </p:txBody>
      </p:sp>
    </p:spTree>
    <p:extLst>
      <p:ext uri="{BB962C8B-B14F-4D97-AF65-F5344CB8AC3E}">
        <p14:creationId xmlns:p14="http://schemas.microsoft.com/office/powerpoint/2010/main" val="277930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71E9B0-C3DF-544F-BB14-A487ECCC7F43}" type="datetimeFigureOut">
              <a:rPr lang="en-US"/>
              <a:pPr>
                <a:defRPr/>
              </a:pPr>
              <a:t>12/1/18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DD8B14-AE1E-054C-8668-93D0F0400A18}" type="slidenum">
              <a:rPr lang="en-US"/>
              <a:pPr>
                <a:defRPr/>
              </a:pPr>
              <a:t>‹#›</a:t>
            </a:fld>
            <a:endParaRPr lang="en-US"/>
          </a:p>
        </p:txBody>
      </p:sp>
    </p:spTree>
    <p:extLst>
      <p:ext uri="{BB962C8B-B14F-4D97-AF65-F5344CB8AC3E}">
        <p14:creationId xmlns:p14="http://schemas.microsoft.com/office/powerpoint/2010/main" val="405940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C4B1CF-5E0C-5D41-A3E2-D78942339385}" type="datetimeFigureOut">
              <a:rPr lang="en-US"/>
              <a:pPr>
                <a:defRPr/>
              </a:pPr>
              <a:t>12/1/18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EF0004-A563-C64B-9FAD-6198662E1BD1}" type="slidenum">
              <a:rPr lang="en-US"/>
              <a:pPr>
                <a:defRPr/>
              </a:pPr>
              <a:t>‹#›</a:t>
            </a:fld>
            <a:endParaRPr lang="en-US"/>
          </a:p>
        </p:txBody>
      </p:sp>
    </p:spTree>
    <p:extLst>
      <p:ext uri="{BB962C8B-B14F-4D97-AF65-F5344CB8AC3E}">
        <p14:creationId xmlns:p14="http://schemas.microsoft.com/office/powerpoint/2010/main" val="12149092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00113"/>
            <a:ext cx="82296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Headline Line One</a:t>
            </a:r>
            <a:br>
              <a:rPr lang="en-US" dirty="0"/>
            </a:br>
            <a:r>
              <a:rPr lang="en-US" dirty="0"/>
              <a:t>Headline Line Two</a:t>
            </a:r>
          </a:p>
        </p:txBody>
      </p:sp>
      <p:sp>
        <p:nvSpPr>
          <p:cNvPr id="1027" name="Text Placeholder 2"/>
          <p:cNvSpPr>
            <a:spLocks noGrp="1"/>
          </p:cNvSpPr>
          <p:nvPr>
            <p:ph type="body" idx="1"/>
          </p:nvPr>
        </p:nvSpPr>
        <p:spPr bwMode="auto">
          <a:xfrm>
            <a:off x="457200" y="3022600"/>
            <a:ext cx="822960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Arial" panose="020B0604020202020204" pitchFamily="34" charset="0"/>
                <a:ea typeface="+mn-ea"/>
                <a:cs typeface="Arial" panose="020B0604020202020204" pitchFamily="34" charset="0"/>
              </a:defRPr>
            </a:lvl1pPr>
          </a:lstStyle>
          <a:p>
            <a:pPr>
              <a:defRPr/>
            </a:pPr>
            <a:fld id="{C944504B-B211-B34D-97AF-78446C71FCDD}" type="datetimeFigureOut">
              <a:rPr lang="en-US" smtClean="0"/>
              <a:pPr>
                <a:defRPr/>
              </a:pPr>
              <a:t>12/1/18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0EF7D53D-272A-624E-BE3D-99D13E2B4193}" type="slidenum">
              <a:rPr lang="en-US"/>
              <a:pPr>
                <a:defRPr/>
              </a:pPr>
              <a:t>‹#›</a:t>
            </a:fld>
            <a:endParaRPr lang="en-US" dirty="0"/>
          </a:p>
        </p:txBody>
      </p:sp>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457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ctrTitle"/>
          </p:nvPr>
        </p:nvSpPr>
        <p:spPr>
          <a:xfrm>
            <a:off x="685800" y="1204450"/>
            <a:ext cx="7772400" cy="1470025"/>
          </a:xfrm>
        </p:spPr>
        <p:txBody>
          <a:bodyPr/>
          <a:lstStyle/>
          <a:p>
            <a:r>
              <a:rPr lang="en-US" dirty="0">
                <a:latin typeface="+mj-lt"/>
                <a:ea typeface="Gill Sans" charset="0"/>
                <a:cs typeface="Gill Sans" charset="0"/>
              </a:rPr>
              <a:t>IS ERROR DETECTION HELPFUL ON IBM 5Q CHIPS ? </a:t>
            </a:r>
            <a:r>
              <a:rPr lang="en-US" dirty="0">
                <a:latin typeface="+mj-lt"/>
                <a:ea typeface="Gill Sans" charset="0"/>
                <a:cs typeface="Gill Sans" charset="0"/>
              </a:rPr>
              <a:t/>
            </a:r>
            <a:br>
              <a:rPr lang="en-US" dirty="0">
                <a:latin typeface="+mj-lt"/>
                <a:ea typeface="Gill Sans" charset="0"/>
                <a:cs typeface="Gill Sans" charset="0"/>
              </a:rPr>
            </a:br>
            <a:endParaRPr lang="en-US" dirty="0">
              <a:latin typeface="+mj-lt"/>
              <a:ea typeface="Gill Sans" charset="0"/>
              <a:cs typeface="Gill Sans" charset="0"/>
            </a:endParaRPr>
          </a:p>
        </p:txBody>
      </p:sp>
      <p:sp>
        <p:nvSpPr>
          <p:cNvPr id="3" name="Subtitle 2"/>
          <p:cNvSpPr>
            <a:spLocks noGrp="1"/>
          </p:cNvSpPr>
          <p:nvPr>
            <p:ph type="subTitle" idx="1"/>
          </p:nvPr>
        </p:nvSpPr>
        <p:spPr>
          <a:xfrm>
            <a:off x="1018572" y="2674475"/>
            <a:ext cx="7106856" cy="1752600"/>
          </a:xfrm>
        </p:spPr>
        <p:txBody>
          <a:bodyPr rtlCol="0">
            <a:normAutofit fontScale="85000" lnSpcReduction="20000"/>
          </a:bodyPr>
          <a:lstStyle/>
          <a:p>
            <a:pPr fontAlgn="auto">
              <a:spcAft>
                <a:spcPts val="0"/>
              </a:spcAft>
              <a:defRPr/>
            </a:pPr>
            <a:r>
              <a:rPr lang="en-US" dirty="0">
                <a:solidFill>
                  <a:schemeClr val="tx1">
                    <a:lumMod val="75000"/>
                    <a:lumOff val="25000"/>
                  </a:schemeClr>
                </a:solidFill>
                <a:latin typeface="+mj-lt"/>
              </a:rPr>
              <a:t>CHRISTOPHE </a:t>
            </a:r>
            <a:r>
              <a:rPr lang="en-US" dirty="0" smtClean="0">
                <a:solidFill>
                  <a:schemeClr val="tx1">
                    <a:lumMod val="75000"/>
                    <a:lumOff val="25000"/>
                  </a:schemeClr>
                </a:solidFill>
                <a:latin typeface="+mj-lt"/>
              </a:rPr>
              <a:t>VUILLOT</a:t>
            </a:r>
            <a:r>
              <a:rPr lang="en-US" dirty="0">
                <a:solidFill>
                  <a:schemeClr val="tx1">
                    <a:lumMod val="75000"/>
                    <a:lumOff val="25000"/>
                  </a:schemeClr>
                </a:solidFill>
                <a:latin typeface="+mj-lt"/>
              </a:rPr>
              <a:t/>
            </a:r>
            <a:br>
              <a:rPr lang="en-US" dirty="0">
                <a:solidFill>
                  <a:schemeClr val="tx1">
                    <a:lumMod val="75000"/>
                    <a:lumOff val="25000"/>
                  </a:schemeClr>
                </a:solidFill>
                <a:latin typeface="+mj-lt"/>
              </a:rPr>
            </a:br>
            <a:r>
              <a:rPr lang="en-US" dirty="0">
                <a:solidFill>
                  <a:schemeClr val="tx1">
                    <a:lumMod val="75000"/>
                    <a:lumOff val="25000"/>
                  </a:schemeClr>
                </a:solidFill>
                <a:latin typeface="+mj-lt"/>
              </a:rPr>
              <a:t>1 - JARA Institute for Quantum Information, RWTH Aachen University </a:t>
            </a:r>
            <a:r>
              <a:rPr lang="en-US" dirty="0" err="1">
                <a:solidFill>
                  <a:schemeClr val="tx1">
                    <a:lumMod val="75000"/>
                    <a:lumOff val="25000"/>
                  </a:schemeClr>
                </a:solidFill>
                <a:latin typeface="+mj-lt"/>
              </a:rPr>
              <a:t>Physikzentrum</a:t>
            </a:r>
            <a:r>
              <a:rPr lang="en-US" dirty="0">
                <a:solidFill>
                  <a:schemeClr val="tx1">
                    <a:lumMod val="75000"/>
                    <a:lumOff val="25000"/>
                  </a:schemeClr>
                </a:solidFill>
                <a:latin typeface="+mj-lt"/>
              </a:rPr>
              <a:t> Campus </a:t>
            </a:r>
            <a:r>
              <a:rPr lang="en-US" dirty="0" err="1">
                <a:solidFill>
                  <a:schemeClr val="tx1">
                    <a:lumMod val="75000"/>
                    <a:lumOff val="25000"/>
                  </a:schemeClr>
                </a:solidFill>
                <a:latin typeface="+mj-lt"/>
              </a:rPr>
              <a:t>Melaten</a:t>
            </a:r>
            <a:r>
              <a:rPr lang="en-US" dirty="0">
                <a:solidFill>
                  <a:schemeClr val="tx1">
                    <a:lumMod val="75000"/>
                    <a:lumOff val="25000"/>
                  </a:schemeClr>
                </a:solidFill>
                <a:latin typeface="+mj-lt"/>
              </a:rPr>
              <a:t> Otto-Blumenthal-</a:t>
            </a:r>
            <a:r>
              <a:rPr lang="en-US" dirty="0" err="1">
                <a:solidFill>
                  <a:schemeClr val="tx1">
                    <a:lumMod val="75000"/>
                    <a:lumOff val="25000"/>
                  </a:schemeClr>
                </a:solidFill>
                <a:latin typeface="+mj-lt"/>
              </a:rPr>
              <a:t>Strasse</a:t>
            </a:r>
            <a:r>
              <a:rPr lang="en-US" dirty="0">
                <a:solidFill>
                  <a:schemeClr val="tx1">
                    <a:lumMod val="75000"/>
                    <a:lumOff val="25000"/>
                  </a:schemeClr>
                </a:solidFill>
                <a:latin typeface="+mj-lt"/>
              </a:rPr>
              <a:t>, 52074 Aachen, Germany </a:t>
            </a:r>
            <a:endParaRPr lang="en-US" dirty="0" smtClean="0">
              <a:solidFill>
                <a:schemeClr val="tx1">
                  <a:lumMod val="75000"/>
                  <a:lumOff val="25000"/>
                </a:schemeClr>
              </a:solidFill>
              <a:latin typeface="+mj-lt"/>
            </a:endParaRPr>
          </a:p>
          <a:p>
            <a:pPr fontAlgn="auto">
              <a:spcAft>
                <a:spcPts val="0"/>
              </a:spcAft>
              <a:defRPr/>
            </a:pPr>
            <a:r>
              <a:rPr lang="en-US" dirty="0" smtClean="0">
                <a:solidFill>
                  <a:schemeClr val="tx1">
                    <a:lumMod val="75000"/>
                    <a:lumOff val="25000"/>
                  </a:schemeClr>
                </a:solidFill>
                <a:latin typeface="+mj-lt"/>
              </a:rPr>
              <a:t>2 </a:t>
            </a:r>
            <a:r>
              <a:rPr lang="en-US" dirty="0">
                <a:solidFill>
                  <a:schemeClr val="tx1">
                    <a:lumMod val="75000"/>
                    <a:lumOff val="25000"/>
                  </a:schemeClr>
                </a:solidFill>
                <a:latin typeface="+mj-lt"/>
              </a:rPr>
              <a:t>- </a:t>
            </a:r>
            <a:r>
              <a:rPr lang="en-US" dirty="0" err="1">
                <a:solidFill>
                  <a:schemeClr val="tx1">
                    <a:lumMod val="75000"/>
                    <a:lumOff val="25000"/>
                  </a:schemeClr>
                </a:solidFill>
                <a:latin typeface="+mj-lt"/>
              </a:rPr>
              <a:t>QuTech</a:t>
            </a:r>
            <a:r>
              <a:rPr lang="en-US" dirty="0">
                <a:solidFill>
                  <a:schemeClr val="tx1">
                    <a:lumMod val="75000"/>
                    <a:lumOff val="25000"/>
                  </a:schemeClr>
                </a:solidFill>
                <a:latin typeface="+mj-lt"/>
              </a:rPr>
              <a:t>, TU </a:t>
            </a:r>
            <a:r>
              <a:rPr lang="en-US" dirty="0" smtClean="0">
                <a:solidFill>
                  <a:schemeClr val="tx1">
                    <a:lumMod val="75000"/>
                    <a:lumOff val="25000"/>
                  </a:schemeClr>
                </a:solidFill>
                <a:latin typeface="+mj-lt"/>
              </a:rPr>
              <a:t>Delft</a:t>
            </a:r>
          </a:p>
          <a:p>
            <a:pPr fontAlgn="auto">
              <a:spcAft>
                <a:spcPts val="0"/>
              </a:spcAft>
              <a:defRPr/>
            </a:pPr>
            <a:r>
              <a:rPr lang="en-US" dirty="0" err="1" smtClean="0">
                <a:solidFill>
                  <a:schemeClr val="tx1">
                    <a:lumMod val="75000"/>
                    <a:lumOff val="25000"/>
                  </a:schemeClr>
                </a:solidFill>
                <a:latin typeface="+mj-lt"/>
              </a:rPr>
              <a:t>Lorentzweg</a:t>
            </a:r>
            <a:r>
              <a:rPr lang="en-US" dirty="0" smtClean="0">
                <a:solidFill>
                  <a:schemeClr val="tx1">
                    <a:lumMod val="75000"/>
                    <a:lumOff val="25000"/>
                  </a:schemeClr>
                </a:solidFill>
                <a:latin typeface="+mj-lt"/>
              </a:rPr>
              <a:t> </a:t>
            </a:r>
            <a:r>
              <a:rPr lang="en-US" dirty="0">
                <a:solidFill>
                  <a:schemeClr val="tx1">
                    <a:lumMod val="75000"/>
                    <a:lumOff val="25000"/>
                  </a:schemeClr>
                </a:solidFill>
                <a:latin typeface="+mj-lt"/>
              </a:rPr>
              <a:t>1, 2628 CJ Delft, Netherlands </a:t>
            </a:r>
            <a:endParaRPr lang="en-US" dirty="0">
              <a:solidFill>
                <a:schemeClr val="tx1">
                  <a:lumMod val="75000"/>
                  <a:lumOff val="25000"/>
                </a:schemeClr>
              </a:solidFill>
              <a:latin typeface="+mj-lt"/>
            </a:endParaRPr>
          </a:p>
          <a:p>
            <a:pPr fontAlgn="auto">
              <a:spcAft>
                <a:spcPts val="0"/>
              </a:spcAft>
              <a:buFont typeface="Arial"/>
              <a:buNone/>
              <a:defRPr/>
            </a:pPr>
            <a:endParaRPr lang="en-US" dirty="0">
              <a:latin typeface="+mj-lt"/>
              <a:ea typeface="Gill Sans" charset="0"/>
              <a:cs typeface="Gill Sans" charset="0"/>
            </a:endParaRPr>
          </a:p>
        </p:txBody>
      </p:sp>
      <p:sp>
        <p:nvSpPr>
          <p:cNvPr id="2" name="TextBox 1"/>
          <p:cNvSpPr txBox="1"/>
          <p:nvPr/>
        </p:nvSpPr>
        <p:spPr>
          <a:xfrm>
            <a:off x="6447098" y="6354501"/>
            <a:ext cx="2542234" cy="369332"/>
          </a:xfrm>
          <a:prstGeom prst="rect">
            <a:avLst/>
          </a:prstGeom>
          <a:noFill/>
        </p:spPr>
        <p:txBody>
          <a:bodyPr wrap="none" rtlCol="0">
            <a:spAutoFit/>
          </a:bodyPr>
          <a:lstStyle/>
          <a:p>
            <a:r>
              <a:rPr lang="en-US" dirty="0" smtClean="0"/>
              <a:t>Slides by: Anushka Gupta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742951"/>
            <a:ext cx="8229600" cy="1200329"/>
          </a:xfrm>
          <a:prstGeom prst="rect">
            <a:avLst/>
          </a:prstGeom>
          <a:noFill/>
        </p:spPr>
        <p:txBody>
          <a:bodyPr wrap="square" rtlCol="0">
            <a:spAutoFit/>
          </a:bodyPr>
          <a:lstStyle/>
          <a:p>
            <a:r>
              <a:rPr lang="en-US" sz="2400" dirty="0">
                <a:latin typeface="+mn-lt"/>
              </a:rPr>
              <a:t>For the cat state |00⟩L , see Equation (1), there exists fault-tolerant </a:t>
            </a:r>
            <a:r>
              <a:rPr lang="en-US" sz="2400" dirty="0" smtClean="0">
                <a:latin typeface="+mn-lt"/>
              </a:rPr>
              <a:t>preparations (as in figures below) </a:t>
            </a:r>
            <a:r>
              <a:rPr lang="en-US" sz="2400" dirty="0">
                <a:latin typeface="+mn-lt"/>
              </a:rPr>
              <a:t>including one ancillary qubit to verify the preparation. </a:t>
            </a:r>
            <a:endParaRPr lang="en-US" sz="2400" dirty="0">
              <a:latin typeface="+mn-lt"/>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2887" y="2186167"/>
            <a:ext cx="8658225" cy="3185933"/>
          </a:xfrm>
        </p:spPr>
      </p:pic>
      <p:sp>
        <p:nvSpPr>
          <p:cNvPr id="8" name="TextBox 7"/>
          <p:cNvSpPr txBox="1"/>
          <p:nvPr/>
        </p:nvSpPr>
        <p:spPr>
          <a:xfrm>
            <a:off x="457200" y="5472113"/>
            <a:ext cx="8229600" cy="830997"/>
          </a:xfrm>
          <a:prstGeom prst="rect">
            <a:avLst/>
          </a:prstGeom>
          <a:noFill/>
        </p:spPr>
        <p:txBody>
          <a:bodyPr wrap="square" rtlCol="0">
            <a:spAutoFit/>
          </a:bodyPr>
          <a:lstStyle/>
          <a:p>
            <a:r>
              <a:rPr lang="en-US" sz="2400" dirty="0" smtClean="0">
                <a:latin typeface="+mn-lt"/>
              </a:rPr>
              <a:t>Since the FTv1 is more appropriate to the layout all the results are obtained </a:t>
            </a:r>
            <a:r>
              <a:rPr lang="en-US" sz="2400" smtClean="0">
                <a:latin typeface="+mn-lt"/>
              </a:rPr>
              <a:t>from it.</a:t>
            </a:r>
            <a:endParaRPr lang="en-US" sz="2400" dirty="0">
              <a:latin typeface="+mn-lt"/>
            </a:endParaRPr>
          </a:p>
        </p:txBody>
      </p:sp>
    </p:spTree>
    <p:extLst>
      <p:ext uri="{BB962C8B-B14F-4D97-AF65-F5344CB8AC3E}">
        <p14:creationId xmlns:p14="http://schemas.microsoft.com/office/powerpoint/2010/main" val="1436152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4496" y="1650861"/>
            <a:ext cx="4605043" cy="2269734"/>
          </a:xfrm>
        </p:spPr>
      </p:pic>
      <p:sp>
        <p:nvSpPr>
          <p:cNvPr id="5" name="TextBox 4"/>
          <p:cNvSpPr txBox="1"/>
          <p:nvPr/>
        </p:nvSpPr>
        <p:spPr>
          <a:xfrm>
            <a:off x="400051" y="872898"/>
            <a:ext cx="9104914" cy="830997"/>
          </a:xfrm>
          <a:prstGeom prst="rect">
            <a:avLst/>
          </a:prstGeom>
          <a:noFill/>
        </p:spPr>
        <p:txBody>
          <a:bodyPr wrap="square" rtlCol="0">
            <a:spAutoFit/>
          </a:bodyPr>
          <a:lstStyle/>
          <a:p>
            <a:r>
              <a:rPr lang="en-US" sz="2400" dirty="0" smtClean="0">
                <a:latin typeface="+mn-lt"/>
              </a:rPr>
              <a:t>Also created a short 3 CNOT version which is </a:t>
            </a:r>
            <a:r>
              <a:rPr lang="en-US" sz="2400" smtClean="0">
                <a:latin typeface="+mn-lt"/>
              </a:rPr>
              <a:t>non fault </a:t>
            </a:r>
            <a:r>
              <a:rPr lang="en-US" sz="2400" dirty="0" smtClean="0">
                <a:latin typeface="+mn-lt"/>
              </a:rPr>
              <a:t>tolerant as below:</a:t>
            </a:r>
            <a:endParaRPr lang="en-US" sz="2400" dirty="0">
              <a:latin typeface="+mn-lt"/>
            </a:endParaRPr>
          </a:p>
        </p:txBody>
      </p:sp>
      <p:pic>
        <p:nvPicPr>
          <p:cNvPr id="7"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887828" y="4706382"/>
            <a:ext cx="47244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8" name="TextBox 7"/>
          <p:cNvSpPr txBox="1"/>
          <p:nvPr/>
        </p:nvSpPr>
        <p:spPr>
          <a:xfrm>
            <a:off x="400051" y="4082656"/>
            <a:ext cx="4970079" cy="461665"/>
          </a:xfrm>
          <a:prstGeom prst="rect">
            <a:avLst/>
          </a:prstGeom>
          <a:noFill/>
        </p:spPr>
        <p:txBody>
          <a:bodyPr wrap="none" rtlCol="0">
            <a:spAutoFit/>
          </a:bodyPr>
          <a:lstStyle/>
          <a:p>
            <a:r>
              <a:rPr lang="en-US" sz="2400" dirty="0" smtClean="0">
                <a:latin typeface="+mn-lt"/>
              </a:rPr>
              <a:t>And </a:t>
            </a:r>
            <a:r>
              <a:rPr lang="en-US" sz="2400" smtClean="0">
                <a:latin typeface="+mn-lt"/>
              </a:rPr>
              <a:t>the implementation of swap gate:</a:t>
            </a:r>
            <a:endParaRPr lang="en-US" sz="2400">
              <a:latin typeface="+mn-lt"/>
            </a:endParaRPr>
          </a:p>
        </p:txBody>
      </p:sp>
    </p:spTree>
    <p:extLst>
      <p:ext uri="{BB962C8B-B14F-4D97-AF65-F5344CB8AC3E}">
        <p14:creationId xmlns:p14="http://schemas.microsoft.com/office/powerpoint/2010/main" val="1840644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959" y="2104235"/>
            <a:ext cx="8766079" cy="2801512"/>
          </a:xfrm>
        </p:spPr>
      </p:pic>
      <p:sp>
        <p:nvSpPr>
          <p:cNvPr id="9" name="TextBox 8"/>
          <p:cNvSpPr txBox="1"/>
          <p:nvPr/>
        </p:nvSpPr>
        <p:spPr>
          <a:xfrm>
            <a:off x="457200" y="627310"/>
            <a:ext cx="8229599" cy="1200329"/>
          </a:xfrm>
          <a:prstGeom prst="rect">
            <a:avLst/>
          </a:prstGeom>
          <a:noFill/>
        </p:spPr>
        <p:txBody>
          <a:bodyPr wrap="square" rtlCol="0">
            <a:spAutoFit/>
          </a:bodyPr>
          <a:lstStyle/>
          <a:p>
            <a:r>
              <a:rPr lang="en-US" sz="2400" dirty="0">
                <a:latin typeface="+mn-lt"/>
              </a:rPr>
              <a:t>For the preparation of |0+⟩</a:t>
            </a:r>
            <a:r>
              <a:rPr lang="en-US" sz="2400" baseline="-25000" dirty="0" smtClean="0">
                <a:latin typeface="+mn-lt"/>
              </a:rPr>
              <a:t>L </a:t>
            </a:r>
            <a:r>
              <a:rPr lang="en-US" sz="2400" dirty="0" smtClean="0">
                <a:latin typeface="+mn-lt"/>
              </a:rPr>
              <a:t>, </a:t>
            </a:r>
            <a:r>
              <a:rPr lang="en-US" sz="2400" dirty="0">
                <a:latin typeface="+mn-lt"/>
              </a:rPr>
              <a:t>we want to create a Bell pair between q1 and q3 and between q2 and q4. There is a missing connection between q1 and </a:t>
            </a:r>
            <a:r>
              <a:rPr lang="en-US" sz="2400" dirty="0" smtClean="0">
                <a:latin typeface="+mn-lt"/>
              </a:rPr>
              <a:t>q3, so we use SWAP as in Fig.6a.</a:t>
            </a:r>
            <a:endParaRPr lang="en-US" sz="2400" dirty="0">
              <a:latin typeface="+mn-lt"/>
            </a:endParaRPr>
          </a:p>
        </p:txBody>
      </p:sp>
      <p:sp>
        <p:nvSpPr>
          <p:cNvPr id="10" name="TextBox 9"/>
          <p:cNvSpPr txBox="1"/>
          <p:nvPr/>
        </p:nvSpPr>
        <p:spPr>
          <a:xfrm>
            <a:off x="457199" y="5182344"/>
            <a:ext cx="8229600" cy="830997"/>
          </a:xfrm>
          <a:prstGeom prst="rect">
            <a:avLst/>
          </a:prstGeom>
          <a:noFill/>
        </p:spPr>
        <p:txBody>
          <a:bodyPr wrap="square" rtlCol="0">
            <a:spAutoFit/>
          </a:bodyPr>
          <a:lstStyle/>
          <a:p>
            <a:r>
              <a:rPr lang="en-US" sz="2400" dirty="0">
                <a:latin typeface="+mn-lt"/>
              </a:rPr>
              <a:t>The preparation for |00⟩L + |11⟩L can itself be straightforwardly implemented fault-tolerantly, see Fig. </a:t>
            </a:r>
            <a:r>
              <a:rPr lang="en-US" sz="2400" dirty="0" smtClean="0">
                <a:latin typeface="+mn-lt"/>
              </a:rPr>
              <a:t>6b.</a:t>
            </a:r>
          </a:p>
        </p:txBody>
      </p:sp>
    </p:spTree>
    <p:extLst>
      <p:ext uri="{BB962C8B-B14F-4D97-AF65-F5344CB8AC3E}">
        <p14:creationId xmlns:p14="http://schemas.microsoft.com/office/powerpoint/2010/main" val="1209957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28624" y="811212"/>
            <a:ext cx="8329613" cy="1791260"/>
          </a:xfrm>
          <a:prstGeom prst="rect">
            <a:avLst/>
          </a:prstGeom>
          <a:noFill/>
        </p:spPr>
        <p:txBody>
          <a:bodyPr wrap="square" rtlCol="0">
            <a:spAutoFit/>
          </a:bodyPr>
          <a:lstStyle/>
          <a:p>
            <a:r>
              <a:rPr lang="en-US" dirty="0"/>
              <a:t>To summarize, our sets of initial states and gates are</a:t>
            </a:r>
            <a:r>
              <a:rPr lang="en-US" dirty="0" smtClean="0"/>
              <a:t>:</a:t>
            </a:r>
            <a:endParaRPr lang="en-US" sz="2400" dirty="0" smtClean="0">
              <a:latin typeface="+mn-lt"/>
            </a:endParaRPr>
          </a:p>
          <a:p>
            <a:pPr marL="0" indent="0" algn="ctr">
              <a:buNone/>
            </a:pPr>
            <a:r>
              <a:rPr lang="en-US" sz="2400" dirty="0" smtClean="0">
                <a:latin typeface="+mn-lt"/>
              </a:rPr>
              <a:t>SFT</a:t>
            </a:r>
            <a:r>
              <a:rPr lang="en-US" sz="2400" dirty="0">
                <a:latin typeface="+mn-lt"/>
              </a:rPr>
              <a:t>={</a:t>
            </a:r>
            <a:r>
              <a:rPr lang="mr-IN" sz="2400" dirty="0">
                <a:latin typeface="+mn-lt"/>
              </a:rPr>
              <a:t>|00⟩</a:t>
            </a:r>
            <a:r>
              <a:rPr lang="en-US" sz="2400" dirty="0">
                <a:latin typeface="+mn-lt"/>
              </a:rPr>
              <a:t>, </a:t>
            </a:r>
            <a:r>
              <a:rPr lang="mr-IN" sz="2400" dirty="0">
                <a:latin typeface="+mn-lt"/>
              </a:rPr>
              <a:t>|0</a:t>
            </a:r>
            <a:r>
              <a:rPr lang="en-US" sz="2400" dirty="0">
                <a:latin typeface="+mn-lt"/>
              </a:rPr>
              <a:t>+</a:t>
            </a:r>
            <a:r>
              <a:rPr lang="mr-IN" sz="2400" dirty="0">
                <a:latin typeface="+mn-lt"/>
              </a:rPr>
              <a:t>⟩</a:t>
            </a:r>
            <a:r>
              <a:rPr lang="en-US" sz="2400" dirty="0">
                <a:latin typeface="+mn-lt"/>
              </a:rPr>
              <a:t>, 1/</a:t>
            </a:r>
            <a:r>
              <a:rPr lang="is-IS" sz="2400" dirty="0">
                <a:latin typeface="+mn-lt"/>
              </a:rPr>
              <a:t> √2 (</a:t>
            </a:r>
            <a:r>
              <a:rPr lang="mr-IN" sz="2400" dirty="0">
                <a:latin typeface="+mn-lt"/>
              </a:rPr>
              <a:t>|00⟩</a:t>
            </a:r>
            <a:r>
              <a:rPr lang="en-US" sz="2400" dirty="0">
                <a:latin typeface="+mn-lt"/>
              </a:rPr>
              <a:t>+ </a:t>
            </a:r>
            <a:r>
              <a:rPr lang="mr-IN" sz="2400" dirty="0">
                <a:latin typeface="+mn-lt"/>
              </a:rPr>
              <a:t>|</a:t>
            </a:r>
            <a:r>
              <a:rPr lang="en-US" sz="2400" dirty="0">
                <a:latin typeface="+mn-lt"/>
              </a:rPr>
              <a:t>11</a:t>
            </a:r>
            <a:r>
              <a:rPr lang="mr-IN" sz="2400" dirty="0">
                <a:latin typeface="+mn-lt"/>
              </a:rPr>
              <a:t>⟩</a:t>
            </a:r>
            <a:r>
              <a:rPr lang="en-US" sz="2400" dirty="0">
                <a:latin typeface="+mn-lt"/>
              </a:rPr>
              <a:t>)}</a:t>
            </a:r>
          </a:p>
          <a:p>
            <a:pPr algn="ctr"/>
            <a:endParaRPr lang="en-US" sz="2400" dirty="0">
              <a:latin typeface="+mn-lt"/>
            </a:endParaRPr>
          </a:p>
          <a:p>
            <a:pPr marL="0" indent="0" algn="ctr">
              <a:buNone/>
            </a:pPr>
            <a:r>
              <a:rPr lang="en-US" sz="2400" dirty="0">
                <a:latin typeface="+mn-lt"/>
              </a:rPr>
              <a:t>GFT = {X1 ,X2 ,Z1 ,Z2 ,H⊗H·SWAP ,CZ</a:t>
            </a:r>
            <a:r>
              <a:rPr lang="en-US" sz="2400" dirty="0" smtClean="0">
                <a:latin typeface="+mn-lt"/>
              </a:rPr>
              <a:t>}.</a:t>
            </a:r>
            <a:endParaRPr lang="en-US" sz="2400" dirty="0">
              <a:latin typeface="+mn-lt"/>
            </a:endParaRPr>
          </a:p>
        </p:txBody>
      </p:sp>
      <p:sp>
        <p:nvSpPr>
          <p:cNvPr id="5" name="TextBox 4"/>
          <p:cNvSpPr txBox="1"/>
          <p:nvPr/>
        </p:nvSpPr>
        <p:spPr>
          <a:xfrm>
            <a:off x="428623" y="3228975"/>
            <a:ext cx="8329613" cy="3416320"/>
          </a:xfrm>
          <a:prstGeom prst="rect">
            <a:avLst/>
          </a:prstGeom>
          <a:noFill/>
        </p:spPr>
        <p:txBody>
          <a:bodyPr wrap="square" rtlCol="0">
            <a:spAutoFit/>
          </a:bodyPr>
          <a:lstStyle/>
          <a:p>
            <a:pPr marL="342900" indent="-342900">
              <a:buFont typeface="Arial" charset="0"/>
              <a:buChar char="•"/>
            </a:pPr>
            <a:r>
              <a:rPr lang="en-US" sz="2400" dirty="0">
                <a:latin typeface="+mn-lt"/>
              </a:rPr>
              <a:t>The [[4,2,2]] code is only an error detecting code </a:t>
            </a:r>
            <a:r>
              <a:rPr lang="en-US" sz="2400" dirty="0" smtClean="0">
                <a:latin typeface="+mn-lt"/>
              </a:rPr>
              <a:t> and so </a:t>
            </a:r>
            <a:r>
              <a:rPr lang="en-US" sz="2400" dirty="0"/>
              <a:t>in place of error correction we have to rely on post- selection to remove </a:t>
            </a:r>
            <a:r>
              <a:rPr lang="en-US" sz="2400" dirty="0" smtClean="0"/>
              <a:t>errors.</a:t>
            </a:r>
          </a:p>
          <a:p>
            <a:pPr marL="342900" indent="-342900">
              <a:buFont typeface="Arial" charset="0"/>
              <a:buChar char="•"/>
            </a:pPr>
            <a:endParaRPr lang="en-US" sz="2400" dirty="0"/>
          </a:p>
          <a:p>
            <a:pPr marL="342900" indent="-342900">
              <a:buFont typeface="Arial" charset="0"/>
              <a:buChar char="•"/>
            </a:pPr>
            <a:r>
              <a:rPr lang="en-US" sz="2400" dirty="0"/>
              <a:t>W</a:t>
            </a:r>
            <a:r>
              <a:rPr lang="en-US" sz="2400" dirty="0" smtClean="0"/>
              <a:t>e </a:t>
            </a:r>
            <a:r>
              <a:rPr lang="en-US" sz="2400" dirty="0"/>
              <a:t>throw away runs where </a:t>
            </a:r>
            <a:r>
              <a:rPr lang="en-US" sz="2400" dirty="0" smtClean="0"/>
              <a:t>an error has </a:t>
            </a:r>
            <a:r>
              <a:rPr lang="en-US" sz="2400" dirty="0"/>
              <a:t>occurred, either from the </a:t>
            </a:r>
            <a:r>
              <a:rPr lang="en-US" sz="2400" dirty="0" err="1"/>
              <a:t>ancilla</a:t>
            </a:r>
            <a:r>
              <a:rPr lang="en-US" sz="2400" dirty="0"/>
              <a:t> measurement checking state preparation, or from the final measurement which indicates, when the parity of the outcomes is odd, that SZ has value −</a:t>
            </a:r>
            <a:r>
              <a:rPr lang="en-US" sz="2400" dirty="0" smtClean="0"/>
              <a:t>1. </a:t>
            </a:r>
            <a:endParaRPr lang="en-US" sz="2400" dirty="0"/>
          </a:p>
          <a:p>
            <a:pPr marL="342900" indent="-342900">
              <a:buFont typeface="Arial" charset="0"/>
              <a:buChar char="•"/>
            </a:pPr>
            <a:endParaRPr lang="en-US" sz="2400" dirty="0"/>
          </a:p>
        </p:txBody>
      </p:sp>
    </p:spTree>
    <p:extLst>
      <p:ext uri="{BB962C8B-B14F-4D97-AF65-F5344CB8AC3E}">
        <p14:creationId xmlns:p14="http://schemas.microsoft.com/office/powerpoint/2010/main" val="1343916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7319" y="1272208"/>
            <a:ext cx="6061334" cy="5340627"/>
          </a:xfrm>
        </p:spPr>
      </p:pic>
      <p:sp>
        <p:nvSpPr>
          <p:cNvPr id="5" name="TextBox 4"/>
          <p:cNvSpPr txBox="1"/>
          <p:nvPr/>
        </p:nvSpPr>
        <p:spPr>
          <a:xfrm>
            <a:off x="228728" y="600669"/>
            <a:ext cx="8703238" cy="923330"/>
          </a:xfrm>
          <a:prstGeom prst="rect">
            <a:avLst/>
          </a:prstGeom>
          <a:noFill/>
        </p:spPr>
        <p:txBody>
          <a:bodyPr wrap="square" rtlCol="0">
            <a:spAutoFit/>
          </a:bodyPr>
          <a:lstStyle/>
          <a:p>
            <a:r>
              <a:rPr lang="en-US" dirty="0"/>
              <a:t>O</a:t>
            </a:r>
            <a:r>
              <a:rPr lang="en-US" dirty="0" smtClean="0"/>
              <a:t>ne </a:t>
            </a:r>
            <a:r>
              <a:rPr lang="en-US" dirty="0"/>
              <a:t>can obtain 20 different stabilizer </a:t>
            </a:r>
            <a:r>
              <a:rPr lang="en-US" dirty="0" smtClean="0"/>
              <a:t>states, </a:t>
            </a:r>
            <a:r>
              <a:rPr lang="en-US" dirty="0"/>
              <a:t>with their most efficient bare preparation circuit, using the native set of gates provided by IBM, </a:t>
            </a:r>
            <a:r>
              <a:rPr lang="en-US" dirty="0" smtClean="0"/>
              <a:t>as in </a:t>
            </a:r>
            <a:r>
              <a:rPr lang="en-US" dirty="0"/>
              <a:t>Figure 7. </a:t>
            </a:r>
            <a:endParaRPr lang="en-US" dirty="0"/>
          </a:p>
          <a:p>
            <a:endParaRPr lang="en-US" dirty="0"/>
          </a:p>
        </p:txBody>
      </p:sp>
    </p:spTree>
    <p:extLst>
      <p:ext uri="{BB962C8B-B14F-4D97-AF65-F5344CB8AC3E}">
        <p14:creationId xmlns:p14="http://schemas.microsoft.com/office/powerpoint/2010/main" val="1241015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008"/>
            <a:ext cx="8229600" cy="1068387"/>
          </a:xfrm>
        </p:spPr>
        <p:txBody>
          <a:bodyPr/>
          <a:lstStyle/>
          <a:p>
            <a:pPr algn="l"/>
            <a:r>
              <a:rPr lang="en-US" dirty="0" smtClean="0">
                <a:latin typeface="+mn-lt"/>
              </a:rPr>
              <a:t>Performance Metric</a:t>
            </a:r>
            <a:endParaRPr lang="en-US" dirty="0">
              <a:latin typeface="+mn-lt"/>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197" y="4383729"/>
            <a:ext cx="8889605" cy="2322393"/>
          </a:xfrm>
        </p:spPr>
      </p:pic>
      <p:sp>
        <p:nvSpPr>
          <p:cNvPr id="7" name="TextBox 6"/>
          <p:cNvSpPr txBox="1"/>
          <p:nvPr/>
        </p:nvSpPr>
        <p:spPr>
          <a:xfrm>
            <a:off x="145774" y="1149902"/>
            <a:ext cx="8541026" cy="3416320"/>
          </a:xfrm>
          <a:prstGeom prst="rect">
            <a:avLst/>
          </a:prstGeom>
          <a:noFill/>
        </p:spPr>
        <p:txBody>
          <a:bodyPr wrap="square" rtlCol="0">
            <a:spAutoFit/>
          </a:bodyPr>
          <a:lstStyle/>
          <a:p>
            <a:pPr marL="342900" indent="-342900">
              <a:buFont typeface="Arial" charset="0"/>
              <a:buChar char="•"/>
            </a:pPr>
            <a:r>
              <a:rPr lang="en-US" sz="2400" dirty="0">
                <a:latin typeface="+mn-lt"/>
              </a:rPr>
              <a:t>For each circuit run we want to compare the observed outcome distribution with the ideal one. The ideal distribution is 8192 independent samples from a distribution with four possible outcomes occurring with probabilities p00, p01, p10 and p11. </a:t>
            </a:r>
            <a:endParaRPr lang="en-US" sz="2400" dirty="0" smtClean="0">
              <a:latin typeface="+mn-lt"/>
            </a:endParaRPr>
          </a:p>
          <a:p>
            <a:pPr marL="342900" indent="-342900">
              <a:buFont typeface="Arial" charset="0"/>
              <a:buChar char="•"/>
            </a:pPr>
            <a:r>
              <a:rPr lang="en-US" sz="2400" dirty="0"/>
              <a:t>Since we assume that the conditions stay identical during one run and that the 8192 shots are independent, we observe independent samples from a four-outcome distribution with some different probabilities p ̃00, p ̃01, p ̃10 and p ̃11. </a:t>
            </a:r>
            <a:endParaRPr lang="en-US" sz="2400" dirty="0"/>
          </a:p>
          <a:p>
            <a:pPr marL="342900" indent="-342900">
              <a:buFont typeface="Arial" charset="0"/>
              <a:buChar char="•"/>
            </a:pPr>
            <a:endParaRPr lang="en-US" sz="2400" dirty="0">
              <a:latin typeface="+mn-lt"/>
            </a:endParaRPr>
          </a:p>
        </p:txBody>
      </p:sp>
    </p:spTree>
    <p:extLst>
      <p:ext uri="{BB962C8B-B14F-4D97-AF65-F5344CB8AC3E}">
        <p14:creationId xmlns:p14="http://schemas.microsoft.com/office/powerpoint/2010/main" val="1387589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62792"/>
            <a:ext cx="8229600" cy="729904"/>
          </a:xfrm>
        </p:spPr>
        <p:txBody>
          <a:bodyPr/>
          <a:lstStyle/>
          <a:p>
            <a:pPr algn="l"/>
            <a:r>
              <a:rPr lang="en-US" smtClean="0">
                <a:latin typeface="+mn-lt"/>
              </a:rPr>
              <a:t>Comparisons</a:t>
            </a:r>
            <a:endParaRPr lang="en-US">
              <a:latin typeface="+mn-l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1954" y="2393025"/>
            <a:ext cx="5140089" cy="4334100"/>
          </a:xfrm>
        </p:spPr>
      </p:pic>
      <p:sp>
        <p:nvSpPr>
          <p:cNvPr id="6" name="TextBox 5"/>
          <p:cNvSpPr txBox="1"/>
          <p:nvPr/>
        </p:nvSpPr>
        <p:spPr>
          <a:xfrm>
            <a:off x="457199" y="1192696"/>
            <a:ext cx="8229600" cy="1200329"/>
          </a:xfrm>
          <a:prstGeom prst="rect">
            <a:avLst/>
          </a:prstGeom>
          <a:noFill/>
        </p:spPr>
        <p:txBody>
          <a:bodyPr wrap="square" rtlCol="0">
            <a:spAutoFit/>
          </a:bodyPr>
          <a:lstStyle/>
          <a:p>
            <a:r>
              <a:rPr lang="en-US" dirty="0"/>
              <a:t>We first need to decide on what pair of bare qubits is the best to be compared to the encoded qubits. It is not immediately clear how to choose this given only the calibration numbers. Thus we tried out the six different connected pairs and we found the performance shown in Figure 8. </a:t>
            </a:r>
            <a:endParaRPr lang="en-US" dirty="0"/>
          </a:p>
        </p:txBody>
      </p:sp>
    </p:spTree>
    <p:extLst>
      <p:ext uri="{BB962C8B-B14F-4D97-AF65-F5344CB8AC3E}">
        <p14:creationId xmlns:p14="http://schemas.microsoft.com/office/powerpoint/2010/main" val="1689467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1111" y="2100160"/>
            <a:ext cx="5868646" cy="4648856"/>
          </a:xfrm>
          <a:prstGeom prst="rect">
            <a:avLst/>
          </a:prstGeom>
        </p:spPr>
      </p:pic>
      <p:sp>
        <p:nvSpPr>
          <p:cNvPr id="5" name="TextBox 4"/>
          <p:cNvSpPr txBox="1"/>
          <p:nvPr/>
        </p:nvSpPr>
        <p:spPr>
          <a:xfrm>
            <a:off x="384313" y="768625"/>
            <a:ext cx="8375374" cy="830997"/>
          </a:xfrm>
          <a:prstGeom prst="rect">
            <a:avLst/>
          </a:prstGeom>
          <a:noFill/>
        </p:spPr>
        <p:txBody>
          <a:bodyPr wrap="square" rtlCol="0">
            <a:spAutoFit/>
          </a:bodyPr>
          <a:lstStyle/>
          <a:p>
            <a:r>
              <a:rPr lang="en-US" sz="2400"/>
              <a:t>C</a:t>
            </a:r>
            <a:r>
              <a:rPr lang="en-US" sz="2400" smtClean="0"/>
              <a:t>omparing </a:t>
            </a:r>
            <a:r>
              <a:rPr lang="en-US" sz="2400"/>
              <a:t>the encoded versions of the circuits to the elected best pair in Figure 9. </a:t>
            </a:r>
            <a:endParaRPr lang="en-US" sz="2400"/>
          </a:p>
        </p:txBody>
      </p:sp>
    </p:spTree>
    <p:extLst>
      <p:ext uri="{BB962C8B-B14F-4D97-AF65-F5344CB8AC3E}">
        <p14:creationId xmlns:p14="http://schemas.microsoft.com/office/powerpoint/2010/main" val="1490515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2853" y="3486184"/>
            <a:ext cx="6616700" cy="2882900"/>
          </a:xfrm>
        </p:spPr>
      </p:pic>
      <p:sp>
        <p:nvSpPr>
          <p:cNvPr id="5" name="Rectangle 4"/>
          <p:cNvSpPr/>
          <p:nvPr/>
        </p:nvSpPr>
        <p:spPr>
          <a:xfrm>
            <a:off x="1386095" y="4326214"/>
            <a:ext cx="5872164" cy="357187"/>
          </a:xfrm>
          <a:prstGeom prst="rect">
            <a:avLst/>
          </a:prstGeom>
          <a:solidFill>
            <a:srgbClr val="FFFF00">
              <a:alpha val="2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237194" y="961827"/>
            <a:ext cx="8812486" cy="3046988"/>
          </a:xfrm>
          <a:prstGeom prst="rect">
            <a:avLst/>
          </a:prstGeom>
          <a:noFill/>
        </p:spPr>
        <p:txBody>
          <a:bodyPr wrap="square" rtlCol="0">
            <a:spAutoFit/>
          </a:bodyPr>
          <a:lstStyle/>
          <a:p>
            <a:r>
              <a:rPr lang="en-US" sz="2400" dirty="0"/>
              <a:t>W</a:t>
            </a:r>
            <a:r>
              <a:rPr lang="en-US" sz="2400" dirty="0" smtClean="0"/>
              <a:t>e </a:t>
            </a:r>
            <a:r>
              <a:rPr lang="en-US" sz="2400" dirty="0"/>
              <a:t>don’t have a systematic method for predicting the best pair given the calibration data and the circuit, we will look at average performance for each pair over all the </a:t>
            </a:r>
            <a:r>
              <a:rPr lang="en-US" sz="2400" dirty="0" smtClean="0"/>
              <a:t>circuits.</a:t>
            </a:r>
          </a:p>
          <a:p>
            <a:r>
              <a:rPr lang="en-US" sz="2400" dirty="0"/>
              <a:t>When averaging, we find the pair [2 − 0] to be the </a:t>
            </a:r>
            <a:r>
              <a:rPr lang="en-US" sz="2400" dirty="0" smtClean="0"/>
              <a:t>best also </a:t>
            </a:r>
            <a:r>
              <a:rPr lang="en-US" sz="2400" dirty="0"/>
              <a:t>preparation for |00⟩</a:t>
            </a:r>
            <a:r>
              <a:rPr lang="en-US" sz="2400" baseline="-25000" dirty="0"/>
              <a:t>L</a:t>
            </a:r>
            <a:r>
              <a:rPr lang="en-US" sz="2400" dirty="0"/>
              <a:t> </a:t>
            </a:r>
            <a:r>
              <a:rPr lang="en-US" sz="2400" dirty="0" smtClean="0"/>
              <a:t>,one </a:t>
            </a:r>
            <a:r>
              <a:rPr lang="en-US" sz="2400" dirty="0"/>
              <a:t>can see that </a:t>
            </a:r>
            <a:r>
              <a:rPr lang="en-US" sz="2400" dirty="0" smtClean="0"/>
              <a:t>FTv1 is </a:t>
            </a:r>
            <a:r>
              <a:rPr lang="en-US" sz="2400" dirty="0"/>
              <a:t>better than the best bare implementation </a:t>
            </a:r>
            <a:r>
              <a:rPr lang="en-US" sz="2400" dirty="0" smtClean="0"/>
              <a:t>whereas </a:t>
            </a:r>
            <a:r>
              <a:rPr lang="en-US" sz="2400" dirty="0"/>
              <a:t>NFT </a:t>
            </a:r>
            <a:r>
              <a:rPr lang="en-US" sz="2400" dirty="0" smtClean="0"/>
              <a:t>is </a:t>
            </a:r>
            <a:r>
              <a:rPr lang="en-US" sz="2400" dirty="0"/>
              <a:t>worse. </a:t>
            </a:r>
            <a:endParaRPr lang="en-US" sz="2400" dirty="0"/>
          </a:p>
          <a:p>
            <a:endParaRPr lang="en-US" sz="2400" dirty="0"/>
          </a:p>
          <a:p>
            <a:endParaRPr lang="en-US" sz="2400" dirty="0"/>
          </a:p>
        </p:txBody>
      </p:sp>
      <p:sp>
        <p:nvSpPr>
          <p:cNvPr id="7" name="Rectangle 6"/>
          <p:cNvSpPr/>
          <p:nvPr/>
        </p:nvSpPr>
        <p:spPr>
          <a:xfrm>
            <a:off x="1414568" y="5671309"/>
            <a:ext cx="5872164" cy="357187"/>
          </a:xfrm>
          <a:prstGeom prst="rect">
            <a:avLst/>
          </a:prstGeom>
          <a:solidFill>
            <a:srgbClr val="FFFF00">
              <a:alpha val="2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2399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88753"/>
            <a:ext cx="8229600" cy="558170"/>
          </a:xfrm>
        </p:spPr>
        <p:txBody>
          <a:bodyPr/>
          <a:lstStyle/>
          <a:p>
            <a:pPr algn="l"/>
            <a:r>
              <a:rPr lang="en-US" smtClean="0">
                <a:latin typeface="+mn-lt"/>
              </a:rPr>
              <a:t>Appendix</a:t>
            </a:r>
            <a:endParaRPr lang="en-US">
              <a:latin typeface="+mn-lt"/>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278" y="2711071"/>
            <a:ext cx="4956313" cy="1344635"/>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526" y="2069334"/>
            <a:ext cx="3213273" cy="2281738"/>
          </a:xfrm>
          <a:prstGeom prst="rect">
            <a:avLst/>
          </a:prstGeom>
        </p:spPr>
      </p:pic>
      <p:sp>
        <p:nvSpPr>
          <p:cNvPr id="8" name="TextBox 7"/>
          <p:cNvSpPr txBox="1"/>
          <p:nvPr/>
        </p:nvSpPr>
        <p:spPr>
          <a:xfrm>
            <a:off x="530087" y="1168002"/>
            <a:ext cx="7978912" cy="1200329"/>
          </a:xfrm>
          <a:prstGeom prst="rect">
            <a:avLst/>
          </a:prstGeom>
          <a:noFill/>
        </p:spPr>
        <p:txBody>
          <a:bodyPr wrap="square" rtlCol="0">
            <a:spAutoFit/>
          </a:bodyPr>
          <a:lstStyle/>
          <a:p>
            <a:r>
              <a:rPr lang="en-US" sz="2400" dirty="0"/>
              <a:t>For each run, IBM also provides calibration data describing the state of the chip such as: gate error rates, readout error rates, T1, T2 and fridge temperature. </a:t>
            </a:r>
            <a:endParaRPr lang="en-US" sz="24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434" y="4126510"/>
            <a:ext cx="8415130" cy="2497258"/>
          </a:xfrm>
          <a:prstGeom prst="rect">
            <a:avLst/>
          </a:prstGeom>
        </p:spPr>
      </p:pic>
    </p:spTree>
    <p:extLst>
      <p:ext uri="{BB962C8B-B14F-4D97-AF65-F5344CB8AC3E}">
        <p14:creationId xmlns:p14="http://schemas.microsoft.com/office/powerpoint/2010/main" val="1575843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773"/>
            <a:ext cx="8229600" cy="674163"/>
          </a:xfrm>
        </p:spPr>
        <p:txBody>
          <a:bodyPr/>
          <a:lstStyle/>
          <a:p>
            <a:pPr algn="l"/>
            <a:r>
              <a:rPr lang="en-US" dirty="0" smtClean="0">
                <a:latin typeface="+mj-lt"/>
              </a:rPr>
              <a:t>Motivation:</a:t>
            </a:r>
            <a:endParaRPr lang="en-US" dirty="0">
              <a:latin typeface="+mj-lt"/>
            </a:endParaRPr>
          </a:p>
        </p:txBody>
      </p:sp>
      <p:sp>
        <p:nvSpPr>
          <p:cNvPr id="3" name="Content Placeholder 2"/>
          <p:cNvSpPr>
            <a:spLocks noGrp="1"/>
          </p:cNvSpPr>
          <p:nvPr>
            <p:ph idx="1"/>
          </p:nvPr>
        </p:nvSpPr>
        <p:spPr>
          <a:xfrm>
            <a:off x="235670" y="1102936"/>
            <a:ext cx="8451130" cy="5627802"/>
          </a:xfrm>
        </p:spPr>
        <p:txBody>
          <a:bodyPr/>
          <a:lstStyle/>
          <a:p>
            <a:r>
              <a:rPr lang="en-US" dirty="0" smtClean="0">
                <a:latin typeface="+mj-lt"/>
              </a:rPr>
              <a:t>The main goal of this paper was to show evidence for the advantage of using error detection and fault-tolerant design of quantum circuits realized on IBM 5Q chips.</a:t>
            </a:r>
          </a:p>
          <a:p>
            <a:r>
              <a:rPr lang="en-US" dirty="0" smtClean="0">
                <a:latin typeface="+mj-lt"/>
              </a:rPr>
              <a:t>A variety of devices which are built to aim at implementing reliable qubits have notable errors present due to their very own nature.</a:t>
            </a:r>
          </a:p>
          <a:p>
            <a:r>
              <a:rPr lang="en-US" dirty="0" smtClean="0">
                <a:latin typeface="+mj-lt"/>
              </a:rPr>
              <a:t>There are some threshold theorems and techniques that prove theoretically that there exists error rates below which these approaches can improve the device performance. But the practicality is not yet clear.</a:t>
            </a:r>
          </a:p>
          <a:p>
            <a:r>
              <a:rPr lang="en-US" dirty="0"/>
              <a:t>Using IBM 5Q chips to show that </a:t>
            </a:r>
            <a:r>
              <a:rPr lang="en-US" dirty="0"/>
              <a:t>error detection can improve some simple sampling tasks ,the author thus tries to clear a tiny portion of fog on the technical details and the practicality of error detection.</a:t>
            </a:r>
          </a:p>
          <a:p>
            <a:endParaRPr lang="en-US" dirty="0">
              <a:latin typeface="+mj-lt"/>
            </a:endParaRPr>
          </a:p>
        </p:txBody>
      </p:sp>
    </p:spTree>
    <p:extLst>
      <p:ext uri="{BB962C8B-B14F-4D97-AF65-F5344CB8AC3E}">
        <p14:creationId xmlns:p14="http://schemas.microsoft.com/office/powerpoint/2010/main" val="2130072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6711" y="2354401"/>
            <a:ext cx="6610578" cy="4169328"/>
          </a:xfrm>
        </p:spPr>
      </p:pic>
      <p:sp>
        <p:nvSpPr>
          <p:cNvPr id="7" name="TextBox 6"/>
          <p:cNvSpPr txBox="1"/>
          <p:nvPr/>
        </p:nvSpPr>
        <p:spPr>
          <a:xfrm>
            <a:off x="397566" y="781878"/>
            <a:ext cx="8295860" cy="1200329"/>
          </a:xfrm>
          <a:prstGeom prst="rect">
            <a:avLst/>
          </a:prstGeom>
          <a:noFill/>
        </p:spPr>
        <p:txBody>
          <a:bodyPr wrap="square" rtlCol="0">
            <a:spAutoFit/>
          </a:bodyPr>
          <a:lstStyle/>
          <a:p>
            <a:r>
              <a:rPr lang="en-US" sz="2400"/>
              <a:t>The two chips are similar, the gate and readout error rates have been slightly improved with Raven but the fridge temperature as well as T1 and T2 times became a bit worse. </a:t>
            </a:r>
            <a:endParaRPr lang="en-US" sz="2400"/>
          </a:p>
        </p:txBody>
      </p:sp>
    </p:spTree>
    <p:extLst>
      <p:ext uri="{BB962C8B-B14F-4D97-AF65-F5344CB8AC3E}">
        <p14:creationId xmlns:p14="http://schemas.microsoft.com/office/powerpoint/2010/main" val="637445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148" y="2049462"/>
            <a:ext cx="4244748" cy="37925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586" y="2049461"/>
            <a:ext cx="4824414" cy="3878959"/>
          </a:xfrm>
          <a:prstGeom prst="rect">
            <a:avLst/>
          </a:prstGeom>
        </p:spPr>
      </p:pic>
      <p:sp>
        <p:nvSpPr>
          <p:cNvPr id="6" name="TextBox 5"/>
          <p:cNvSpPr txBox="1"/>
          <p:nvPr/>
        </p:nvSpPr>
        <p:spPr>
          <a:xfrm>
            <a:off x="304177" y="636104"/>
            <a:ext cx="8442258" cy="1077218"/>
          </a:xfrm>
          <a:prstGeom prst="rect">
            <a:avLst/>
          </a:prstGeom>
          <a:noFill/>
        </p:spPr>
        <p:txBody>
          <a:bodyPr wrap="square" rtlCol="0">
            <a:spAutoFit/>
          </a:bodyPr>
          <a:lstStyle/>
          <a:p>
            <a:r>
              <a:rPr lang="en-US" sz="3200" dirty="0" smtClean="0"/>
              <a:t>Comparison of performance between Raven and Sparrow:</a:t>
            </a:r>
            <a:endParaRPr lang="en-US" sz="3200" dirty="0"/>
          </a:p>
        </p:txBody>
      </p:sp>
    </p:spTree>
    <p:extLst>
      <p:ext uri="{BB962C8B-B14F-4D97-AF65-F5344CB8AC3E}">
        <p14:creationId xmlns:p14="http://schemas.microsoft.com/office/powerpoint/2010/main" val="1227490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7625"/>
            <a:ext cx="8229600" cy="699054"/>
          </a:xfrm>
        </p:spPr>
        <p:txBody>
          <a:bodyPr/>
          <a:lstStyle/>
          <a:p>
            <a:pPr algn="l"/>
            <a:r>
              <a:rPr lang="en-US" dirty="0" smtClean="0">
                <a:latin typeface="+mn-lt"/>
              </a:rPr>
              <a:t>Possible Future Work</a:t>
            </a:r>
            <a:endParaRPr lang="en-US" dirty="0">
              <a:latin typeface="+mn-lt"/>
            </a:endParaRPr>
          </a:p>
        </p:txBody>
      </p:sp>
      <p:sp>
        <p:nvSpPr>
          <p:cNvPr id="3" name="Content Placeholder 2"/>
          <p:cNvSpPr>
            <a:spLocks noGrp="1"/>
          </p:cNvSpPr>
          <p:nvPr>
            <p:ph idx="1"/>
          </p:nvPr>
        </p:nvSpPr>
        <p:spPr>
          <a:xfrm>
            <a:off x="155713" y="1072562"/>
            <a:ext cx="8832574" cy="5771321"/>
          </a:xfrm>
        </p:spPr>
        <p:txBody>
          <a:bodyPr/>
          <a:lstStyle/>
          <a:p>
            <a:r>
              <a:rPr lang="en-US" dirty="0">
                <a:latin typeface="+mn-lt"/>
              </a:rPr>
              <a:t>W</a:t>
            </a:r>
            <a:r>
              <a:rPr lang="en-US" dirty="0" smtClean="0">
                <a:latin typeface="+mn-lt"/>
              </a:rPr>
              <a:t>e </a:t>
            </a:r>
            <a:r>
              <a:rPr lang="en-US" dirty="0">
                <a:latin typeface="+mn-lt"/>
              </a:rPr>
              <a:t>have shown that already on the IBM 5Q chip one can improve some </a:t>
            </a:r>
            <a:r>
              <a:rPr lang="en-US" dirty="0" smtClean="0">
                <a:latin typeface="+mn-lt"/>
              </a:rPr>
              <a:t>quantum </a:t>
            </a:r>
            <a:r>
              <a:rPr lang="en-US" dirty="0">
                <a:latin typeface="+mn-lt"/>
              </a:rPr>
              <a:t>computation task, namely sampling from a class of states, by using error detection and fault-tolerant design of </a:t>
            </a:r>
            <a:r>
              <a:rPr lang="en-US" dirty="0" smtClean="0">
                <a:latin typeface="+mn-lt"/>
              </a:rPr>
              <a:t>circuits.</a:t>
            </a:r>
          </a:p>
          <a:p>
            <a:r>
              <a:rPr lang="en-US" dirty="0">
                <a:latin typeface="+mn-lt"/>
              </a:rPr>
              <a:t>As better and better hardware is developed, with more physical qubits, more connectivity and smaller error rates, demonstrations of fault-tolerance will become easier to produce and become more convincing. </a:t>
            </a:r>
            <a:endParaRPr lang="en-US" dirty="0">
              <a:latin typeface="+mn-lt"/>
            </a:endParaRPr>
          </a:p>
          <a:p>
            <a:r>
              <a:rPr lang="en-US" dirty="0">
                <a:latin typeface="+mn-lt"/>
              </a:rPr>
              <a:t>For the [[4, 2, 2]] code a few more qubits and connections would be needed to realize fully fault-tolerant circuits with error detection in between logical </a:t>
            </a:r>
            <a:r>
              <a:rPr lang="en-US" dirty="0" smtClean="0">
                <a:latin typeface="+mn-lt"/>
              </a:rPr>
              <a:t>units.</a:t>
            </a:r>
            <a:endParaRPr lang="en-US" dirty="0">
              <a:latin typeface="+mn-lt"/>
            </a:endParaRPr>
          </a:p>
          <a:p>
            <a:r>
              <a:rPr lang="en-US" dirty="0" smtClean="0">
                <a:latin typeface="+mn-lt"/>
              </a:rPr>
              <a:t>Being </a:t>
            </a:r>
            <a:r>
              <a:rPr lang="en-US" dirty="0">
                <a:latin typeface="+mn-lt"/>
              </a:rPr>
              <a:t>able to demonstrate the fault-tolerance of larger gate sets, for example the whole Clifford group for several logical qubits would be an important milestone towards harnessing universal </a:t>
            </a:r>
            <a:r>
              <a:rPr lang="en-US" dirty="0" smtClean="0">
                <a:latin typeface="+mn-lt"/>
              </a:rPr>
              <a:t>Quantum computation.</a:t>
            </a:r>
            <a:endParaRPr lang="en-US" dirty="0">
              <a:latin typeface="+mn-lt"/>
            </a:endParaRPr>
          </a:p>
          <a:p>
            <a:endParaRPr lang="en-US" dirty="0">
              <a:latin typeface="+mn-lt"/>
            </a:endParaRPr>
          </a:p>
          <a:p>
            <a:endParaRPr lang="en-US" dirty="0">
              <a:latin typeface="+mn-lt"/>
            </a:endParaRPr>
          </a:p>
        </p:txBody>
      </p:sp>
    </p:spTree>
    <p:extLst>
      <p:ext uri="{BB962C8B-B14F-4D97-AF65-F5344CB8AC3E}">
        <p14:creationId xmlns:p14="http://schemas.microsoft.com/office/powerpoint/2010/main" val="2000794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491"/>
            <a:ext cx="8229600" cy="846709"/>
          </a:xfrm>
        </p:spPr>
        <p:txBody>
          <a:bodyPr/>
          <a:lstStyle/>
          <a:p>
            <a:pPr algn="l"/>
            <a:r>
              <a:rPr lang="en-US" dirty="0" smtClean="0">
                <a:latin typeface="+mj-lt"/>
              </a:rPr>
              <a:t>Continued..</a:t>
            </a:r>
            <a:endParaRPr lang="en-US" dirty="0">
              <a:latin typeface="+mj-lt"/>
            </a:endParaRPr>
          </a:p>
        </p:txBody>
      </p:sp>
      <p:sp>
        <p:nvSpPr>
          <p:cNvPr id="3" name="Content Placeholder 2"/>
          <p:cNvSpPr>
            <a:spLocks noGrp="1"/>
          </p:cNvSpPr>
          <p:nvPr>
            <p:ph idx="1"/>
          </p:nvPr>
        </p:nvSpPr>
        <p:spPr>
          <a:xfrm>
            <a:off x="457200" y="1133831"/>
            <a:ext cx="8229600" cy="5536939"/>
          </a:xfrm>
        </p:spPr>
        <p:txBody>
          <a:bodyPr/>
          <a:lstStyle/>
          <a:p>
            <a:pPr defTabSz="914400" fontAlgn="auto">
              <a:spcBef>
                <a:spcPts val="0"/>
              </a:spcBef>
              <a:spcAft>
                <a:spcPts val="0"/>
              </a:spcAft>
            </a:pPr>
            <a:endParaRPr lang="en-US" dirty="0" smtClean="0"/>
          </a:p>
          <a:p>
            <a:pPr defTabSz="914400" fontAlgn="auto">
              <a:spcBef>
                <a:spcPts val="0"/>
              </a:spcBef>
              <a:spcAft>
                <a:spcPts val="0"/>
              </a:spcAft>
            </a:pPr>
            <a:r>
              <a:rPr lang="en-US" dirty="0" smtClean="0"/>
              <a:t>Some papers show </a:t>
            </a:r>
            <a:r>
              <a:rPr lang="en-US" dirty="0"/>
              <a:t>experiments based on the same error detecting code, on trapped-ion qubits and on a similar superconducting chip, respectively</a:t>
            </a:r>
            <a:r>
              <a:rPr lang="en-US" dirty="0" smtClean="0"/>
              <a:t>.</a:t>
            </a:r>
          </a:p>
          <a:p>
            <a:pPr defTabSz="914400" fontAlgn="auto">
              <a:spcBef>
                <a:spcPts val="0"/>
              </a:spcBef>
              <a:spcAft>
                <a:spcPts val="0"/>
              </a:spcAft>
            </a:pPr>
            <a:r>
              <a:rPr lang="en-US" dirty="0" smtClean="0"/>
              <a:t>Both </a:t>
            </a:r>
            <a:r>
              <a:rPr lang="en-US" dirty="0"/>
              <a:t>those works focus on the preparation of few states and only one of the two encoded qubits is handled </a:t>
            </a:r>
            <a:r>
              <a:rPr lang="en-US" dirty="0" smtClean="0"/>
              <a:t>fault-tolerantly.</a:t>
            </a:r>
          </a:p>
          <a:p>
            <a:pPr defTabSz="914400" fontAlgn="auto">
              <a:spcBef>
                <a:spcPts val="0"/>
              </a:spcBef>
              <a:spcAft>
                <a:spcPts val="0"/>
              </a:spcAft>
            </a:pPr>
            <a:r>
              <a:rPr lang="en-US" dirty="0"/>
              <a:t>Devising, proving and simulating fault-tolerant schemes has been pursued for the last 20 years, </a:t>
            </a:r>
            <a:r>
              <a:rPr lang="en-US" dirty="0" smtClean="0"/>
              <a:t>but </a:t>
            </a:r>
            <a:r>
              <a:rPr lang="en-US" dirty="0"/>
              <a:t>improving and finding better schemes is still important and a subject of ongoing </a:t>
            </a:r>
            <a:r>
              <a:rPr lang="en-US" dirty="0" smtClean="0"/>
              <a:t>research</a:t>
            </a:r>
            <a:r>
              <a:rPr lang="en-US" dirty="0"/>
              <a:t>.</a:t>
            </a:r>
            <a:endParaRPr lang="en-US" dirty="0" smtClean="0"/>
          </a:p>
          <a:p>
            <a:pPr defTabSz="914400" fontAlgn="auto">
              <a:spcBef>
                <a:spcPts val="0"/>
              </a:spcBef>
              <a:spcAft>
                <a:spcPts val="0"/>
              </a:spcAft>
            </a:pPr>
            <a:r>
              <a:rPr lang="en-US" dirty="0"/>
              <a:t>In this work an extensive set of fault-tolerant circuits is studied and both logical qubits are </a:t>
            </a:r>
            <a:r>
              <a:rPr lang="en-US" dirty="0" smtClean="0"/>
              <a:t>protected.</a:t>
            </a:r>
            <a:endParaRPr lang="en-US" dirty="0"/>
          </a:p>
          <a:p>
            <a:pPr defTabSz="914400" fontAlgn="auto">
              <a:spcBef>
                <a:spcPts val="0"/>
              </a:spcBef>
              <a:spcAft>
                <a:spcPts val="0"/>
              </a:spcAft>
            </a:pPr>
            <a:endParaRPr lang="en-US" dirty="0"/>
          </a:p>
          <a:p>
            <a:pPr defTabSz="914400" fontAlgn="auto">
              <a:spcBef>
                <a:spcPts val="0"/>
              </a:spcBef>
              <a:spcAft>
                <a:spcPts val="0"/>
              </a:spcAft>
            </a:pPr>
            <a:endParaRPr lang="en-US" dirty="0"/>
          </a:p>
          <a:p>
            <a:pPr defTabSz="914400" fontAlgn="auto">
              <a:spcBef>
                <a:spcPts val="0"/>
              </a:spcBef>
              <a:spcAft>
                <a:spcPts val="0"/>
              </a:spcAft>
            </a:pPr>
            <a:endParaRPr lang="en-US" dirty="0">
              <a:latin typeface="+mj-lt"/>
            </a:endParaRPr>
          </a:p>
        </p:txBody>
      </p:sp>
    </p:spTree>
    <p:extLst>
      <p:ext uri="{BB962C8B-B14F-4D97-AF65-F5344CB8AC3E}">
        <p14:creationId xmlns:p14="http://schemas.microsoft.com/office/powerpoint/2010/main" val="37309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7309"/>
            <a:ext cx="8229600" cy="674163"/>
          </a:xfrm>
        </p:spPr>
        <p:txBody>
          <a:bodyPr/>
          <a:lstStyle/>
          <a:p>
            <a:pPr algn="l"/>
            <a:r>
              <a:rPr lang="en-US" dirty="0" smtClean="0">
                <a:latin typeface="+mj-lt"/>
              </a:rPr>
              <a:t>General Approach</a:t>
            </a:r>
            <a:endParaRPr lang="en-US" dirty="0">
              <a:latin typeface="+mj-lt"/>
            </a:endParaRPr>
          </a:p>
        </p:txBody>
      </p:sp>
      <p:sp>
        <p:nvSpPr>
          <p:cNvPr id="3" name="Content Placeholder 2"/>
          <p:cNvSpPr>
            <a:spLocks noGrp="1"/>
          </p:cNvSpPr>
          <p:nvPr>
            <p:ph idx="1"/>
          </p:nvPr>
        </p:nvSpPr>
        <p:spPr>
          <a:xfrm>
            <a:off x="457200" y="1291472"/>
            <a:ext cx="8229600" cy="5345634"/>
          </a:xfrm>
        </p:spPr>
        <p:txBody>
          <a:bodyPr/>
          <a:lstStyle/>
          <a:p>
            <a:pPr marL="0" indent="0">
              <a:buNone/>
            </a:pPr>
            <a:r>
              <a:rPr lang="en-US" sz="2800" u="sng" dirty="0" smtClean="0">
                <a:latin typeface="+mj-lt"/>
              </a:rPr>
              <a:t>Idea</a:t>
            </a:r>
            <a:r>
              <a:rPr lang="en-US" u="sng" dirty="0" smtClean="0">
                <a:latin typeface="+mj-lt"/>
              </a:rPr>
              <a:t>:</a:t>
            </a:r>
          </a:p>
          <a:p>
            <a:pPr marL="514350" indent="-514350">
              <a:buFont typeface="+mj-lt"/>
              <a:buAutoNum type="arabicPeriod"/>
            </a:pPr>
            <a:r>
              <a:rPr lang="en-US" dirty="0" smtClean="0">
                <a:latin typeface="+mj-lt"/>
              </a:rPr>
              <a:t>Choose a Quantum Error Correcting Code ‘C’.</a:t>
            </a:r>
          </a:p>
          <a:p>
            <a:pPr marL="514350" indent="-514350">
              <a:buFont typeface="+mj-lt"/>
              <a:buAutoNum type="arabicPeriod"/>
            </a:pPr>
            <a:r>
              <a:rPr lang="en-US" dirty="0" smtClean="0">
                <a:latin typeface="+mj-lt"/>
              </a:rPr>
              <a:t>Admit Fault-tolerant (FT) circuits for preparation of logical states |s</a:t>
            </a:r>
            <a:r>
              <a:rPr lang="en-US" baseline="-25000" dirty="0" smtClean="0">
                <a:latin typeface="+mj-lt"/>
              </a:rPr>
              <a:t>1</a:t>
            </a:r>
            <a:r>
              <a:rPr lang="hr-HR" dirty="0">
                <a:latin typeface="+mj-lt"/>
              </a:rPr>
              <a:t>⟩,...,|</a:t>
            </a:r>
            <a:r>
              <a:rPr lang="hr-HR" dirty="0" err="1">
                <a:latin typeface="+mj-lt"/>
              </a:rPr>
              <a:t>s</a:t>
            </a:r>
            <a:r>
              <a:rPr lang="hr-HR" baseline="-25000" dirty="0" err="1">
                <a:latin typeface="+mj-lt"/>
              </a:rPr>
              <a:t>m</a:t>
            </a:r>
            <a:r>
              <a:rPr lang="hr-HR" dirty="0">
                <a:latin typeface="+mj-lt"/>
              </a:rPr>
              <a:t>⟩ ∈ </a:t>
            </a:r>
            <a:r>
              <a:rPr lang="hr-HR" dirty="0" smtClean="0">
                <a:latin typeface="+mj-lt"/>
              </a:rPr>
              <a:t>SFCT.</a:t>
            </a:r>
          </a:p>
          <a:p>
            <a:pPr marL="514350" indent="-514350">
              <a:buFont typeface="+mj-lt"/>
              <a:buAutoNum type="arabicPeriod"/>
            </a:pPr>
            <a:r>
              <a:rPr lang="en-US" dirty="0">
                <a:latin typeface="+mj-lt"/>
              </a:rPr>
              <a:t>A</a:t>
            </a:r>
            <a:r>
              <a:rPr lang="en-US" dirty="0" smtClean="0">
                <a:latin typeface="+mj-lt"/>
              </a:rPr>
              <a:t>s </a:t>
            </a:r>
            <a:r>
              <a:rPr lang="en-US" dirty="0">
                <a:latin typeface="+mj-lt"/>
              </a:rPr>
              <a:t>well as for some logical quantum gates, denoted as U</a:t>
            </a:r>
            <a:r>
              <a:rPr lang="en-US" baseline="-25000" dirty="0">
                <a:latin typeface="+mj-lt"/>
              </a:rPr>
              <a:t>1</a:t>
            </a:r>
            <a:r>
              <a:rPr lang="en-US" dirty="0">
                <a:latin typeface="+mj-lt"/>
              </a:rPr>
              <a:t>,...,U</a:t>
            </a:r>
            <a:r>
              <a:rPr lang="en-US" baseline="-25000" dirty="0">
                <a:latin typeface="+mj-lt"/>
              </a:rPr>
              <a:t>n</a:t>
            </a:r>
            <a:r>
              <a:rPr lang="en-US" dirty="0">
                <a:latin typeface="+mj-lt"/>
              </a:rPr>
              <a:t> ∈ GCFT </a:t>
            </a:r>
            <a:r>
              <a:rPr lang="en-US" dirty="0" smtClean="0">
                <a:latin typeface="+mj-lt"/>
              </a:rPr>
              <a:t>.</a:t>
            </a:r>
          </a:p>
          <a:p>
            <a:pPr marL="514350" indent="-514350">
              <a:buFont typeface="+mj-lt"/>
              <a:buAutoNum type="arabicPeriod"/>
            </a:pPr>
            <a:r>
              <a:rPr lang="en-US" dirty="0">
                <a:latin typeface="+mj-lt"/>
              </a:rPr>
              <a:t>Using these as building blocks one can then randomly draw a state preparation from SFCT, then draw a sequence of gates from GCFT to obtain an encoded fault-tolerant circuit. </a:t>
            </a:r>
            <a:endParaRPr lang="en-US" dirty="0" smtClean="0">
              <a:latin typeface="+mj-lt"/>
            </a:endParaRPr>
          </a:p>
          <a:p>
            <a:pPr marL="514350" indent="-514350">
              <a:buFont typeface="+mj-lt"/>
              <a:buAutoNum type="arabicPeriod"/>
            </a:pPr>
            <a:r>
              <a:rPr lang="en-US" dirty="0">
                <a:latin typeface="+mj-lt"/>
              </a:rPr>
              <a:t>F</a:t>
            </a:r>
            <a:r>
              <a:rPr lang="en-US" dirty="0" smtClean="0">
                <a:latin typeface="+mj-lt"/>
              </a:rPr>
              <a:t>ollowing </a:t>
            </a:r>
            <a:r>
              <a:rPr lang="en-US" dirty="0">
                <a:latin typeface="+mj-lt"/>
              </a:rPr>
              <a:t>the formalism of rectangles and extended rectangle </a:t>
            </a:r>
            <a:r>
              <a:rPr lang="en-US" dirty="0" smtClean="0">
                <a:latin typeface="+mj-lt"/>
              </a:rPr>
              <a:t>,one </a:t>
            </a:r>
            <a:r>
              <a:rPr lang="en-US" dirty="0">
                <a:latin typeface="+mj-lt"/>
              </a:rPr>
              <a:t>interleaves the logical units </a:t>
            </a:r>
            <a:r>
              <a:rPr lang="en-US" dirty="0" smtClean="0">
                <a:latin typeface="+mj-lt"/>
              </a:rPr>
              <a:t>(gates in GCFT, or preparation of states in SFCT) with </a:t>
            </a:r>
            <a:r>
              <a:rPr lang="en-US" dirty="0">
                <a:latin typeface="+mj-lt"/>
              </a:rPr>
              <a:t>a fault-tolerant circuit for error </a:t>
            </a:r>
            <a:r>
              <a:rPr lang="en-US" dirty="0" smtClean="0">
                <a:latin typeface="+mj-lt"/>
              </a:rPr>
              <a:t>correction.</a:t>
            </a:r>
            <a:endParaRPr lang="en-US" dirty="0">
              <a:latin typeface="+mj-lt"/>
            </a:endParaRPr>
          </a:p>
          <a:p>
            <a:pPr marL="514350" indent="-514350">
              <a:buFont typeface="+mj-lt"/>
              <a:buAutoNum type="arabicPeriod"/>
            </a:pPr>
            <a:endParaRPr lang="en-US" dirty="0" smtClean="0">
              <a:latin typeface="+mj-lt"/>
            </a:endParaRPr>
          </a:p>
          <a:p>
            <a:pPr marL="514350" indent="-514350">
              <a:buFont typeface="+mj-lt"/>
              <a:buAutoNum type="arabicPeriod"/>
            </a:pPr>
            <a:endParaRPr lang="en-US" dirty="0">
              <a:latin typeface="+mj-lt"/>
            </a:endParaRPr>
          </a:p>
          <a:p>
            <a:pPr marL="514350" indent="-514350">
              <a:buFont typeface="+mj-lt"/>
              <a:buAutoNum type="arabicPeriod"/>
            </a:pPr>
            <a:endParaRPr lang="en-US" dirty="0" smtClean="0">
              <a:latin typeface="+mj-lt"/>
            </a:endParaRPr>
          </a:p>
          <a:p>
            <a:pPr marL="514350" indent="-514350">
              <a:buFont typeface="+mj-lt"/>
              <a:buAutoNum type="arabicPeriod"/>
            </a:pPr>
            <a:endParaRPr lang="en-US" dirty="0" smtClean="0">
              <a:latin typeface="+mj-lt"/>
            </a:endParaRPr>
          </a:p>
          <a:p>
            <a:pPr marL="457200" indent="-457200">
              <a:buFont typeface="+mj-lt"/>
              <a:buAutoNum type="arabicPeriod"/>
            </a:pPr>
            <a:endParaRPr lang="en-US" u="sng" dirty="0">
              <a:latin typeface="+mj-lt"/>
            </a:endParaRPr>
          </a:p>
        </p:txBody>
      </p:sp>
    </p:spTree>
    <p:extLst>
      <p:ext uri="{BB962C8B-B14F-4D97-AF65-F5344CB8AC3E}">
        <p14:creationId xmlns:p14="http://schemas.microsoft.com/office/powerpoint/2010/main" val="1981731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725" y="4516804"/>
            <a:ext cx="3835400" cy="19304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725" y="1583077"/>
            <a:ext cx="3073400" cy="1231900"/>
          </a:xfrm>
          <a:prstGeom prst="rect">
            <a:avLst/>
          </a:prstGeom>
        </p:spPr>
      </p:pic>
      <p:sp>
        <p:nvSpPr>
          <p:cNvPr id="13" name="TextBox 12"/>
          <p:cNvSpPr txBox="1"/>
          <p:nvPr/>
        </p:nvSpPr>
        <p:spPr>
          <a:xfrm>
            <a:off x="397176" y="764346"/>
            <a:ext cx="8020499" cy="2492990"/>
          </a:xfrm>
          <a:prstGeom prst="rect">
            <a:avLst/>
          </a:prstGeom>
          <a:noFill/>
        </p:spPr>
        <p:txBody>
          <a:bodyPr wrap="square" rtlCol="0">
            <a:spAutoFit/>
          </a:bodyPr>
          <a:lstStyle/>
          <a:p>
            <a:pPr marL="342900" indent="-342900">
              <a:buFont typeface="Arial" charset="0"/>
              <a:buChar char="•"/>
            </a:pPr>
            <a:r>
              <a:rPr lang="en-US" sz="2400" i="1" u="sng" dirty="0">
                <a:latin typeface="+mn-lt"/>
              </a:rPr>
              <a:t>Rectangles</a:t>
            </a:r>
            <a:r>
              <a:rPr lang="en-US" sz="2400" dirty="0">
                <a:latin typeface="+mn-lt"/>
              </a:rPr>
              <a:t> designate circuits comprising one logical unit preceded by a round of error </a:t>
            </a:r>
            <a:r>
              <a:rPr lang="en-US" sz="2400" dirty="0" smtClean="0">
                <a:latin typeface="+mn-lt"/>
              </a:rPr>
              <a:t>correction.</a:t>
            </a:r>
            <a:endParaRPr lang="en-US" sz="2400" dirty="0">
              <a:latin typeface="+mn-lt"/>
            </a:endParaRPr>
          </a:p>
          <a:p>
            <a:endParaRPr lang="en-US" dirty="0"/>
          </a:p>
          <a:p>
            <a:endParaRPr lang="en-US" dirty="0"/>
          </a:p>
          <a:p>
            <a:endParaRPr lang="en-US" dirty="0"/>
          </a:p>
          <a:p>
            <a:endParaRPr lang="en-US" dirty="0"/>
          </a:p>
          <a:p>
            <a:endParaRPr lang="en-US" dirty="0"/>
          </a:p>
          <a:p>
            <a:endParaRPr lang="en-US" dirty="0"/>
          </a:p>
        </p:txBody>
      </p:sp>
      <p:sp>
        <p:nvSpPr>
          <p:cNvPr id="15" name="TextBox 14"/>
          <p:cNvSpPr txBox="1"/>
          <p:nvPr/>
        </p:nvSpPr>
        <p:spPr>
          <a:xfrm>
            <a:off x="397176" y="3316475"/>
            <a:ext cx="7236522" cy="1200329"/>
          </a:xfrm>
          <a:prstGeom prst="rect">
            <a:avLst/>
          </a:prstGeom>
          <a:noFill/>
        </p:spPr>
        <p:txBody>
          <a:bodyPr wrap="square" rtlCol="0">
            <a:spAutoFit/>
          </a:bodyPr>
          <a:lstStyle/>
          <a:p>
            <a:pPr marL="342900" indent="-342900">
              <a:buFont typeface="Arial" charset="0"/>
              <a:buChar char="•"/>
            </a:pPr>
            <a:r>
              <a:rPr lang="en-US" sz="2400" i="1" u="sng" dirty="0" smtClean="0">
                <a:latin typeface="+mn-lt"/>
              </a:rPr>
              <a:t>Extended </a:t>
            </a:r>
            <a:r>
              <a:rPr lang="en-US" sz="2400" i="1" u="sng" dirty="0">
                <a:latin typeface="+mn-lt"/>
              </a:rPr>
              <a:t>rectangles </a:t>
            </a:r>
            <a:r>
              <a:rPr lang="en-US" sz="2400" dirty="0">
                <a:latin typeface="+mn-lt"/>
              </a:rPr>
              <a:t>designate circuits comprising one logical unit preceded and followed by a round of error correction. </a:t>
            </a:r>
            <a:endParaRPr lang="en-US" sz="2400" dirty="0">
              <a:latin typeface="+mn-lt"/>
            </a:endParaRPr>
          </a:p>
        </p:txBody>
      </p:sp>
    </p:spTree>
    <p:extLst>
      <p:ext uri="{BB962C8B-B14F-4D97-AF65-F5344CB8AC3E}">
        <p14:creationId xmlns:p14="http://schemas.microsoft.com/office/powerpoint/2010/main" val="344940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0836"/>
            <a:ext cx="8229600" cy="5589141"/>
          </a:xfrm>
        </p:spPr>
        <p:txBody>
          <a:bodyPr/>
          <a:lstStyle/>
          <a:p>
            <a:pPr marL="0" indent="0">
              <a:buNone/>
            </a:pPr>
            <a:r>
              <a:rPr lang="en-US" dirty="0" smtClean="0"/>
              <a:t>The </a:t>
            </a:r>
            <a:r>
              <a:rPr lang="en-US" dirty="0"/>
              <a:t>precise conditions to satisfy in order to be fault-tolerant for distance 3 codes are stated </a:t>
            </a:r>
            <a:r>
              <a:rPr lang="en-US" dirty="0" smtClean="0"/>
              <a:t> as:</a:t>
            </a:r>
          </a:p>
          <a:p>
            <a:pPr marL="457200" indent="-457200">
              <a:buFont typeface="+mj-lt"/>
              <a:buAutoNum type="arabicPeriod"/>
            </a:pPr>
            <a:r>
              <a:rPr lang="en-US" dirty="0" smtClean="0"/>
              <a:t>If </a:t>
            </a:r>
            <a:r>
              <a:rPr lang="en-US" dirty="0"/>
              <a:t>a 1-EC contains no fault, it takes any input to an output in the code space. </a:t>
            </a:r>
          </a:p>
          <a:p>
            <a:pPr marL="457200" indent="-457200">
              <a:buFont typeface="+mj-lt"/>
              <a:buAutoNum type="arabicPeriod"/>
            </a:pPr>
            <a:r>
              <a:rPr lang="en-US" dirty="0" smtClean="0"/>
              <a:t>If </a:t>
            </a:r>
            <a:r>
              <a:rPr lang="en-US" dirty="0"/>
              <a:t>a 1-EC contains no fault, it takes an input with at most one error to an output with no errors</a:t>
            </a:r>
            <a:r>
              <a:rPr lang="en-US" dirty="0" smtClean="0"/>
              <a:t>.</a:t>
            </a:r>
          </a:p>
          <a:p>
            <a:pPr marL="457200" indent="-457200">
              <a:buFont typeface="+mj-lt"/>
              <a:buAutoNum type="arabicPeriod"/>
            </a:pPr>
            <a:r>
              <a:rPr lang="en-US" dirty="0" smtClean="0"/>
              <a:t>If </a:t>
            </a:r>
            <a:r>
              <a:rPr lang="en-US" dirty="0"/>
              <a:t>a 1-EC contains at most one fault, it takes an input with no errors to an output with at most one error</a:t>
            </a:r>
            <a:r>
              <a:rPr lang="en-US" dirty="0" smtClean="0"/>
              <a:t>.</a:t>
            </a:r>
          </a:p>
          <a:p>
            <a:pPr marL="457200" indent="-457200">
              <a:buFont typeface="+mj-lt"/>
              <a:buAutoNum type="arabicPeriod"/>
            </a:pPr>
            <a:r>
              <a:rPr lang="en-US" dirty="0" smtClean="0"/>
              <a:t>If </a:t>
            </a:r>
            <a:r>
              <a:rPr lang="en-US" dirty="0"/>
              <a:t>a 1-Ga contains no fault, it takes an input with at most one error to an output with at most one error in each output block</a:t>
            </a:r>
            <a:r>
              <a:rPr lang="en-US" dirty="0" smtClean="0"/>
              <a:t>.</a:t>
            </a:r>
          </a:p>
          <a:p>
            <a:pPr marL="457200" indent="-457200">
              <a:buFont typeface="+mj-lt"/>
              <a:buAutoNum type="arabicPeriod"/>
            </a:pPr>
            <a:r>
              <a:rPr lang="en-US" dirty="0" smtClean="0"/>
              <a:t>If </a:t>
            </a:r>
            <a:r>
              <a:rPr lang="en-US" dirty="0"/>
              <a:t>a 1-Ga contains at most one fault, it takes an input with no errors to an output with at most one error in each output block.</a:t>
            </a:r>
          </a:p>
          <a:p>
            <a:endParaRPr lang="en-US" dirty="0"/>
          </a:p>
          <a:p>
            <a:endParaRPr lang="en-US" dirty="0"/>
          </a:p>
        </p:txBody>
      </p:sp>
    </p:spTree>
    <p:extLst>
      <p:ext uri="{BB962C8B-B14F-4D97-AF65-F5344CB8AC3E}">
        <p14:creationId xmlns:p14="http://schemas.microsoft.com/office/powerpoint/2010/main" val="856355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29" y="442913"/>
            <a:ext cx="8891338" cy="832436"/>
          </a:xfrm>
        </p:spPr>
        <p:txBody>
          <a:bodyPr/>
          <a:lstStyle/>
          <a:p>
            <a:pPr algn="l"/>
            <a:r>
              <a:rPr lang="en-US" dirty="0" smtClean="0">
                <a:latin typeface="+mn-lt"/>
              </a:rPr>
              <a:t>IBM 5Q chip and the [[4,2,2]] Code</a:t>
            </a:r>
            <a:endParaRPr lang="en-US" dirty="0">
              <a:latin typeface="+mn-l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4966" y="2845009"/>
            <a:ext cx="6194063" cy="1958123"/>
          </a:xfrm>
        </p:spPr>
      </p:pic>
      <p:sp>
        <p:nvSpPr>
          <p:cNvPr id="5" name="TextBox 4"/>
          <p:cNvSpPr txBox="1"/>
          <p:nvPr/>
        </p:nvSpPr>
        <p:spPr>
          <a:xfrm flipH="1">
            <a:off x="126328" y="1275349"/>
            <a:ext cx="8650707" cy="1569660"/>
          </a:xfrm>
          <a:prstGeom prst="rect">
            <a:avLst/>
          </a:prstGeom>
          <a:noFill/>
        </p:spPr>
        <p:txBody>
          <a:bodyPr wrap="square" rtlCol="0">
            <a:spAutoFit/>
          </a:bodyPr>
          <a:lstStyle/>
          <a:p>
            <a:r>
              <a:rPr lang="en-US" sz="2400" dirty="0">
                <a:latin typeface="+mn-lt"/>
              </a:rPr>
              <a:t>In 2016 IBM released a quantum chip with fixed-frequency superconducting </a:t>
            </a:r>
            <a:r>
              <a:rPr lang="en-US" sz="2400" dirty="0" err="1">
                <a:latin typeface="+mn-lt"/>
              </a:rPr>
              <a:t>transmon</a:t>
            </a:r>
            <a:r>
              <a:rPr lang="en-US" sz="2400" dirty="0">
                <a:latin typeface="+mn-lt"/>
              </a:rPr>
              <a:t> qubits, named IBM 5Q. They provide worldwide cloud access to the chip under an initiative called the “IBM Quantum Experience” </a:t>
            </a:r>
            <a:endParaRPr lang="en-US" sz="2400" dirty="0">
              <a:latin typeface="+mn-lt"/>
            </a:endParaRPr>
          </a:p>
        </p:txBody>
      </p:sp>
      <p:sp>
        <p:nvSpPr>
          <p:cNvPr id="6" name="TextBox 5"/>
          <p:cNvSpPr txBox="1"/>
          <p:nvPr/>
        </p:nvSpPr>
        <p:spPr>
          <a:xfrm>
            <a:off x="126328" y="4803132"/>
            <a:ext cx="8650707" cy="1938992"/>
          </a:xfrm>
          <a:prstGeom prst="rect">
            <a:avLst/>
          </a:prstGeom>
          <a:noFill/>
        </p:spPr>
        <p:txBody>
          <a:bodyPr wrap="square" rtlCol="0">
            <a:spAutoFit/>
          </a:bodyPr>
          <a:lstStyle/>
          <a:p>
            <a:r>
              <a:rPr lang="en-US" sz="2400" dirty="0">
                <a:latin typeface="+mn-lt"/>
              </a:rPr>
              <a:t>The chip has five qubits, natively named q0 to q4. It features single qubit Clifford gates, the T gate (</a:t>
            </a:r>
            <a:r>
              <a:rPr lang="en-US" sz="2400" dirty="0" err="1">
                <a:latin typeface="+mn-lt"/>
              </a:rPr>
              <a:t>diag</a:t>
            </a:r>
            <a:r>
              <a:rPr lang="en-US" sz="2400" dirty="0">
                <a:latin typeface="+mn-lt"/>
              </a:rPr>
              <a:t>(1,eiπ/4)) as well as some two-qubits CNOTs with a certain layout represented in </a:t>
            </a:r>
            <a:r>
              <a:rPr lang="en-US" sz="2400" dirty="0" smtClean="0">
                <a:latin typeface="+mn-lt"/>
              </a:rPr>
              <a:t>Fig. (a). These </a:t>
            </a:r>
            <a:r>
              <a:rPr lang="en-US" sz="2400" dirty="0">
                <a:latin typeface="+mn-lt"/>
              </a:rPr>
              <a:t>many qubits </a:t>
            </a:r>
            <a:r>
              <a:rPr lang="en-US" sz="2400" dirty="0" smtClean="0">
                <a:latin typeface="+mn-lt"/>
              </a:rPr>
              <a:t>are </a:t>
            </a:r>
            <a:r>
              <a:rPr lang="en-US" sz="2400" dirty="0">
                <a:latin typeface="+mn-lt"/>
              </a:rPr>
              <a:t>the right number to use for a demonstration using the [[4, 2, 2]] </a:t>
            </a:r>
            <a:r>
              <a:rPr lang="en-US" sz="2400" dirty="0" smtClean="0">
                <a:latin typeface="+mn-lt"/>
              </a:rPr>
              <a:t>code. </a:t>
            </a:r>
            <a:endParaRPr lang="en-US" sz="2400" dirty="0">
              <a:latin typeface="+mn-lt"/>
            </a:endParaRPr>
          </a:p>
        </p:txBody>
      </p:sp>
    </p:spTree>
    <p:extLst>
      <p:ext uri="{BB962C8B-B14F-4D97-AF65-F5344CB8AC3E}">
        <p14:creationId xmlns:p14="http://schemas.microsoft.com/office/powerpoint/2010/main" val="2144621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4616" y="685799"/>
            <a:ext cx="8746957" cy="1569660"/>
          </a:xfrm>
          <a:prstGeom prst="rect">
            <a:avLst/>
          </a:prstGeom>
          <a:noFill/>
        </p:spPr>
        <p:txBody>
          <a:bodyPr wrap="square" rtlCol="0">
            <a:spAutoFit/>
          </a:bodyPr>
          <a:lstStyle/>
          <a:p>
            <a:r>
              <a:rPr lang="en-US" sz="2400" dirty="0">
                <a:latin typeface="+mn-lt"/>
              </a:rPr>
              <a:t>The [[4, 2, 2]] code encodes two qubits into four physical qubits. </a:t>
            </a:r>
            <a:endParaRPr lang="en-US" sz="2400" dirty="0" smtClean="0">
              <a:latin typeface="+mn-lt"/>
            </a:endParaRPr>
          </a:p>
          <a:p>
            <a:r>
              <a:rPr lang="en-US" sz="2400" dirty="0" smtClean="0">
                <a:latin typeface="+mn-lt"/>
              </a:rPr>
              <a:t>Its </a:t>
            </a:r>
            <a:r>
              <a:rPr lang="en-US" sz="2400" dirty="0">
                <a:latin typeface="+mn-lt"/>
              </a:rPr>
              <a:t>code space is stabilized </a:t>
            </a:r>
            <a:r>
              <a:rPr lang="en-US" sz="2400" dirty="0" smtClean="0">
                <a:latin typeface="+mn-lt"/>
              </a:rPr>
              <a:t>by the all-X and all-Z Pauli operators        (S</a:t>
            </a:r>
            <a:r>
              <a:rPr lang="en-US" sz="2400" baseline="-25000" dirty="0" smtClean="0">
                <a:latin typeface="+mn-lt"/>
              </a:rPr>
              <a:t>X</a:t>
            </a:r>
            <a:r>
              <a:rPr lang="en-US" sz="2400" dirty="0" smtClean="0">
                <a:latin typeface="+mn-lt"/>
              </a:rPr>
              <a:t> </a:t>
            </a:r>
            <a:r>
              <a:rPr lang="en-US" sz="2400" dirty="0">
                <a:latin typeface="+mn-lt"/>
              </a:rPr>
              <a:t>=X⊗X⊗X⊗</a:t>
            </a:r>
            <a:r>
              <a:rPr lang="en-US" sz="2400" dirty="0" smtClean="0">
                <a:latin typeface="+mn-lt"/>
              </a:rPr>
              <a:t>X , S</a:t>
            </a:r>
            <a:r>
              <a:rPr lang="en-US" sz="2400" baseline="-25000" dirty="0" smtClean="0">
                <a:latin typeface="+mn-lt"/>
              </a:rPr>
              <a:t>Z</a:t>
            </a:r>
            <a:r>
              <a:rPr lang="en-US" sz="2400" dirty="0" smtClean="0">
                <a:latin typeface="+mn-lt"/>
              </a:rPr>
              <a:t>=Z</a:t>
            </a:r>
            <a:r>
              <a:rPr lang="en-US" sz="2400" dirty="0">
                <a:latin typeface="+mn-lt"/>
              </a:rPr>
              <a:t>⊗Z⊗Z⊗Z</a:t>
            </a:r>
            <a:r>
              <a:rPr lang="en-US" sz="2400" dirty="0" smtClean="0">
                <a:latin typeface="+mn-lt"/>
              </a:rPr>
              <a:t>), together </a:t>
            </a:r>
            <a:r>
              <a:rPr lang="en-US" sz="2400" dirty="0">
                <a:latin typeface="+mn-lt"/>
              </a:rPr>
              <a:t>with the logical Pauli </a:t>
            </a:r>
            <a:r>
              <a:rPr lang="en-US" sz="2400" dirty="0" smtClean="0">
                <a:latin typeface="+mn-lt"/>
              </a:rPr>
              <a:t>operators.</a:t>
            </a:r>
          </a:p>
          <a:p>
            <a:r>
              <a:rPr lang="en-US" sz="2400" dirty="0"/>
              <a:t>The logical code states are </a:t>
            </a:r>
            <a:r>
              <a:rPr lang="en-US" sz="2400" dirty="0" smtClean="0"/>
              <a:t>:</a:t>
            </a:r>
            <a:endParaRPr lang="en-US" sz="2400" dirty="0">
              <a:latin typeface="+mn-lt"/>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3778" y="2878222"/>
            <a:ext cx="5208631" cy="2688080"/>
          </a:xfrm>
        </p:spPr>
      </p:pic>
    </p:spTree>
    <p:extLst>
      <p:ext uri="{BB962C8B-B14F-4D97-AF65-F5344CB8AC3E}">
        <p14:creationId xmlns:p14="http://schemas.microsoft.com/office/powerpoint/2010/main" val="1294540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18476"/>
            <a:ext cx="8229600" cy="2791752"/>
          </a:xfrm>
        </p:spPr>
      </p:pic>
      <p:sp>
        <p:nvSpPr>
          <p:cNvPr id="7" name="TextBox 6"/>
          <p:cNvSpPr txBox="1"/>
          <p:nvPr/>
        </p:nvSpPr>
        <p:spPr>
          <a:xfrm>
            <a:off x="457200" y="818147"/>
            <a:ext cx="8229600" cy="1200329"/>
          </a:xfrm>
          <a:prstGeom prst="rect">
            <a:avLst/>
          </a:prstGeom>
          <a:noFill/>
        </p:spPr>
        <p:txBody>
          <a:bodyPr wrap="square" rtlCol="0">
            <a:spAutoFit/>
          </a:bodyPr>
          <a:lstStyle/>
          <a:p>
            <a:r>
              <a:rPr lang="en-US" sz="2400" dirty="0">
                <a:latin typeface="+mn-lt"/>
              </a:rPr>
              <a:t>The code also admits transversal implementations of two Clifford gates, namely H ⊗H ·SWAP, where H is the </a:t>
            </a:r>
            <a:r>
              <a:rPr lang="en-US" sz="2400" dirty="0" err="1">
                <a:latin typeface="+mn-lt"/>
              </a:rPr>
              <a:t>Hadamard</a:t>
            </a:r>
            <a:r>
              <a:rPr lang="en-US" sz="2400" dirty="0">
                <a:latin typeface="+mn-lt"/>
              </a:rPr>
              <a:t> gate, see Fig. 2a, and the controlled phase or CZ gate, see Fig. 2b. </a:t>
            </a:r>
            <a:endParaRPr lang="en-US" sz="2400" dirty="0">
              <a:latin typeface="+mn-lt"/>
            </a:endParaRPr>
          </a:p>
        </p:txBody>
      </p:sp>
      <p:sp>
        <p:nvSpPr>
          <p:cNvPr id="8" name="TextBox 7"/>
          <p:cNvSpPr txBox="1"/>
          <p:nvPr/>
        </p:nvSpPr>
        <p:spPr>
          <a:xfrm>
            <a:off x="457200" y="5068389"/>
            <a:ext cx="8229600" cy="1200329"/>
          </a:xfrm>
          <a:prstGeom prst="rect">
            <a:avLst/>
          </a:prstGeom>
          <a:noFill/>
        </p:spPr>
        <p:txBody>
          <a:bodyPr wrap="square" rtlCol="0">
            <a:spAutoFit/>
          </a:bodyPr>
          <a:lstStyle/>
          <a:p>
            <a:r>
              <a:rPr lang="en-US" sz="2400" dirty="0">
                <a:latin typeface="+mn-lt"/>
              </a:rPr>
              <a:t>Moreover, if the five qubits have the right connectivity then there are fault-tolerant circuits preparing the logical states |00⟩</a:t>
            </a:r>
            <a:r>
              <a:rPr lang="en-US" sz="2400" baseline="-25000" dirty="0" smtClean="0">
                <a:latin typeface="+mn-lt"/>
              </a:rPr>
              <a:t>L</a:t>
            </a:r>
            <a:r>
              <a:rPr lang="en-US" sz="2400" dirty="0" smtClean="0">
                <a:latin typeface="+mn-lt"/>
              </a:rPr>
              <a:t>, |0</a:t>
            </a:r>
            <a:r>
              <a:rPr lang="en-US" sz="2400" dirty="0">
                <a:latin typeface="+mn-lt"/>
              </a:rPr>
              <a:t>+⟩</a:t>
            </a:r>
            <a:r>
              <a:rPr lang="en-US" sz="2400" baseline="-25000" dirty="0">
                <a:latin typeface="+mn-lt"/>
              </a:rPr>
              <a:t>L</a:t>
            </a:r>
            <a:r>
              <a:rPr lang="en-US" sz="2400" dirty="0">
                <a:latin typeface="+mn-lt"/>
              </a:rPr>
              <a:t> and |00⟩</a:t>
            </a:r>
            <a:r>
              <a:rPr lang="en-US" sz="2400" baseline="-25000" dirty="0">
                <a:latin typeface="+mn-lt"/>
              </a:rPr>
              <a:t>L </a:t>
            </a:r>
            <a:r>
              <a:rPr lang="en-US" sz="2400" dirty="0">
                <a:latin typeface="+mn-lt"/>
              </a:rPr>
              <a:t>+ |11⟩</a:t>
            </a:r>
            <a:r>
              <a:rPr lang="en-US" sz="2400" baseline="-25000" dirty="0">
                <a:latin typeface="+mn-lt"/>
              </a:rPr>
              <a:t>L</a:t>
            </a:r>
            <a:r>
              <a:rPr lang="en-US" sz="2400" dirty="0">
                <a:latin typeface="+mn-lt"/>
              </a:rPr>
              <a:t> </a:t>
            </a:r>
            <a:r>
              <a:rPr lang="en-US" sz="2400" dirty="0" smtClean="0">
                <a:latin typeface="+mn-lt"/>
              </a:rPr>
              <a:t>.</a:t>
            </a:r>
            <a:endParaRPr lang="en-US" sz="2400" dirty="0">
              <a:latin typeface="+mn-lt"/>
            </a:endParaRPr>
          </a:p>
        </p:txBody>
      </p:sp>
    </p:spTree>
    <p:extLst>
      <p:ext uri="{BB962C8B-B14F-4D97-AF65-F5344CB8AC3E}">
        <p14:creationId xmlns:p14="http://schemas.microsoft.com/office/powerpoint/2010/main" val="1183137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NCStateU-horizontal-left-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ncstate-ppt-template-horizontal-left-logo</Template>
  <TotalTime>2230</TotalTime>
  <Words>2269</Words>
  <Application>Microsoft Macintosh PowerPoint</Application>
  <PresentationFormat>On-screen Show (4:3)</PresentationFormat>
  <Paragraphs>125</Paragraphs>
  <Slides>22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Gill Sans</vt:lpstr>
      <vt:lpstr>ＭＳ Ｐゴシック</vt:lpstr>
      <vt:lpstr>Arial</vt:lpstr>
      <vt:lpstr>NCStateU-horizontal-left-logo</vt:lpstr>
      <vt:lpstr>IS ERROR DETECTION HELPFUL ON IBM 5Q CHIPS ?  </vt:lpstr>
      <vt:lpstr>Motivation:</vt:lpstr>
      <vt:lpstr>Continued..</vt:lpstr>
      <vt:lpstr>General Approach</vt:lpstr>
      <vt:lpstr>PowerPoint Presentation</vt:lpstr>
      <vt:lpstr>PowerPoint Presentation</vt:lpstr>
      <vt:lpstr>IBM 5Q chip and the [[4,2,2]] 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Performance Metric</vt:lpstr>
      <vt:lpstr>Comparisons</vt:lpstr>
      <vt:lpstr>PowerPoint Presentation</vt:lpstr>
      <vt:lpstr>PowerPoint Presentation</vt:lpstr>
      <vt:lpstr>Appendix</vt:lpstr>
      <vt:lpstr>PowerPoint Presentation</vt:lpstr>
      <vt:lpstr>PowerPoint Presentation</vt:lpstr>
      <vt:lpstr>Possible Future Work</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ERROR DETECTION HELPFUL ON IBM 5Q CHIPS ?  </dc:title>
  <dc:creator>Anushka Gupta</dc:creator>
  <cp:lastModifiedBy>Anushka Gupta</cp:lastModifiedBy>
  <cp:revision>34</cp:revision>
  <cp:lastPrinted>2018-12-03T03:40:03Z</cp:lastPrinted>
  <dcterms:created xsi:type="dcterms:W3CDTF">2018-12-02T02:56:24Z</dcterms:created>
  <dcterms:modified xsi:type="dcterms:W3CDTF">2018-12-03T16:06:58Z</dcterms:modified>
</cp:coreProperties>
</file>