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8" r:id="rId9"/>
    <p:sldId id="269" r:id="rId10"/>
    <p:sldId id="270" r:id="rId11"/>
    <p:sldId id="271" r:id="rId12"/>
    <p:sldId id="263" r:id="rId13"/>
    <p:sldId id="264" r:id="rId14"/>
    <p:sldId id="266" r:id="rId15"/>
    <p:sldId id="267" r:id="rId16"/>
    <p:sldId id="265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277" autoAdjust="0"/>
  </p:normalViewPr>
  <p:slideViewPr>
    <p:cSldViewPr snapToGrid="0" snapToObjects="1">
      <p:cViewPr varScale="1">
        <p:scale>
          <a:sx n="73" d="100"/>
          <a:sy n="73" d="100"/>
        </p:scale>
        <p:origin x="199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FA766-F4E3-474A-B16B-2C27B54EDBD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B8F9C-5D29-4F5A-AC94-09D06FDC0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accuracies are readout accuracies </a:t>
            </a:r>
          </a:p>
          <a:p>
            <a:r>
              <a:rPr lang="en-US" dirty="0"/>
              <a:t>Gate for ion trap 99.1 and 97 (1 and 2)</a:t>
            </a:r>
          </a:p>
          <a:p>
            <a:r>
              <a:rPr lang="en-US" dirty="0"/>
              <a:t>Single qubit ion 0 99.7 and 1 99.1</a:t>
            </a:r>
          </a:p>
          <a:p>
            <a:r>
              <a:rPr lang="en-US" dirty="0"/>
              <a:t>Reading all 5 is 95.7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IBM Q reading all 5 is 80</a:t>
            </a:r>
          </a:p>
          <a:p>
            <a:r>
              <a:rPr lang="en-US" dirty="0"/>
              <a:t>Reading is 96</a:t>
            </a:r>
          </a:p>
          <a:p>
            <a:r>
              <a:rPr lang="en-US" dirty="0"/>
              <a:t>99.7 and 96.5 for 1 and 2 qubit gates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B8F9C-5D29-4F5A-AC94-09D06FDC0F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8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accuracies are readout accuracies </a:t>
            </a:r>
          </a:p>
          <a:p>
            <a:r>
              <a:rPr lang="en-US" dirty="0"/>
              <a:t>Gate for ion trap 99.1 and 97 (1 and 2)</a:t>
            </a:r>
          </a:p>
          <a:p>
            <a:r>
              <a:rPr lang="en-US" dirty="0"/>
              <a:t>Single qubit ion 0 99.7 and 1 99.1</a:t>
            </a:r>
          </a:p>
          <a:p>
            <a:r>
              <a:rPr lang="en-US" dirty="0"/>
              <a:t>Reading all 5 is 95.7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IBM Q reading all 5 is 80</a:t>
            </a:r>
          </a:p>
          <a:p>
            <a:r>
              <a:rPr lang="en-US" dirty="0"/>
              <a:t>Reading is 96</a:t>
            </a:r>
          </a:p>
          <a:p>
            <a:r>
              <a:rPr lang="en-US" dirty="0"/>
              <a:t>99.7 and 96.5 for 1 and 2 qubit gates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B8F9C-5D29-4F5A-AC94-09D06FDC0F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http://algassert.com/quirk#circuit={%22cols%22:[[%22X%22,1,%22X%22],[%22Sample3%22],[1,1,%22Y^%C2%BC%22],[1,%22%E2%80%A2%22,%22X%22],[1,1,%22Y^%C2%BC%22],[%22%E2%80%A2%22,1,%22X%22],[1,1,%22Y^-%C2%BC%22],[1,%22%E2%80%A2%22,%22X%22],[1,1,%22Y^-%C2%BC%22]]}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B8F9C-5D29-4F5A-AC94-09D06FDC0F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9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is (1-eg)</a:t>
            </a:r>
            <a:r>
              <a:rPr lang="en-US" dirty="0" err="1"/>
              <a:t>rootN</a:t>
            </a:r>
            <a:r>
              <a:rPr lang="en-US" dirty="0"/>
              <a:t> (1-em)M</a:t>
            </a:r>
          </a:p>
          <a:p>
            <a:r>
              <a:rPr lang="en-US" dirty="0"/>
              <a:t>Sys is (1-eg)N (1-em)M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B8F9C-5D29-4F5A-AC94-09D06FDC0F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Quantum Computers is wires to quantum bits</a:t>
            </a:r>
          </a:p>
          <a:p>
            <a:r>
              <a:rPr lang="en-US" dirty="0"/>
              <a:t>Scalability issues in in IBM-Q is the ability to send wires to the qubits (Control and Biasing)  </a:t>
            </a:r>
          </a:p>
          <a:p>
            <a:r>
              <a:rPr lang="en-US" dirty="0" err="1"/>
              <a:t>Microvwa</a:t>
            </a:r>
            <a:endParaRPr lang="en-US" dirty="0"/>
          </a:p>
          <a:p>
            <a:r>
              <a:rPr lang="en-US" dirty="0"/>
              <a:t>Another issue is to manage the heat with scale</a:t>
            </a:r>
          </a:p>
          <a:p>
            <a:r>
              <a:rPr lang="en-US" dirty="0"/>
              <a:t>In Ion Trap the designs hinge on precise laser beams to measure and excite the 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B8F9C-5D29-4F5A-AC94-09D06FDC0F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0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B8F9C-5D29-4F5A-AC94-09D06FDC0F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787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187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120" y="1166801"/>
            <a:ext cx="1007531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120" y="2507701"/>
            <a:ext cx="10075313" cy="3618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232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232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3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88" y="354875"/>
            <a:ext cx="1007531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118" y="1600201"/>
            <a:ext cx="503473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893" y="1600201"/>
            <a:ext cx="500350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119" y="257721"/>
            <a:ext cx="1014928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119" y="1535113"/>
            <a:ext cx="5118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3118" y="2174875"/>
            <a:ext cx="511801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157" y="1535113"/>
            <a:ext cx="49572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5157" y="2174875"/>
            <a:ext cx="495724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4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118" y="1166801"/>
            <a:ext cx="1007531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2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119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603" y="273051"/>
            <a:ext cx="58178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119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3119" y="6356351"/>
            <a:ext cx="2755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CBED09-8FF8-9D44-9F15-9D3294696A95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755" y="6356351"/>
            <a:ext cx="4276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5658" y="6356351"/>
            <a:ext cx="243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80AF44-0932-5A4A-AD8B-B59E4CAEB5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33120" y="900200"/>
            <a:ext cx="10075313" cy="1068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33120" y="3022897"/>
            <a:ext cx="10075313" cy="310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nas.org/highwire/markup/12769/expansion?width=1000&amp;height=500&amp;iframe=true&amp;postprocessors=highwire_tables,highwire_reclass,highwire_figures,highwire_math,highwire_inline_linked_media,highwire_embed#fn-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090" y="2130426"/>
            <a:ext cx="11441909" cy="1470025"/>
          </a:xfrm>
        </p:spPr>
        <p:txBody>
          <a:bodyPr/>
          <a:lstStyle/>
          <a:p>
            <a:r>
              <a:rPr lang="en-US" dirty="0"/>
              <a:t>Experimental Comparison of Two Quantum Computing Architectures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012" y="3886200"/>
            <a:ext cx="10906896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Norbert M. </a:t>
            </a:r>
            <a:r>
              <a:rPr lang="en-US" dirty="0" err="1"/>
              <a:t>Linke</a:t>
            </a:r>
            <a:r>
              <a:rPr lang="en-US" dirty="0"/>
              <a:t>, Dmitri </a:t>
            </a:r>
            <a:r>
              <a:rPr lang="en-US" dirty="0" err="1"/>
              <a:t>Maslov</a:t>
            </a:r>
            <a:r>
              <a:rPr lang="en-US" dirty="0"/>
              <a:t>, Martin </a:t>
            </a:r>
            <a:r>
              <a:rPr lang="en-US" dirty="0" err="1"/>
              <a:t>Roerreler</a:t>
            </a:r>
            <a:r>
              <a:rPr lang="en-US" dirty="0"/>
              <a:t>, Shantanu Debnath, Caroline </a:t>
            </a:r>
            <a:r>
              <a:rPr lang="en-US" dirty="0" err="1"/>
              <a:t>Figgatt</a:t>
            </a:r>
            <a:r>
              <a:rPr lang="en-US" dirty="0"/>
              <a:t>, </a:t>
            </a:r>
            <a:r>
              <a:rPr lang="en-US" dirty="0" err="1"/>
              <a:t>Kevein</a:t>
            </a:r>
            <a:r>
              <a:rPr lang="en-US" dirty="0"/>
              <a:t> A. Landsman, Kenneth Wright and Christopher Monroe</a:t>
            </a:r>
          </a:p>
          <a:p>
            <a:r>
              <a:rPr lang="en-US" dirty="0"/>
              <a:t>UMD, NSF, Microsoft Research and </a:t>
            </a:r>
            <a:r>
              <a:rPr lang="en-US" dirty="0" err="1"/>
              <a:t>IonQ</a:t>
            </a:r>
            <a:r>
              <a:rPr lang="en-US" dirty="0"/>
              <a:t> Inc.</a:t>
            </a:r>
          </a:p>
        </p:txBody>
      </p:sp>
    </p:spTree>
    <p:extLst>
      <p:ext uri="{BB962C8B-B14F-4D97-AF65-F5344CB8AC3E}">
        <p14:creationId xmlns:p14="http://schemas.microsoft.com/office/powerpoint/2010/main" val="36675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BC54-7D86-41E9-AFF8-4949B62F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0036" y="334779"/>
            <a:ext cx="10075313" cy="1143000"/>
          </a:xfrm>
        </p:spPr>
        <p:txBody>
          <a:bodyPr/>
          <a:lstStyle/>
          <a:p>
            <a:r>
              <a:rPr lang="en-US" dirty="0"/>
              <a:t>Bernstein </a:t>
            </a:r>
            <a:r>
              <a:rPr lang="en-US" dirty="0" err="1"/>
              <a:t>Vazirani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03B9-E439-44C9-8E34-DA7739BC1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21" y="1535444"/>
            <a:ext cx="10075312" cy="4590719"/>
          </a:xfrm>
        </p:spPr>
        <p:txBody>
          <a:bodyPr/>
          <a:lstStyle/>
          <a:p>
            <a:r>
              <a:rPr lang="en-US" dirty="0"/>
              <a:t>Finds c in f(x) = </a:t>
            </a:r>
            <a:r>
              <a:rPr lang="en-US" dirty="0" err="1"/>
              <a:t>x.c</a:t>
            </a:r>
            <a:endParaRPr lang="en-US" dirty="0"/>
          </a:p>
          <a:p>
            <a:r>
              <a:rPr lang="en-US" dirty="0"/>
              <a:t>c is encoded as CNOT by oracle on ancilla bit</a:t>
            </a:r>
          </a:p>
        </p:txBody>
      </p:sp>
      <p:pic>
        <p:nvPicPr>
          <p:cNvPr id="8198" name="Picture 6" descr="http://www.pnas.org/content/pnas/114/13/3305/F2.large.jpg?width=800&amp;height=600&amp;carousel=1">
            <a:extLst>
              <a:ext uri="{FF2B5EF4-FFF2-40B4-BE49-F238E27FC236}">
                <a16:creationId xmlns:a16="http://schemas.microsoft.com/office/drawing/2014/main" id="{F3C09FD4-CB1E-4289-B1E8-7943517A6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3" b="23518"/>
          <a:stretch/>
        </p:blipFill>
        <p:spPr bwMode="auto">
          <a:xfrm>
            <a:off x="2266546" y="3286319"/>
            <a:ext cx="5546102" cy="28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3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4482-5616-4DAB-B643-753B5199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059" y="419218"/>
            <a:ext cx="10075313" cy="1143000"/>
          </a:xfrm>
        </p:spPr>
        <p:txBody>
          <a:bodyPr/>
          <a:lstStyle/>
          <a:p>
            <a:r>
              <a:rPr lang="en-US" dirty="0"/>
              <a:t>Hidden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9E26A-78AD-4984-AE7F-8024D9DAF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20" y="1548714"/>
            <a:ext cx="9926857" cy="4577449"/>
          </a:xfrm>
        </p:spPr>
        <p:txBody>
          <a:bodyPr/>
          <a:lstStyle/>
          <a:p>
            <a:r>
              <a:rPr lang="en-US" dirty="0"/>
              <a:t>Finds the hidden s for Boolean function f</a:t>
            </a:r>
          </a:p>
          <a:p>
            <a:r>
              <a:rPr lang="en-US" dirty="0"/>
              <a:t>Oracle gives function f(</a:t>
            </a:r>
            <a:r>
              <a:rPr lang="en-US" dirty="0" err="1"/>
              <a:t>x+s</a:t>
            </a:r>
            <a:r>
              <a:rPr lang="en-US" dirty="0"/>
              <a:t>) </a:t>
            </a:r>
          </a:p>
          <a:p>
            <a:r>
              <a:rPr lang="en-US" dirty="0"/>
              <a:t>Returns s for above shifted function in one call</a:t>
            </a:r>
          </a:p>
        </p:txBody>
      </p:sp>
      <p:pic>
        <p:nvPicPr>
          <p:cNvPr id="9218" name="Picture 2" descr="http://www.pnas.org/content/pnas/114/13/3305/F2.large.jpg?width=800&amp;height=600&amp;carousel=1">
            <a:extLst>
              <a:ext uri="{FF2B5EF4-FFF2-40B4-BE49-F238E27FC236}">
                <a16:creationId xmlns:a16="http://schemas.microsoft.com/office/drawing/2014/main" id="{2DBC60DC-23F8-41CA-96FA-1CF0C947C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7"/>
          <a:stretch/>
        </p:blipFill>
        <p:spPr bwMode="auto">
          <a:xfrm>
            <a:off x="1700472" y="3970637"/>
            <a:ext cx="5326404" cy="19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2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A90E-A573-4EF3-9BA9-8EB3FFA8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169" y="595301"/>
            <a:ext cx="10075313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Gates Required for each Circuit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E823F2-3C39-4406-B1A8-E88822238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724606"/>
              </p:ext>
            </p:extLst>
          </p:nvPr>
        </p:nvGraphicFramePr>
        <p:xfrm>
          <a:off x="1551208" y="1965042"/>
          <a:ext cx="10074274" cy="3566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9182">
                  <a:extLst>
                    <a:ext uri="{9D8B030D-6E8A-4147-A177-3AD203B41FA5}">
                      <a16:colId xmlns:a16="http://schemas.microsoft.com/office/drawing/2014/main" val="3694778081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1219194122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3580842836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3136434153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2028076284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2278535536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4671625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Connectivity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LNN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Full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932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Hardware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Superconductor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Superconductor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Ion Trap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1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Gate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1-qubit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2-qubit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1-qubit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2-qubit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1-qubit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2-qubit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9955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Margolus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2010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Toffoli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9588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Bernstein–Vazirani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0–4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0–10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14–26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0–4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4494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Hidden shift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28–34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20–26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42–50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3225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QFT-3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4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QFT-5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30000" dirty="0">
                          <a:hlinkClick r:id="rId2"/>
                        </a:rPr>
                        <a:t>*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30000" dirty="0">
                          <a:hlinkClick r:id="rId2"/>
                        </a:rPr>
                        <a:t>*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21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86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7423-ACE8-463F-9B1A-0C0204AA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13" y="277654"/>
            <a:ext cx="10075313" cy="1143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C2DD66-FB44-481E-9E9E-4C1A90EF5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75582"/>
              </p:ext>
            </p:extLst>
          </p:nvPr>
        </p:nvGraphicFramePr>
        <p:xfrm>
          <a:off x="1433513" y="1595837"/>
          <a:ext cx="10074274" cy="3383280"/>
        </p:xfrm>
        <a:graphic>
          <a:graphicData uri="http://schemas.openxmlformats.org/drawingml/2006/table">
            <a:tbl>
              <a:tblPr/>
              <a:tblGrid>
                <a:gridCol w="1439182">
                  <a:extLst>
                    <a:ext uri="{9D8B030D-6E8A-4147-A177-3AD203B41FA5}">
                      <a16:colId xmlns:a16="http://schemas.microsoft.com/office/drawing/2014/main" val="1785578841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3384299147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3526642020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4271488346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495847449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724900273"/>
                    </a:ext>
                  </a:extLst>
                </a:gridCol>
                <a:gridCol w="1439182">
                  <a:extLst>
                    <a:ext uri="{9D8B030D-6E8A-4147-A177-3AD203B41FA5}">
                      <a16:colId xmlns:a16="http://schemas.microsoft.com/office/drawing/2014/main" val="4111957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Connectivity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 shaped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Fully connected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02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Hardware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Superconducting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Ion trap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63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Success probability/%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694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Margolus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30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Toffoli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064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Bernstein–Vazirani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02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Hidden shift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28960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E82E272-E568-4673-B96D-3EACC816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2625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9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nas.org/content/pnas/114/13/3305/F3.large.jpg?width=800&amp;height=600&amp;carousel=1">
            <a:extLst>
              <a:ext uri="{FF2B5EF4-FFF2-40B4-BE49-F238E27FC236}">
                <a16:creationId xmlns:a16="http://schemas.microsoft.com/office/drawing/2014/main" id="{6877FE38-CD3B-4D7F-8E73-0B6DE168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0"/>
            <a:ext cx="730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E12E-32E3-4BA7-9424-99275D95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54DC-BA4B-4871-9F84-5C22C1EAB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pnas.org/content/pnas/114/13/3305/F4.large.jpg?width=800&amp;height=600&amp;carousel=1">
            <a:extLst>
              <a:ext uri="{FF2B5EF4-FFF2-40B4-BE49-F238E27FC236}">
                <a16:creationId xmlns:a16="http://schemas.microsoft.com/office/drawing/2014/main" id="{E64911F9-5CD5-42C2-B5DB-11427318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0"/>
            <a:ext cx="8258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8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AFEA-78BB-44B6-9ED9-71A2115A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19" y="595301"/>
            <a:ext cx="10075313" cy="1143000"/>
          </a:xfrm>
        </p:spPr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47B7-0598-470C-BDC5-CB8D8B6F0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20" y="1664043"/>
            <a:ext cx="10075313" cy="4462120"/>
          </a:xfrm>
        </p:spPr>
        <p:txBody>
          <a:bodyPr/>
          <a:lstStyle/>
          <a:p>
            <a:r>
              <a:rPr lang="en-US" dirty="0"/>
              <a:t>Number of qubits is small</a:t>
            </a:r>
          </a:p>
          <a:p>
            <a:pPr lvl="1"/>
            <a:r>
              <a:rPr lang="en-US" dirty="0"/>
              <a:t>Need scalable architecture</a:t>
            </a:r>
          </a:p>
          <a:p>
            <a:pPr lvl="2"/>
            <a:r>
              <a:rPr lang="en-US" dirty="0"/>
              <a:t>Remove cross talk</a:t>
            </a:r>
          </a:p>
          <a:p>
            <a:pPr lvl="2"/>
            <a:r>
              <a:rPr lang="en-US" dirty="0"/>
              <a:t>Maintaining controllability</a:t>
            </a:r>
          </a:p>
          <a:p>
            <a:pPr lvl="2"/>
            <a:r>
              <a:rPr lang="en-US" dirty="0"/>
              <a:t>Ensuring accuracy</a:t>
            </a:r>
          </a:p>
          <a:p>
            <a:r>
              <a:rPr lang="en-US" dirty="0"/>
              <a:t>Connectivity is an issue</a:t>
            </a:r>
          </a:p>
          <a:p>
            <a:r>
              <a:rPr lang="en-US" dirty="0"/>
              <a:t>Automated calibration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37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A37D-DE0D-414B-A04A-81A14665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20" y="3084378"/>
            <a:ext cx="10075313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1524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5DEF-E40C-4625-B065-DB9DFCDB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C24497-8F3C-42AB-8970-059222EAB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038" y="1633491"/>
            <a:ext cx="10329923" cy="3891409"/>
          </a:xfrm>
        </p:spPr>
      </p:pic>
    </p:spTree>
    <p:extLst>
      <p:ext uri="{BB962C8B-B14F-4D97-AF65-F5344CB8AC3E}">
        <p14:creationId xmlns:p14="http://schemas.microsoft.com/office/powerpoint/2010/main" val="44796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831B-35BC-4E0F-BEF4-69B2CD51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8C0382-8C58-4E8E-B3B7-E96CCDE7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D1ECE-65E8-4418-915C-64EF371F1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152400"/>
            <a:ext cx="526732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6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5D80-9FB8-4F32-99E4-6E6A509D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19" y="474823"/>
            <a:ext cx="10075313" cy="1143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5856-ADB5-4064-A249-0F911E0A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20" y="1617823"/>
            <a:ext cx="10075313" cy="4508340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The Two Quantum Computers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Experimental Results</a:t>
            </a:r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4374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0D37-2721-4863-A5AB-D3A295BB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19" y="491298"/>
            <a:ext cx="10075313" cy="11430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4437-654C-46C5-83B9-126A5B77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20" y="1634298"/>
            <a:ext cx="10075313" cy="4491865"/>
          </a:xfrm>
        </p:spPr>
        <p:txBody>
          <a:bodyPr/>
          <a:lstStyle/>
          <a:p>
            <a:r>
              <a:rPr lang="en-US" dirty="0"/>
              <a:t>Leap in performance with Quantum</a:t>
            </a:r>
          </a:p>
          <a:p>
            <a:r>
              <a:rPr lang="en-US" dirty="0"/>
              <a:t>Many candidate architectures</a:t>
            </a:r>
          </a:p>
          <a:p>
            <a:r>
              <a:rPr lang="en-US" dirty="0"/>
              <a:t>Need to determine which is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AD55-5D4B-4FBD-80F5-C3434DAC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19" y="731837"/>
            <a:ext cx="10075313" cy="1143000"/>
          </a:xfrm>
        </p:spPr>
        <p:txBody>
          <a:bodyPr/>
          <a:lstStyle/>
          <a:p>
            <a:r>
              <a:rPr lang="en-US" dirty="0"/>
              <a:t>The Two Quantum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DA8E-B804-4256-8B94-CFFE3FB9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20" y="2034746"/>
            <a:ext cx="10075313" cy="4091417"/>
          </a:xfrm>
        </p:spPr>
        <p:txBody>
          <a:bodyPr/>
          <a:lstStyle/>
          <a:p>
            <a:r>
              <a:rPr lang="en-US" dirty="0"/>
              <a:t>IBM-Q (5 qubit, Star topology)</a:t>
            </a:r>
          </a:p>
          <a:p>
            <a:r>
              <a:rPr lang="en-US" dirty="0"/>
              <a:t>Ion Trap (5 qubit, Fully connected)</a:t>
            </a:r>
          </a:p>
        </p:txBody>
      </p:sp>
      <p:pic>
        <p:nvPicPr>
          <p:cNvPr id="5122" name="Picture 2" descr="http://www.pnas.org/content/pnas/114/13/3305/F1.large.jpg?width=800&amp;height=600&amp;carousel=1">
            <a:extLst>
              <a:ext uri="{FF2B5EF4-FFF2-40B4-BE49-F238E27FC236}">
                <a16:creationId xmlns:a16="http://schemas.microsoft.com/office/drawing/2014/main" id="{11FD5A11-8996-4B7F-A8A8-C364C2C0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41" y="3332763"/>
            <a:ext cx="5733406" cy="35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5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1829-C4F5-4B79-A28F-11ECC777C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066" y="-1600"/>
            <a:ext cx="5118013" cy="639762"/>
          </a:xfrm>
        </p:spPr>
        <p:txBody>
          <a:bodyPr/>
          <a:lstStyle/>
          <a:p>
            <a:r>
              <a:rPr lang="en-US" dirty="0"/>
              <a:t>Ion Trap	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05EBE4-B222-480D-AEE0-76F617664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2064" y="654798"/>
            <a:ext cx="5118015" cy="4948152"/>
          </a:xfrm>
        </p:spPr>
        <p:txBody>
          <a:bodyPr/>
          <a:lstStyle/>
          <a:p>
            <a:r>
              <a:rPr lang="en-US" dirty="0"/>
              <a:t>Ytterbium 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</a:t>
            </a:r>
            <a:r>
              <a:rPr lang="el-GR" dirty="0"/>
              <a:t>μ</a:t>
            </a:r>
            <a:r>
              <a:rPr lang="en-US" dirty="0"/>
              <a:t>s single qubit gates</a:t>
            </a:r>
          </a:p>
          <a:p>
            <a:r>
              <a:rPr lang="en-US" dirty="0"/>
              <a:t>250</a:t>
            </a:r>
            <a:r>
              <a:rPr lang="el-GR" dirty="0"/>
              <a:t>μ</a:t>
            </a:r>
            <a:r>
              <a:rPr lang="en-US" dirty="0"/>
              <a:t>s 2-qubit gates</a:t>
            </a:r>
          </a:p>
          <a:p>
            <a:r>
              <a:rPr lang="en-US" dirty="0"/>
              <a:t>Highly accurate (95.7%)</a:t>
            </a:r>
          </a:p>
          <a:p>
            <a:r>
              <a:rPr lang="en-US" dirty="0"/>
              <a:t>Requires fewer gates</a:t>
            </a:r>
          </a:p>
          <a:p>
            <a:r>
              <a:rPr lang="en-US" dirty="0"/>
              <a:t>Uses R/XX Library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4EE277-C330-4467-BC4C-7F318FDE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32225" y="0"/>
            <a:ext cx="4957244" cy="639762"/>
          </a:xfrm>
        </p:spPr>
        <p:txBody>
          <a:bodyPr/>
          <a:lstStyle/>
          <a:p>
            <a:r>
              <a:rPr lang="en-US" dirty="0"/>
              <a:t>IBM-Q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267F54-DBC0-4237-A83D-BCD34A15B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86739" y="639762"/>
            <a:ext cx="4957244" cy="4948152"/>
          </a:xfrm>
        </p:spPr>
        <p:txBody>
          <a:bodyPr/>
          <a:lstStyle/>
          <a:p>
            <a:r>
              <a:rPr lang="en-US" dirty="0"/>
              <a:t>Superconductor Islands with Josephson Junctions	</a:t>
            </a:r>
          </a:p>
          <a:p>
            <a:r>
              <a:rPr lang="en-US" dirty="0"/>
              <a:t>130ns single qubit gates</a:t>
            </a:r>
          </a:p>
          <a:p>
            <a:r>
              <a:rPr lang="en-US" dirty="0"/>
              <a:t>250-450ns 2-qubit gates</a:t>
            </a:r>
          </a:p>
          <a:p>
            <a:r>
              <a:rPr lang="en-US" dirty="0"/>
              <a:t>Lower accuracy (80%)</a:t>
            </a:r>
          </a:p>
          <a:p>
            <a:r>
              <a:rPr lang="en-US" dirty="0"/>
              <a:t>More gates used for mapping algorithms</a:t>
            </a:r>
          </a:p>
          <a:p>
            <a:r>
              <a:rPr lang="en-US" dirty="0"/>
              <a:t>Uses the Clifford + T library  (X, Y, Z, T, H, CNOT and S)</a:t>
            </a:r>
          </a:p>
        </p:txBody>
      </p:sp>
      <p:pic>
        <p:nvPicPr>
          <p:cNvPr id="8" name="Picture 2" descr="http://www.pnas.org/content/pnas/114/13/3305/F1.large.jpg?width=800&amp;height=600&amp;carousel=1">
            <a:extLst>
              <a:ext uri="{FF2B5EF4-FFF2-40B4-BE49-F238E27FC236}">
                <a16:creationId xmlns:a16="http://schemas.microsoft.com/office/drawing/2014/main" id="{55D8B1F0-C978-4B0C-BDC7-B67E43F11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03407" y="4353621"/>
            <a:ext cx="2007440" cy="24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nas.org/content/pnas/114/13/3305/F1.large.jpg?width=800&amp;height=600&amp;carousel=1">
            <a:extLst>
              <a:ext uri="{FF2B5EF4-FFF2-40B4-BE49-F238E27FC236}">
                <a16:creationId xmlns:a16="http://schemas.microsoft.com/office/drawing/2014/main" id="{EEDA1985-B8D6-4528-8FAA-3B2FAF118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7"/>
          <a:stretch/>
        </p:blipFill>
        <p:spPr bwMode="auto">
          <a:xfrm>
            <a:off x="6777764" y="4207733"/>
            <a:ext cx="2154931" cy="26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3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7F4C-33BE-48E1-9F1C-B60CEB3B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Accuracy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90F36-6416-42B5-BC38-378AEE988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IBM-Q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22F17-B982-4888-82FE-F34BFC1D60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 qubit gate – 99.7%</a:t>
            </a:r>
          </a:p>
          <a:p>
            <a:r>
              <a:rPr lang="en-US" dirty="0"/>
              <a:t>2 qubit gate – 96.5%</a:t>
            </a:r>
          </a:p>
          <a:p>
            <a:r>
              <a:rPr lang="en-US" dirty="0"/>
              <a:t>Reading one qubit – 96%</a:t>
            </a:r>
          </a:p>
          <a:p>
            <a:r>
              <a:rPr lang="en-US" dirty="0"/>
              <a:t>Reading all five qubits – 80%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F5E7F-1EBD-4D54-9653-3E13FCD4B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Ion Trap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1E8FC-969C-42CC-8713-3C59719877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1 qubit gate – 99.1%</a:t>
            </a:r>
          </a:p>
          <a:p>
            <a:r>
              <a:rPr lang="en-US" dirty="0"/>
              <a:t>2 qubit gate – 97%</a:t>
            </a:r>
          </a:p>
          <a:p>
            <a:r>
              <a:rPr lang="en-US" dirty="0"/>
              <a:t>Reading one qubit – 99.7 for 0 and 99.1 for 1</a:t>
            </a:r>
          </a:p>
          <a:p>
            <a:r>
              <a:rPr lang="en-US" dirty="0"/>
              <a:t>Reading all five qubits – 95.7%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4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040A15-9F04-45B7-8763-6A089FB7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19" y="367731"/>
            <a:ext cx="10075313" cy="1143000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3C5A0-F263-475B-9E8D-0FC4EC48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20" y="1400432"/>
            <a:ext cx="10075313" cy="4725731"/>
          </a:xfrm>
        </p:spPr>
        <p:txBody>
          <a:bodyPr/>
          <a:lstStyle/>
          <a:p>
            <a:r>
              <a:rPr lang="en-US" dirty="0"/>
              <a:t>Four algorithms (Gates) :-</a:t>
            </a:r>
          </a:p>
          <a:p>
            <a:r>
              <a:rPr lang="en-US" dirty="0" err="1"/>
              <a:t>Margolus</a:t>
            </a:r>
            <a:endParaRPr lang="en-US" dirty="0"/>
          </a:p>
          <a:p>
            <a:r>
              <a:rPr lang="en-US" dirty="0"/>
              <a:t>Toffoli</a:t>
            </a:r>
          </a:p>
          <a:p>
            <a:r>
              <a:rPr lang="en-US" dirty="0"/>
              <a:t>Bernstein-</a:t>
            </a:r>
            <a:r>
              <a:rPr lang="en-US" dirty="0" err="1"/>
              <a:t>Vazirani</a:t>
            </a:r>
            <a:endParaRPr lang="en-US" dirty="0"/>
          </a:p>
          <a:p>
            <a:r>
              <a:rPr lang="en-US" dirty="0"/>
              <a:t>Hidden Shift</a:t>
            </a:r>
          </a:p>
        </p:txBody>
      </p:sp>
    </p:spTree>
    <p:extLst>
      <p:ext uri="{BB962C8B-B14F-4D97-AF65-F5344CB8AC3E}">
        <p14:creationId xmlns:p14="http://schemas.microsoft.com/office/powerpoint/2010/main" val="324208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95D4-E4FC-428F-8BE2-511521F4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20" y="595301"/>
            <a:ext cx="4399270" cy="1143000"/>
          </a:xfrm>
        </p:spPr>
        <p:txBody>
          <a:bodyPr/>
          <a:lstStyle/>
          <a:p>
            <a:r>
              <a:rPr lang="en-US" dirty="0" err="1"/>
              <a:t>Margolus</a:t>
            </a:r>
            <a:endParaRPr lang="en-US" dirty="0"/>
          </a:p>
        </p:txBody>
      </p:sp>
      <p:pic>
        <p:nvPicPr>
          <p:cNvPr id="6146" name="Picture 2" descr="http://www.pnas.org/content/pnas/114/13/3305/F2.large.jpg?width=800&amp;height=600&amp;carousel=1">
            <a:extLst>
              <a:ext uri="{FF2B5EF4-FFF2-40B4-BE49-F238E27FC236}">
                <a16:creationId xmlns:a16="http://schemas.microsoft.com/office/drawing/2014/main" id="{2CB4D7F3-CB94-431D-9CB3-3FF591AED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20"/>
          <a:stretch/>
        </p:blipFill>
        <p:spPr bwMode="auto">
          <a:xfrm>
            <a:off x="1566280" y="3934979"/>
            <a:ext cx="6104046" cy="21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002E2A5-C565-449D-BCFA-A9BCCED1F4C6}"/>
              </a:ext>
            </a:extLst>
          </p:cNvPr>
          <p:cNvSpPr txBox="1">
            <a:spLocks/>
          </p:cNvSpPr>
          <p:nvPr/>
        </p:nvSpPr>
        <p:spPr>
          <a:xfrm>
            <a:off x="1433120" y="1400432"/>
            <a:ext cx="10075313" cy="472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7D75A11-2ED1-40CB-9E31-5899402945E4}"/>
              </a:ext>
            </a:extLst>
          </p:cNvPr>
          <p:cNvSpPr txBox="1">
            <a:spLocks/>
          </p:cNvSpPr>
          <p:nvPr/>
        </p:nvSpPr>
        <p:spPr>
          <a:xfrm>
            <a:off x="1264244" y="1738301"/>
            <a:ext cx="10927756" cy="472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Simplified Toffoli gate</a:t>
            </a:r>
          </a:p>
          <a:p>
            <a:r>
              <a:rPr lang="en-US" dirty="0"/>
              <a:t>Uses 3 CNOTs</a:t>
            </a:r>
          </a:p>
          <a:p>
            <a:r>
              <a:rPr lang="en-US" dirty="0"/>
              <a:t>Creates a phase shift for |101&gt; input</a:t>
            </a:r>
          </a:p>
        </p:txBody>
      </p:sp>
    </p:spTree>
    <p:extLst>
      <p:ext uri="{BB962C8B-B14F-4D97-AF65-F5344CB8AC3E}">
        <p14:creationId xmlns:p14="http://schemas.microsoft.com/office/powerpoint/2010/main" val="169793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8BBE-73C7-4ED8-965C-EDF93CE5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19" y="382758"/>
            <a:ext cx="2249195" cy="1143000"/>
          </a:xfrm>
        </p:spPr>
        <p:txBody>
          <a:bodyPr/>
          <a:lstStyle/>
          <a:p>
            <a:r>
              <a:rPr lang="en-US" dirty="0"/>
              <a:t>Toffoli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642A-EC5C-414E-8CFB-A05D58ADA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19" y="1342768"/>
            <a:ext cx="10075313" cy="4560974"/>
          </a:xfrm>
        </p:spPr>
        <p:txBody>
          <a:bodyPr/>
          <a:lstStyle/>
          <a:p>
            <a:r>
              <a:rPr lang="en-US" dirty="0"/>
              <a:t>Uses five 2-qubit gates for Ion trap</a:t>
            </a:r>
          </a:p>
          <a:p>
            <a:r>
              <a:rPr lang="en-US" dirty="0"/>
              <a:t>Uses ten 2-qubit gates for IBM-Q</a:t>
            </a:r>
          </a:p>
        </p:txBody>
      </p:sp>
      <p:pic>
        <p:nvPicPr>
          <p:cNvPr id="7170" name="Picture 2" descr="http://www.pnas.org/content/pnas/114/13/3305/F2.large.jpg?width=800&amp;height=600&amp;carousel=1">
            <a:extLst>
              <a:ext uri="{FF2B5EF4-FFF2-40B4-BE49-F238E27FC236}">
                <a16:creationId xmlns:a16="http://schemas.microsoft.com/office/drawing/2014/main" id="{98A42C9F-13E1-4DDD-932E-1F67D40BE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 b="54380"/>
          <a:stretch/>
        </p:blipFill>
        <p:spPr bwMode="auto">
          <a:xfrm>
            <a:off x="1841307" y="3428999"/>
            <a:ext cx="7228552" cy="262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7064"/>
      </p:ext>
    </p:extLst>
  </p:cSld>
  <p:clrMapOvr>
    <a:masterClrMapping/>
  </p:clrMapOvr>
</p:sld>
</file>

<file path=ppt/theme/theme1.xml><?xml version="1.0" encoding="utf-8"?>
<a:theme xmlns:a="http://schemas.openxmlformats.org/drawingml/2006/main" name="NCSU-vertical-left-top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ncstate-ppt-template-left-top-logo</Template>
  <TotalTime>357</TotalTime>
  <Words>695</Words>
  <Application>Microsoft Office PowerPoint</Application>
  <PresentationFormat>Widescreen</PresentationFormat>
  <Paragraphs>204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</vt:lpstr>
      <vt:lpstr>Calibri</vt:lpstr>
      <vt:lpstr>NCSU-vertical-left-top-logo</vt:lpstr>
      <vt:lpstr>Experimental Comparison of Two Quantum Computing Architectures</vt:lpstr>
      <vt:lpstr>Contents</vt:lpstr>
      <vt:lpstr>Motivation</vt:lpstr>
      <vt:lpstr>The Two Quantum Computers</vt:lpstr>
      <vt:lpstr>PowerPoint Presentation</vt:lpstr>
      <vt:lpstr>More on Accuracy </vt:lpstr>
      <vt:lpstr>Experiments</vt:lpstr>
      <vt:lpstr>Margolus</vt:lpstr>
      <vt:lpstr>Toffoli</vt:lpstr>
      <vt:lpstr>Bernstein Vazirani</vt:lpstr>
      <vt:lpstr>Hidden Shift</vt:lpstr>
      <vt:lpstr>Gates Required for each Circuit </vt:lpstr>
      <vt:lpstr>Experimental Results</vt:lpstr>
      <vt:lpstr>PowerPoint Presentation</vt:lpstr>
      <vt:lpstr>PowerPoint Presentation</vt:lpstr>
      <vt:lpstr>Open Problems</vt:lpstr>
      <vt:lpstr>Thank You</vt:lpstr>
      <vt:lpstr>PowerPoint Presentation</vt:lpstr>
      <vt:lpstr>PowerPoint Presentation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Comparison of Two Quantum Computing Architectures</dc:title>
  <dc:creator>Varun Garg</dc:creator>
  <cp:lastModifiedBy>Varun Garg</cp:lastModifiedBy>
  <cp:revision>20</cp:revision>
  <dcterms:created xsi:type="dcterms:W3CDTF">2018-11-03T18:27:09Z</dcterms:created>
  <dcterms:modified xsi:type="dcterms:W3CDTF">2018-11-05T18:48:04Z</dcterms:modified>
</cp:coreProperties>
</file>