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4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3A86A-393C-4FCC-9868-39BC0EB3F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Bayesian Deep Learning on a Quantum Computer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F9D638-E33E-4006-9E43-FD06662638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Authors: </a:t>
            </a:r>
            <a:r>
              <a:rPr lang="en-US" dirty="0" err="1"/>
              <a:t>Zhikuan</a:t>
            </a:r>
            <a:r>
              <a:rPr lang="en-US" dirty="0"/>
              <a:t> Zhao, Alejandro </a:t>
            </a:r>
            <a:r>
              <a:rPr lang="en-US" dirty="0" err="1"/>
              <a:t>Pozas-Kerstjens</a:t>
            </a:r>
            <a:r>
              <a:rPr lang="en-US" dirty="0"/>
              <a:t>, Patrick </a:t>
            </a:r>
            <a:r>
              <a:rPr lang="en-US" dirty="0" err="1"/>
              <a:t>Rebentrost</a:t>
            </a:r>
            <a:r>
              <a:rPr lang="en-US" dirty="0"/>
              <a:t>, and Peter </a:t>
            </a:r>
            <a:r>
              <a:rPr lang="en-US" dirty="0" err="1"/>
              <a:t>Wittek</a:t>
            </a:r>
            <a:endParaRPr lang="en-US" dirty="0"/>
          </a:p>
          <a:p>
            <a:r>
              <a:rPr lang="en-US" dirty="0"/>
              <a:t>Presented by: Brody Eastwood</a:t>
            </a:r>
          </a:p>
        </p:txBody>
      </p:sp>
    </p:spTree>
    <p:extLst>
      <p:ext uri="{BB962C8B-B14F-4D97-AF65-F5344CB8AC3E}">
        <p14:creationId xmlns:p14="http://schemas.microsoft.com/office/powerpoint/2010/main" val="2854273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A9DD9-7AB4-4C4D-A6C8-8DEF496B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Multi-layer Training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F6D9B-A66E-4186-A453-BBBB8CAC5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the quantum principle component analysis algorithm</a:t>
            </a:r>
          </a:p>
          <a:p>
            <a:pPr lvl="1"/>
            <a:r>
              <a:rPr lang="en-US" dirty="0"/>
              <a:t>Density matrix used as Hamiltonian to construct unitary operations</a:t>
            </a:r>
          </a:p>
          <a:p>
            <a:pPr lvl="1"/>
            <a:r>
              <a:rPr lang="en-US" dirty="0"/>
              <a:t>Involves many Hadamard products of said density matrices</a:t>
            </a:r>
          </a:p>
          <a:p>
            <a:r>
              <a:rPr lang="en-US" dirty="0"/>
              <a:t>Chosen in such a way that all necessary matrices are sparse</a:t>
            </a:r>
          </a:p>
          <a:p>
            <a:pPr lvl="1"/>
            <a:r>
              <a:rPr lang="en-US" dirty="0"/>
              <a:t>Situatable as Hamiltonian with quantum walk based methods</a:t>
            </a:r>
          </a:p>
          <a:p>
            <a:r>
              <a:rPr lang="en-US" dirty="0"/>
              <a:t>Needs multiple copies of quantum-state encoding of the base case</a:t>
            </a:r>
          </a:p>
          <a:p>
            <a:pPr lvl="1"/>
            <a:r>
              <a:rPr lang="en-US" dirty="0"/>
              <a:t>Creatable via state preparation</a:t>
            </a:r>
          </a:p>
        </p:txBody>
      </p:sp>
    </p:spTree>
    <p:extLst>
      <p:ext uri="{BB962C8B-B14F-4D97-AF65-F5344CB8AC3E}">
        <p14:creationId xmlns:p14="http://schemas.microsoft.com/office/powerpoint/2010/main" val="3466168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BA77-E4C9-43DB-B9F4-407EB492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8EAF8-7E48-4983-B0F9-0CF7847F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r>
              <a:rPr lang="en-US" dirty="0"/>
              <a:t>There were two lemmas and a theorem proposed about the element-wise operations necessary.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02A1A-90B4-466C-9A4D-5C9E5352C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6582"/>
            <a:ext cx="12192000" cy="964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21C732-91E7-458F-93D0-EF96EF841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8795"/>
            <a:ext cx="12192000" cy="890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916B78-A715-4F3D-9A2E-54DE14CD2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76805"/>
            <a:ext cx="12192000" cy="10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54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B77F70-EDB0-4D0B-BACA-701CA2F3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9A9D3-AAC0-418F-A5E3-1A16C9765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7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E83BE1-4EF1-4FD6-87D1-108A7BDE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7B18D5-1311-4556-A83F-78D166182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requires matrix inversion</a:t>
            </a:r>
          </a:p>
          <a:p>
            <a:pPr lvl="1"/>
            <a:r>
              <a:rPr lang="en-US" dirty="0"/>
              <a:t>Probabilistic</a:t>
            </a:r>
          </a:p>
          <a:p>
            <a:r>
              <a:rPr lang="en-US" dirty="0"/>
              <a:t>Actual computations are currently error prone</a:t>
            </a:r>
          </a:p>
          <a:p>
            <a:r>
              <a:rPr lang="en-US" dirty="0"/>
              <a:t>Run on noisy simulators</a:t>
            </a:r>
          </a:p>
          <a:p>
            <a:r>
              <a:rPr lang="en-US" dirty="0"/>
              <a:t>Run scaled-down version on real hardware</a:t>
            </a:r>
          </a:p>
        </p:txBody>
      </p:sp>
    </p:spTree>
    <p:extLst>
      <p:ext uri="{BB962C8B-B14F-4D97-AF65-F5344CB8AC3E}">
        <p14:creationId xmlns:p14="http://schemas.microsoft.com/office/powerpoint/2010/main" val="258839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FCD99-11CE-4F76-A680-77108349D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US"/>
              <a:t>Simulations of algorithm success on a quantum virtual machine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31D46-67E8-4EF9-80FC-E272576FC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>
            <a:normAutofit/>
          </a:bodyPr>
          <a:lstStyle/>
          <a:p>
            <a:r>
              <a:rPr lang="en-US" dirty="0" err="1"/>
              <a:t>Rigetti’s</a:t>
            </a:r>
            <a:r>
              <a:rPr lang="en-US" dirty="0"/>
              <a:t> quantum virtual machine</a:t>
            </a:r>
          </a:p>
          <a:p>
            <a:r>
              <a:rPr lang="en-US" dirty="0"/>
              <a:t>Inverted 2x2 matrix and 4x4 matrix</a:t>
            </a:r>
          </a:p>
          <a:p>
            <a:r>
              <a:rPr lang="en-US" dirty="0"/>
              <a:t>Two noise models</a:t>
            </a:r>
          </a:p>
          <a:p>
            <a:pPr lvl="1"/>
            <a:r>
              <a:rPr lang="en-US" dirty="0"/>
              <a:t>Gate (repeatedly applied  probabilistic X operator)</a:t>
            </a:r>
          </a:p>
          <a:p>
            <a:pPr lvl="1"/>
            <a:r>
              <a:rPr lang="en-US" dirty="0"/>
              <a:t>Measurement (singly applied probabilistic X operator)</a:t>
            </a:r>
          </a:p>
          <a:p>
            <a:r>
              <a:rPr lang="en-US" dirty="0"/>
              <a:t>Gate noise higher because there are more gates than measurements.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264C42-62AC-4AFE-B388-8F8F038FE8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2123684"/>
            <a:ext cx="6153773" cy="1988393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51986030-FE48-4732-8D00-52A107F15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301167"/>
            <a:ext cx="6018585" cy="1988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4DFCBF-250F-4CEA-87F2-7AC5CA709914}"/>
              </a:ext>
            </a:extLst>
          </p:cNvPr>
          <p:cNvSpPr txBox="1"/>
          <p:nvPr/>
        </p:nvSpPr>
        <p:spPr>
          <a:xfrm>
            <a:off x="8962768" y="3927411"/>
            <a:ext cx="62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2x2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EC083-F01F-455B-8935-007A13A8689F}"/>
              </a:ext>
            </a:extLst>
          </p:cNvPr>
          <p:cNvSpPr txBox="1"/>
          <p:nvPr/>
        </p:nvSpPr>
        <p:spPr>
          <a:xfrm>
            <a:off x="8962767" y="6089478"/>
            <a:ext cx="62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4x4</a:t>
            </a:r>
          </a:p>
        </p:txBody>
      </p:sp>
    </p:spTree>
    <p:extLst>
      <p:ext uri="{BB962C8B-B14F-4D97-AF65-F5344CB8AC3E}">
        <p14:creationId xmlns:p14="http://schemas.microsoft.com/office/powerpoint/2010/main" val="3447613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915D9-A914-4BE0-B131-12E572B8A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on quantum processing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54C93-3DD6-45B2-8FAA-7296BDBA8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“Measured” success mid run by encoding success into auxiliary qubits and flagging another qubit as successful when they’re equal when expected</a:t>
            </a:r>
          </a:p>
          <a:p>
            <a:r>
              <a:rPr lang="en-US" dirty="0"/>
              <a:t>Much more difficult to determine source of noise</a:t>
            </a:r>
          </a:p>
          <a:p>
            <a:r>
              <a:rPr lang="en-US" dirty="0"/>
              <a:t>IBMQX5 and </a:t>
            </a:r>
            <a:r>
              <a:rPr lang="en-US" dirty="0" err="1"/>
              <a:t>Rigetti</a:t>
            </a:r>
            <a:r>
              <a:rPr lang="en-US" dirty="0"/>
              <a:t> 8Q-Agave both used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72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B7626C8E-FB50-4909-8D9D-09E34A8DB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817BFA-9939-42FC-97E6-1DDD23A38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C4F977-CDDE-402E-B4F0-84B5572E7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AD3B18-9707-45DB-91B9-08F244176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196DC-1731-4883-8736-D38BBFD23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364573"/>
            <a:ext cx="3977639" cy="38541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Algorithm run 8192 times in all cases, and p(success) is calculated as number of results in which the readings match the expected results.</a:t>
            </a:r>
          </a:p>
          <a:p>
            <a:r>
              <a:rPr lang="en-US" sz="1600" dirty="0"/>
              <a:t>Gate noise very large problem for simulations (and likely hardware)</a:t>
            </a:r>
          </a:p>
          <a:p>
            <a:r>
              <a:rPr lang="en-US" sz="1600" dirty="0"/>
              <a:t>Measurement noise less significant due to ability to correlate it back.</a:t>
            </a:r>
          </a:p>
          <a:p>
            <a:r>
              <a:rPr lang="en-US" sz="1600" dirty="0"/>
              <a:t>IBMQX5 very successful</a:t>
            </a:r>
          </a:p>
          <a:p>
            <a:pPr lvl="1"/>
            <a:r>
              <a:rPr lang="en-US" sz="1400" dirty="0"/>
              <a:t>89% success, 0.78 fidelity</a:t>
            </a:r>
          </a:p>
          <a:p>
            <a:r>
              <a:rPr lang="en-US" sz="1600" dirty="0"/>
              <a:t>8Q-Agave near useless</a:t>
            </a:r>
          </a:p>
          <a:p>
            <a:pPr lvl="1"/>
            <a:r>
              <a:rPr lang="en-US" sz="1400" dirty="0"/>
              <a:t>~50% success, ~0 fidelity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7433F5-46E9-41B4-9B90-03293BDD11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2699" y="1824529"/>
            <a:ext cx="6533501" cy="331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35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B14891-5C57-44BD-B24E-E2FF19DF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F917A-456F-4919-BD2B-43F367FD2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47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CAE614-E5D6-49DE-8639-49C469427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B14343-E42F-47E6-8BD0-973C38EB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deep mathematical model for use in quantum machine learning</a:t>
            </a:r>
          </a:p>
          <a:p>
            <a:r>
              <a:rPr lang="en-US" dirty="0"/>
              <a:t>Used massively simplified version that can actually be run on modern hardware</a:t>
            </a:r>
          </a:p>
          <a:p>
            <a:r>
              <a:rPr lang="en-US" dirty="0"/>
              <a:t>Showed promising results with that simplified version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39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F085C-53ED-4233-A6E8-4F0C1B369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1CEC9-09D3-422E-89CB-AF9D275A6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more advanced hardware is available, test the algorithm in its full form</a:t>
            </a:r>
          </a:p>
          <a:p>
            <a:r>
              <a:rPr lang="en-US" dirty="0"/>
              <a:t>Prove the full algorithm’s feasibility on architectures with limited coherence time and sparse connectivity</a:t>
            </a:r>
          </a:p>
          <a:p>
            <a:r>
              <a:rPr lang="en-US" dirty="0"/>
              <a:t>Once it is understood, Implement the protocol with QRAM instead of state preparation</a:t>
            </a:r>
          </a:p>
        </p:txBody>
      </p:sp>
    </p:spTree>
    <p:extLst>
      <p:ext uri="{BB962C8B-B14F-4D97-AF65-F5344CB8AC3E}">
        <p14:creationId xmlns:p14="http://schemas.microsoft.com/office/powerpoint/2010/main" val="207351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1E4C0-115A-496D-8840-F6F79BA7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38613-9E07-4725-929F-61D86A117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Bayesian machine learning provides clear advantages</a:t>
            </a:r>
          </a:p>
          <a:p>
            <a:pPr lvl="1"/>
            <a:r>
              <a:rPr lang="en-US" dirty="0"/>
              <a:t>Information about uncertainty</a:t>
            </a:r>
          </a:p>
          <a:p>
            <a:pPr lvl="1"/>
            <a:r>
              <a:rPr lang="en-US" dirty="0"/>
              <a:t>Automated ways of learning structures</a:t>
            </a:r>
          </a:p>
          <a:p>
            <a:pPr lvl="1"/>
            <a:r>
              <a:rPr lang="en-US" dirty="0"/>
              <a:t>Automated ways of avoiding overfitting</a:t>
            </a:r>
          </a:p>
          <a:p>
            <a:pPr lvl="1"/>
            <a:r>
              <a:rPr lang="en-US" dirty="0"/>
              <a:t>Robustness to adversarial attacks</a:t>
            </a:r>
          </a:p>
          <a:p>
            <a:r>
              <a:rPr lang="en-US" dirty="0"/>
              <a:t>New breed of quantum neural networks</a:t>
            </a:r>
          </a:p>
          <a:p>
            <a:pPr lvl="1"/>
            <a:r>
              <a:rPr lang="en-US" dirty="0"/>
              <a:t>Usable on current quantum computers</a:t>
            </a:r>
          </a:p>
          <a:p>
            <a:pPr lvl="1"/>
            <a:r>
              <a:rPr lang="en-US" dirty="0"/>
              <a:t>Require odd constraints (e.g. coherence)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7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16C33-80E1-4522-8CE9-1631E631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83AC2-2EDB-43B0-94BC-37208C2FE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7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B0168-F393-4F98-AD4D-B57C65E43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Processes and 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50E5-21A3-4896-A0BD-C22530082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Gaussian processes are collections of random variables such that every finite collection of those random variables has a multivariate normal distribution</a:t>
            </a:r>
          </a:p>
          <a:p>
            <a:r>
              <a:rPr lang="en-US" dirty="0"/>
              <a:t>Its distribution is the join distribution of all of those infinitely many variables</a:t>
            </a:r>
          </a:p>
          <a:p>
            <a:r>
              <a:rPr lang="en-US" dirty="0"/>
              <a:t>Gaussian processes correspond to neural networks with a single infinite-width hidden layer</a:t>
            </a:r>
          </a:p>
          <a:p>
            <a:r>
              <a:rPr lang="en-US" dirty="0"/>
              <a:t>The hidden layer is treated as a random variable</a:t>
            </a:r>
          </a:p>
          <a:p>
            <a:pPr lvl="1"/>
            <a:r>
              <a:rPr lang="en-US" dirty="0"/>
              <a:t>The Central Limit Theorem implies that any finite collection of the hidden layer is a Gaussian Process (GP)</a:t>
            </a:r>
          </a:p>
          <a:p>
            <a:r>
              <a:rPr lang="en-US" dirty="0"/>
              <a:t>Bayesian training corresponds to computing the posterior distribution of the given model</a:t>
            </a:r>
          </a:p>
          <a:p>
            <a:r>
              <a:rPr lang="en-US" dirty="0"/>
              <a:t>Corresponds to a deep neural network via recursively-defined covariance matrix: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1B964-3131-4357-8B4F-9E85547B4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576" y="5948023"/>
            <a:ext cx="8459690" cy="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1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45D7D-6C1C-4B54-A484-8BFD811A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Gaussian process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40E9D-2AF6-4F0F-8E25-529C7907D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exists a quantum algorithm for Gaussian process regression</a:t>
            </a:r>
          </a:p>
          <a:p>
            <a:pPr lvl="1"/>
            <a:r>
              <a:rPr lang="en-US" dirty="0"/>
              <a:t>Computes GP model’s mean predictor: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And variance predictor:</a:t>
            </a:r>
          </a:p>
          <a:p>
            <a:pPr lvl="1"/>
            <a:endParaRPr lang="en-US" dirty="0"/>
          </a:p>
          <a:p>
            <a:r>
              <a:rPr lang="en-US" dirty="0"/>
              <a:t>It runs in O(log(n)) time when the covariance matrix is sparse and well-conditioned</a:t>
            </a:r>
          </a:p>
          <a:p>
            <a:r>
              <a:rPr lang="en-US" dirty="0"/>
              <a:t>There exists a version that runs in O(sqrt(n)) for other types of matrices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BE293-E010-4F57-B320-22691B9B1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2832628"/>
            <a:ext cx="2771775" cy="447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B864AD-2910-4461-90AF-B8A5255E2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712" y="3535365"/>
            <a:ext cx="47148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0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16C33-80E1-4522-8CE9-1631E631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83AC2-2EDB-43B0-94BC-37208C2FE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7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1F36-464F-4C99-8289-BA4CCE5A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Bayesian Training of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AA3F2-936D-45C8-8EB3-3A5C911E5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correspondence between neural networks and Gaussian processes can be leveraged to conduct Bayesian training of deep neural networks with a Gaussian prior</a:t>
            </a:r>
          </a:p>
          <a:p>
            <a:r>
              <a:rPr lang="en-US" dirty="0"/>
              <a:t>Start with base case covariance matrix:</a:t>
            </a:r>
          </a:p>
          <a:p>
            <a:r>
              <a:rPr lang="en-US" dirty="0"/>
              <a:t>Need to store in QRAM and propagate forward with integration</a:t>
            </a:r>
          </a:p>
          <a:p>
            <a:pPr lvl="1"/>
            <a:r>
              <a:rPr lang="en-US" dirty="0"/>
              <a:t>Not feasible yet</a:t>
            </a:r>
          </a:p>
          <a:p>
            <a:pPr lvl="1"/>
            <a:r>
              <a:rPr lang="en-US" dirty="0"/>
              <a:t>Uses special case forward propagation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Uses classical state preparation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4D029C-AFEB-47C5-B1DE-859381A53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828767"/>
            <a:ext cx="7289801" cy="481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4AA2EE-0E15-43AF-911D-DBA752AB4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345" y="3184143"/>
            <a:ext cx="2209801" cy="503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636233-36E8-4D47-B67C-1A50C89EE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749" y="4677300"/>
            <a:ext cx="3371850" cy="78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6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4083-F943-4D62-881D-A967687B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Bayesian Training of Neural Networks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E73FE-E2FF-498D-8A43-DCE919FA3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functions featured on the previous slide can be calculated as outer product operations combined with element-wise matrix multiplication</a:t>
            </a:r>
          </a:p>
          <a:p>
            <a:r>
              <a:rPr lang="en-US" dirty="0"/>
              <a:t>Quantum density is the result of multiplying a state and its complex conjugate</a:t>
            </a:r>
          </a:p>
          <a:p>
            <a:r>
              <a:rPr lang="en-US" dirty="0"/>
              <a:t>Assumed that there is efficient computability or oracular access to the matrix elements of the covariance matrix</a:t>
            </a:r>
          </a:p>
          <a:p>
            <a:r>
              <a:rPr lang="en-US" dirty="0"/>
              <a:t>Covariance matrix stored as the quantum density of a qubit system</a:t>
            </a:r>
          </a:p>
        </p:txBody>
      </p:sp>
    </p:spTree>
    <p:extLst>
      <p:ext uri="{BB962C8B-B14F-4D97-AF65-F5344CB8AC3E}">
        <p14:creationId xmlns:p14="http://schemas.microsoft.com/office/powerpoint/2010/main" val="353711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61E9A-3F16-471B-A383-6EF11ABD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Single-layer training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0498D-36F3-4582-8081-FDFD42560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Assuming oracle access to the matrix elements of the base case</a:t>
            </a:r>
          </a:p>
          <a:p>
            <a:r>
              <a:rPr lang="en-US" dirty="0"/>
              <a:t>There is only one layer that needs to be calculated</a:t>
            </a:r>
          </a:p>
          <a:p>
            <a:pPr lvl="1"/>
            <a:r>
              <a:rPr lang="en-US" dirty="0"/>
              <a:t>Possible to classically calculate and use as Hamiltonian</a:t>
            </a:r>
          </a:p>
        </p:txBody>
      </p:sp>
    </p:spTree>
    <p:extLst>
      <p:ext uri="{BB962C8B-B14F-4D97-AF65-F5344CB8AC3E}">
        <p14:creationId xmlns:p14="http://schemas.microsoft.com/office/powerpoint/2010/main" val="188290788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204</TotalTime>
  <Words>734</Words>
  <Application>Microsoft Office PowerPoint</Application>
  <PresentationFormat>Widescreen</PresentationFormat>
  <Paragraphs>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Vapor Trail</vt:lpstr>
      <vt:lpstr>Bayesian Deep Learning on a Quantum Computer</vt:lpstr>
      <vt:lpstr>Motivation</vt:lpstr>
      <vt:lpstr>Background</vt:lpstr>
      <vt:lpstr>Gaussian Processes and deep learning</vt:lpstr>
      <vt:lpstr>Quantum Gaussian process algorithm</vt:lpstr>
      <vt:lpstr>Training</vt:lpstr>
      <vt:lpstr>Quantum Bayesian Training of Neural Networks</vt:lpstr>
      <vt:lpstr>Quantum Bayesian Training of Neural Networks (cont.)</vt:lpstr>
      <vt:lpstr>Single-layer training Case</vt:lpstr>
      <vt:lpstr>Multi-layer Training Case</vt:lpstr>
      <vt:lpstr>A note</vt:lpstr>
      <vt:lpstr>Experiments</vt:lpstr>
      <vt:lpstr>Experiments</vt:lpstr>
      <vt:lpstr>Simulations of algorithm success on a quantum virtual machine</vt:lpstr>
      <vt:lpstr>Evaluation on quantum processing units</vt:lpstr>
      <vt:lpstr>Results</vt:lpstr>
      <vt:lpstr>Conclusions</vt:lpstr>
      <vt:lpstr>Contribution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Deep Learning on a Quantum Computer</dc:title>
  <dc:creator>Brody Eastwood</dc:creator>
  <cp:lastModifiedBy>Brody Eastwood</cp:lastModifiedBy>
  <cp:revision>19</cp:revision>
  <dcterms:created xsi:type="dcterms:W3CDTF">2018-11-12T00:10:07Z</dcterms:created>
  <dcterms:modified xsi:type="dcterms:W3CDTF">2018-11-14T17:45:52Z</dcterms:modified>
</cp:coreProperties>
</file>